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7099300" cy="10234613"/>
  <p:embeddedFontLst>
    <p:embeddedFont>
      <p:font typeface="Arimo" panose="020B0604020202020204" charset="0"/>
      <p:regular r:id="rId33"/>
      <p:bold r:id="rId34"/>
    </p:embeddedFont>
    <p:embeddedFont>
      <p:font typeface="Times" panose="02020603050405020304" pitchFamily="18" charset="0"/>
      <p:regular r:id="rId35"/>
      <p:bold r:id="rId36"/>
      <p:italic r:id="rId37"/>
      <p:boldItalic r:id="rId38"/>
    </p:embeddedFont>
    <p:embeddedFont>
      <p:font typeface="Open Sans" panose="020B0604020202020204" charset="0"/>
      <p:regular r:id="rId39"/>
      <p:bold r:id="rId40"/>
      <p:italic r:id="rId41"/>
      <p:boldItalic r:id="rId42"/>
    </p:embeddedFont>
    <p:embeddedFont>
      <p:font typeface="MS Reference Sans Serif" panose="020B0604030504040204" pitchFamily="34" charset="0"/>
      <p:regular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  <p:embeddedFont>
      <p:font typeface="PT Sans" panose="020B0604020202020204" charset="0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89619E6-6DEE-43FA-A2FE-D73628E56AD9}">
  <a:tblStyle styleId="{F89619E6-6DEE-43FA-A2FE-D73628E56AD9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181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1137" y="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lang="en-US"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098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WinPhone - 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3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http://techreport.com/review/25683/delving-deeper-into-amd-mantle-api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3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3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development is nowadays very heterogeneous. There are many architectures, OS, Prog. Lang., 3D APIs, dev. Environments…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00" cy="511200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3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3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objective of this presentation is to unwrap the complexity and try to provide a brief overview on the available options and solutions in order to develop with minimal pain.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will be the roadmap, which I will skip since it will remain mainly for quick reference.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part linux based (Except Windows Phone)</a:t>
            </a: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HTML5 framework (as OS API) – web based</a:t>
            </a: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Qt framework – Ubuntu Phone</a:t>
            </a: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IOS – unix based COCOA framework</a:t>
            </a: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Android – Java Virtual Machine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00" cy="511200"/>
          </a:xfrm>
          <a:prstGeom prst="rect">
            <a:avLst/>
          </a:prstGeom>
        </p:spPr>
        <p:txBody>
          <a:bodyPr lIns="99025" tIns="49500" rIns="99025" bIns="495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-42044"/>
            <a:ext cx="9144000" cy="1628775"/>
          </a:xfrm>
          <a:prstGeom prst="rect">
            <a:avLst/>
          </a:prstGeom>
          <a:solidFill>
            <a:srgbClr val="4ABDE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Shape 20" descr="crs4-logo-white-gree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50" y="246062"/>
            <a:ext cx="3538537" cy="108426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/>
          <p:nvPr/>
        </p:nvSpPr>
        <p:spPr>
          <a:xfrm>
            <a:off x="1249362" y="987425"/>
            <a:ext cx="2397125" cy="360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Visual Computing Group</a:t>
            </a:r>
          </a:p>
        </p:txBody>
      </p:sp>
      <p:sp>
        <p:nvSpPr>
          <p:cNvPr id="22" name="Shape 22"/>
          <p:cNvSpPr/>
          <p:nvPr/>
        </p:nvSpPr>
        <p:spPr>
          <a:xfrm>
            <a:off x="0" y="6453187"/>
            <a:ext cx="9144000" cy="404811"/>
          </a:xfrm>
          <a:prstGeom prst="rect">
            <a:avLst/>
          </a:prstGeom>
          <a:solidFill>
            <a:srgbClr val="4ABDE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Shape 23" descr="crs4-logo-white-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2" y="6488112"/>
            <a:ext cx="1084261" cy="33337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179511" y="1628800"/>
            <a:ext cx="8784976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79511" y="2780927"/>
            <a:ext cx="8799387" cy="35436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2400" b="1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0800" y="77963"/>
            <a:ext cx="1333325" cy="133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1483" y="6495257"/>
            <a:ext cx="333331" cy="333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04985" y="77963"/>
            <a:ext cx="2743513" cy="1391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38238" y="6465055"/>
            <a:ext cx="749298" cy="379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, testo e ClipAr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511" y="1484784"/>
            <a:ext cx="5112567" cy="48965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clipArt" idx="2"/>
          </p:nvPr>
        </p:nvSpPr>
        <p:spPr>
          <a:xfrm>
            <a:off x="5436096" y="1484784"/>
            <a:ext cx="3528391" cy="48965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, testo e immagine con riferimenti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511" y="1484784"/>
            <a:ext cx="5112567" cy="48965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5436096" y="5445223"/>
            <a:ext cx="3528391" cy="9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1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12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1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9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9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3"/>
          </p:nvPr>
        </p:nvSpPr>
        <p:spPr>
          <a:xfrm>
            <a:off x="5436094" y="1484784"/>
            <a:ext cx="3528393" cy="3960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79388" y="1484312"/>
            <a:ext cx="8785225" cy="4897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83568" y="2708919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3568" y="1196751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14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14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511" y="1484783"/>
            <a:ext cx="4248472" cy="48965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0" y="1484783"/>
            <a:ext cx="4392488" cy="48965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79511" y="476672"/>
            <a:ext cx="3286001" cy="9584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575050" y="476672"/>
            <a:ext cx="5389438" cy="583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28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4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179511" y="1435100"/>
            <a:ext cx="3286001" cy="48742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1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12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1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9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9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043608" y="5373216"/>
            <a:ext cx="7128792" cy="4227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pic" idx="2"/>
          </p:nvPr>
        </p:nvSpPr>
        <p:spPr>
          <a:xfrm>
            <a:off x="1331640" y="620687"/>
            <a:ext cx="6552728" cy="47525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32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2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24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043608" y="5805264"/>
            <a:ext cx="7128792" cy="5109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1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12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1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9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9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deo con didascalia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043608" y="5805264"/>
            <a:ext cx="7128792" cy="5109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12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12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1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9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9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453187"/>
            <a:ext cx="9144000" cy="404811"/>
          </a:xfrm>
          <a:prstGeom prst="rect">
            <a:avLst/>
          </a:prstGeom>
          <a:solidFill>
            <a:srgbClr val="4ABDE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79388" y="1484312"/>
            <a:ext cx="8785225" cy="4897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4ABD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Mobile Graphics Tutorial – EuroGraphics 2017</a:t>
            </a:r>
          </a:p>
        </p:txBody>
      </p:sp>
      <p:pic>
        <p:nvPicPr>
          <p:cNvPr id="15" name="Shape 15" descr="crs4-logo-white-green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12" y="6488112"/>
            <a:ext cx="1084261" cy="33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141483" y="6495257"/>
            <a:ext cx="333331" cy="333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238238" y="6465055"/>
            <a:ext cx="749298" cy="37991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179511" y="1628800"/>
            <a:ext cx="878497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rPr>
              <a:t>Part 3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179511" y="2780927"/>
            <a:ext cx="8799387" cy="354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25000"/>
              <a:buFont typeface="Times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Graphics development for mobile systems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Operating Systems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4294967295"/>
          </p:nvPr>
        </p:nvSpPr>
        <p:spPr>
          <a:xfrm>
            <a:off x="0" y="1484312"/>
            <a:ext cx="8785225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Android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Development in Eclipse / A</a:t>
            </a:r>
            <a:r>
              <a:rPr lang="en-US" sz="1800"/>
              <a:t>ndroidStudio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Java-based – integrated debugging (non-trivial for NDK)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GCC / clang compilers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Advantages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Wide </a:t>
            </a:r>
            <a:r>
              <a:rPr lang="en-US" sz="16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variety</a:t>
            </a: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 of hardware configurations (CPU/GPU)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Java based + C++ as dynamic library (JNI or NDK+NativeActivity)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Open source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Toolchain provided for Windows/Linux/MacOS (GCC + Clang)	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Faster </a:t>
            </a:r>
            <a:r>
              <a:rPr lang="en-US" sz="16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access</a:t>
            </a: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 to new hardware / functionality!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Inconvenients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Heterogeneous</a:t>
            </a: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 device base (hard to target all configurations)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Not</a:t>
            </a: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 so </a:t>
            </a:r>
            <a:r>
              <a:rPr lang="en-US" sz="16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integrated</a:t>
            </a: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 IDE -- ~mixed pieces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20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10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Operating Systems </a:t>
            </a:r>
            <a:r>
              <a:rPr lang="en-US"/>
              <a:t>(comparison)</a:t>
            </a: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4294967295"/>
          </p:nvPr>
        </p:nvSpPr>
        <p:spPr>
          <a:xfrm>
            <a:off x="0" y="1484312"/>
            <a:ext cx="8785225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 development -- publishing</a:t>
            </a:r>
          </a:p>
          <a:p>
            <a:pPr marL="742950" marR="0" lvl="1" indent="-3238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–"/>
            </a:pPr>
            <a:r>
              <a:rPr lang="en-US" sz="2400" i="0" u="none" strike="noStrike" cap="none">
                <a:solidFill>
                  <a:srgbClr val="175676"/>
                </a:solidFill>
                <a:latin typeface="Arial"/>
                <a:ea typeface="Arial"/>
                <a:cs typeface="Arial"/>
                <a:sym typeface="Arial"/>
              </a:rPr>
              <a:t>WinPhone &amp; iOS requires less effort for distribution</a:t>
            </a:r>
          </a:p>
          <a:p>
            <a:pPr marL="1143000" marR="0" lvl="2" indent="-2794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2400" i="0" u="none" strike="noStrike" cap="none">
                <a:solidFill>
                  <a:srgbClr val="175676"/>
                </a:solidFill>
                <a:latin typeface="Arial"/>
                <a:ea typeface="Arial"/>
                <a:cs typeface="Arial"/>
                <a:sym typeface="Arial"/>
              </a:rPr>
              <a:t>Easy to reach the whole user base</a:t>
            </a:r>
          </a:p>
          <a:p>
            <a:pPr marL="742950" marR="0" lvl="1" indent="-3238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–"/>
            </a:pPr>
            <a:r>
              <a:rPr lang="en-US" sz="2400" i="0" u="none" strike="noStrike" cap="none">
                <a:solidFill>
                  <a:srgbClr val="175676"/>
                </a:solidFill>
                <a:latin typeface="Arial"/>
                <a:ea typeface="Arial"/>
                <a:cs typeface="Arial"/>
                <a:sym typeface="Arial"/>
              </a:rPr>
              <a:t>Android has a wide variety of configuration that require tuning</a:t>
            </a:r>
          </a:p>
          <a:p>
            <a:pPr marL="1143000" marR="0" lvl="2" indent="-2794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2400" i="0" u="none" strike="noStrike" cap="none">
                <a:solidFill>
                  <a:srgbClr val="175676"/>
                </a:solidFill>
                <a:latin typeface="Arial"/>
                <a:ea typeface="Arial"/>
                <a:cs typeface="Arial"/>
                <a:sym typeface="Arial"/>
              </a:rPr>
              <a:t>User base is typically reached in an incremental way (supporting more configs)</a:t>
            </a:r>
          </a:p>
          <a:p>
            <a:pPr marL="1143000" marR="0" lvl="2" indent="-2794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2400" i="0" u="none" strike="noStrike" cap="none">
                <a:solidFill>
                  <a:srgbClr val="175676"/>
                </a:solidFill>
                <a:latin typeface="Arial"/>
                <a:ea typeface="Arial"/>
                <a:cs typeface="Arial"/>
                <a:sym typeface="Arial"/>
              </a:rPr>
              <a:t>Many HW configurations (CPU/GPU) give more options to explore ☺</a:t>
            </a:r>
          </a:p>
          <a:p>
            <a:pPr marL="742950" marR="0" lvl="1" indent="-3238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–"/>
            </a:pPr>
            <a:r>
              <a:rPr lang="en-US" sz="2400" i="0" u="none" strike="noStrike" cap="none">
                <a:solidFill>
                  <a:srgbClr val="175676"/>
                </a:solidFill>
                <a:latin typeface="Arial"/>
                <a:ea typeface="Arial"/>
                <a:cs typeface="Arial"/>
                <a:sym typeface="Arial"/>
              </a:rPr>
              <a:t>Win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dows</a:t>
            </a:r>
            <a:r>
              <a:rPr lang="en-US" sz="2400" i="0" u="none" strike="noStrike" cap="none">
                <a:solidFill>
                  <a:srgbClr val="175676"/>
                </a:solidFill>
                <a:latin typeface="Arial"/>
                <a:ea typeface="Arial"/>
                <a:cs typeface="Arial"/>
                <a:sym typeface="Arial"/>
              </a:rPr>
              <a:t> has not yet the same market share</a:t>
            </a:r>
          </a:p>
          <a:p>
            <a:pPr marL="1143000" marR="0" lvl="2" indent="-2794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2400" i="0" u="none" strike="noStrike" cap="none">
                <a:solidFill>
                  <a:srgbClr val="175676"/>
                </a:solidFill>
                <a:latin typeface="Arial"/>
                <a:ea typeface="Arial"/>
                <a:cs typeface="Arial"/>
                <a:sym typeface="Arial"/>
              </a:rPr>
              <a:t>Variety of configurations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rgbClr val="1756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11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Programming Languages</a:t>
            </a:r>
          </a:p>
        </p:txBody>
      </p:sp>
      <p:grpSp>
        <p:nvGrpSpPr>
          <p:cNvPr id="188" name="Shape 188"/>
          <p:cNvGrpSpPr/>
          <p:nvPr/>
        </p:nvGrpSpPr>
        <p:grpSpPr>
          <a:xfrm>
            <a:off x="715963" y="1931987"/>
            <a:ext cx="7918450" cy="4503732"/>
            <a:chOff x="715589" y="1931282"/>
            <a:chExt cx="7919353" cy="4504391"/>
          </a:xfrm>
        </p:grpSpPr>
        <p:pic>
          <p:nvPicPr>
            <p:cNvPr id="189" name="Shape 189" descr="http://www.tops-int.com/blog/wp-content/uploads/2014/08/programming-languag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5589" y="1931282"/>
              <a:ext cx="7919353" cy="32954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Shape 190"/>
            <p:cNvSpPr/>
            <p:nvPr/>
          </p:nvSpPr>
          <p:spPr>
            <a:xfrm>
              <a:off x="715589" y="6158675"/>
              <a:ext cx="7919353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http://www.tops-int.com/blog/which-programming-languages-are-used-for-web-desktop-and-mobile-apps/</a:t>
              </a:r>
            </a:p>
          </p:txBody>
        </p:sp>
      </p:grp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12</a:t>
            </a:fld>
            <a:endParaRPr lang="en-US" sz="120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Programming Languages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4294967295"/>
          </p:nvPr>
        </p:nvSpPr>
        <p:spPr>
          <a:xfrm>
            <a:off x="0" y="1484312"/>
            <a:ext cx="8648699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C/C++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Classic, performance, codebase, control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Objective C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Bit different style (message based), well-documented API for iOS, mainly COCOA/iOS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Java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Android is VM/JIT based, ~portability (API), well-known, extended, codebase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C#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VM based, ~Java evolution, (Win, Android, iOS)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Swift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Apple new language, simplicity, performance, easy, LLVM-based compilers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HTML5/JS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Web technologies, extended, compatibility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Perl, Python, Ruby, D, GO (Google), Hack (facebook), …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More options, not so popular ?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None/>
            </a:pPr>
            <a:endParaRPr sz="1600" b="0" i="0" u="none" strike="noStrike" cap="none">
              <a:solidFill>
                <a:srgbClr val="17567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13</a:t>
            </a:fld>
            <a:endParaRPr lang="en-US" sz="120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3D APIs</a:t>
            </a:r>
          </a:p>
        </p:txBody>
      </p:sp>
      <p:pic>
        <p:nvPicPr>
          <p:cNvPr id="205" name="Shape 205" descr="http://imagenes.es.sftcdn.net/es/scrn/14000/14892/opengl-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9850" y="776287"/>
            <a:ext cx="2625724" cy="11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 descr="https://developer.apple.com/assets/elements/icons/128x128/metal.png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 descr="https://developer.apple.com/assets/elements/icons/128x128/metal.png"/>
          <p:cNvSpPr/>
          <p:nvPr/>
        </p:nvSpPr>
        <p:spPr>
          <a:xfrm>
            <a:off x="307975" y="7937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108" y="1936701"/>
            <a:ext cx="1727286" cy="17272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lt2"/>
            </a:outerShdw>
          </a:effectLst>
        </p:spPr>
      </p:pic>
      <p:pic>
        <p:nvPicPr>
          <p:cNvPr id="209" name="Shape 209" descr="http://cdn4.wccftech.com/wp-content/uploads/2013/12/AMD-Mantle-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5413" y="4176712"/>
            <a:ext cx="1854200" cy="1849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 descr="http://www.tuxjournal.net/wp-content/uploads/2013/02/OpenGL_ES_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88075" y="3027363"/>
            <a:ext cx="2857499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 descr="https://upload.wikimedia.org/wikipedia/commons/3/39/WebGL_log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53012" y="2159000"/>
            <a:ext cx="1885950" cy="86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86212" y="569912"/>
            <a:ext cx="1066799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5125" y="3132138"/>
            <a:ext cx="2662238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5575" y="4502150"/>
            <a:ext cx="1838325" cy="176212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14</a:t>
            </a:fld>
            <a:endParaRPr lang="en-US" sz="120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3D APIs</a:t>
            </a:r>
          </a:p>
        </p:txBody>
      </p:sp>
      <p:pic>
        <p:nvPicPr>
          <p:cNvPr id="221" name="Shape 221" descr="http://elchapuzasinformatico.com/wp-content/uploads/2015/03/vulkan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" y="1381125"/>
            <a:ext cx="8602663" cy="483711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776287" y="5448300"/>
            <a:ext cx="1416049" cy="514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Mantle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2466975" y="5448300"/>
            <a:ext cx="1817687" cy="514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Direct3D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4386262" y="5448300"/>
            <a:ext cx="1416049" cy="514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Metal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6038850" y="4611687"/>
            <a:ext cx="2744787" cy="1200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OpenGL Next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5.0 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15</a:t>
            </a:fld>
            <a:endParaRPr lang="en-US" sz="120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5643562" y="3055938"/>
            <a:ext cx="2409824" cy="415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body" idx="4294967295"/>
          </p:nvPr>
        </p:nvSpPr>
        <p:spPr>
          <a:xfrm>
            <a:off x="0" y="1484312"/>
            <a:ext cx="8053388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Direct 3D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3D API from M</a:t>
            </a:r>
            <a:r>
              <a:rPr lang="en-US"/>
              <a:t>S</a:t>
            </a: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 for Win OS (XBOX)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ANGLE library provides GL support on top of D3D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Mantle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AMD 3D API with Low-level access → </a:t>
            </a:r>
            <a:r>
              <a:rPr lang="en-US" sz="20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D3D12 | GL_NG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Metal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Apple 3D API with low-level access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OpenGL Desktop/ES/WebGL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GL for embedded systems, now in version 3.</a:t>
            </a:r>
            <a:r>
              <a:rPr lang="en-US"/>
              <a:t>2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GLES3.</a:t>
            </a:r>
            <a:r>
              <a:rPr lang="en-US"/>
              <a:t>2</a:t>
            </a: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 ~ GL4.</a:t>
            </a:r>
            <a:r>
              <a:rPr lang="en-US"/>
              <a:t>5</a:t>
            </a: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  <a:p>
            <a:pPr lvl="0" rtl="0">
              <a:spcBef>
                <a:spcPts val="0"/>
              </a:spcBef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/>
              <a:t>GL Next Generation → Vulkan</a:t>
            </a:r>
          </a:p>
          <a:p>
            <a:pPr lvl="1" rtl="0">
              <a:spcBef>
                <a:spcPts val="0"/>
              </a:spcBef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/>
              <a:t>redesign to unify OpenGL and OpenGL ES into one common API (no backward compatibility)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0">
              <a:solidFill>
                <a:srgbClr val="175676"/>
              </a:solidFill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25000"/>
              <a:buFont typeface="Times"/>
              <a:buNone/>
            </a:pPr>
            <a:endParaRPr sz="24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3D APIs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16</a:t>
            </a:fld>
            <a:endParaRPr lang="en-US" sz="120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3D APIs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4294967295"/>
          </p:nvPr>
        </p:nvSpPr>
        <p:spPr>
          <a:xfrm>
            <a:off x="0" y="1484312"/>
            <a:ext cx="8785225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Direct 3D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Games on Windows (mostly) / XBOX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Define 3D functionality state-of-the-art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OpenGL typically following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3D graphic cards highly collaborative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Multithread programming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Proprietary – closed source – </a:t>
            </a:r>
            <a:r>
              <a:rPr lang="en-US" sz="18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M$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Tested &amp; stable – good support + tools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20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Metal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Apple 3D API with low-level access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Much in the way of </a:t>
            </a:r>
            <a:r>
              <a:rPr lang="en-US" sz="18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Mantle?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buffer &amp; image, command buffers, sync…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Lean &amp; mean → simple + ~flexible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20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6267450" y="2560638"/>
            <a:ext cx="2627312" cy="881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 &amp;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 research</a:t>
            </a:r>
          </a:p>
        </p:txBody>
      </p:sp>
      <p:sp>
        <p:nvSpPr>
          <p:cNvPr id="242" name="Shape 242"/>
          <p:cNvSpPr/>
          <p:nvPr/>
        </p:nvSpPr>
        <p:spPr>
          <a:xfrm>
            <a:off x="6267450" y="4827587"/>
            <a:ext cx="2627312" cy="881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Mac/iOS future ?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17</a:t>
            </a:fld>
            <a:endParaRPr lang="en-US" sz="120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3698875"/>
            <a:ext cx="1128712" cy="1128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lt2"/>
            </a:outerShdw>
          </a:effectLst>
        </p:spPr>
      </p:pic>
      <p:pic>
        <p:nvPicPr>
          <p:cNvPr id="245" name="Shape 2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9200" y="1290021"/>
            <a:ext cx="1325562" cy="1270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3D APIs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4294967295"/>
          </p:nvPr>
        </p:nvSpPr>
        <p:spPr>
          <a:xfrm>
            <a:off x="0" y="1384300"/>
            <a:ext cx="8785225" cy="4897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Mantle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AMD effort – </a:t>
            </a:r>
            <a:r>
              <a:rPr lang="en-US" sz="18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low level – direct access </a:t>
            </a: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– 3D API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Direct control of memory (CPU/GPU) – multithreading done well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User-required synchronization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API calls per frame &lt;3k → 100K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Resources: buffer &amp; image ☺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Simplified driver → maintenance (vendors)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High level API/Framework/Engines will be developed ☺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Pipeline state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shaders + targets (depth/color…) + resources + geometry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Command queues + synchronization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Compute / Draw / DMA(mem. Copy)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Bindless – shaders can refer to state resources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OpenGL NEXT seems to move into ‘Mantle direction’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Direct 3D 12 already pursuing low-level access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24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588962" y="5548312"/>
            <a:ext cx="7302500" cy="73977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18</a:t>
            </a:fld>
            <a:endParaRPr lang="en-US" sz="120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5" name="Shape 255" descr="http://www.amd.com/PublishingImages/graphics/illustrations/210px/mantle-co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5700" y="482600"/>
            <a:ext cx="163830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3D APIs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4294967295"/>
          </p:nvPr>
        </p:nvSpPr>
        <p:spPr>
          <a:xfrm>
            <a:off x="0" y="1484312"/>
            <a:ext cx="8785225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None/>
            </a:pPr>
            <a:endParaRPr sz="2000" b="1" i="0" u="none" strike="noStrike" cap="none">
              <a:solidFill>
                <a:srgbClr val="175676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OpenGL (Desktop/ES/WebGL)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Open / research / cross-platform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Lagging in front of D3D → Legacy support ☹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No more </a:t>
            </a:r>
            <a:r>
              <a:rPr lang="en-US" sz="18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FIXED PIPELINE (1992)</a:t>
            </a: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!! -- scientific visualization…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GLSL (2003)…GL 3.1(2009) → deprecation/no fixed pipeline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Compatibility profile → legacy again…(till GL 4)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Core profile</a:t>
            </a:r>
          </a:p>
          <a:p>
            <a:pPr marL="16002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GLSL → shader required</a:t>
            </a:r>
          </a:p>
          <a:p>
            <a:pPr marL="16002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VAO</a:t>
            </a:r>
          </a:p>
          <a:p>
            <a:pPr marL="2057400" marR="0" lvl="4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group of VBO</a:t>
            </a:r>
          </a:p>
          <a:p>
            <a:pPr marL="2057400" marR="0" lvl="4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we need a base VAO for using VBO!</a:t>
            </a:r>
          </a:p>
          <a:p>
            <a:pPr marL="16002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Simplifying → VBO + GLSL only!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19</a:t>
            </a:fld>
            <a:endParaRPr lang="en-US" sz="120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4" name="Shape 264" descr="http://www.theinquirer.net/IMG/397/285397/opengl-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0100" y="481012"/>
            <a:ext cx="3248729" cy="1827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Mobile Graphics</a:t>
            </a:r>
          </a:p>
        </p:txBody>
      </p:sp>
      <p:grpSp>
        <p:nvGrpSpPr>
          <p:cNvPr id="86" name="Shape 86"/>
          <p:cNvGrpSpPr/>
          <p:nvPr/>
        </p:nvGrpSpPr>
        <p:grpSpPr>
          <a:xfrm>
            <a:off x="1228725" y="2092324"/>
            <a:ext cx="6611937" cy="4051299"/>
            <a:chOff x="1317519" y="2122201"/>
            <a:chExt cx="6611814" cy="4051496"/>
          </a:xfrm>
        </p:grpSpPr>
        <p:sp>
          <p:nvSpPr>
            <p:cNvPr id="87" name="Shape 87"/>
            <p:cNvSpPr/>
            <p:nvPr/>
          </p:nvSpPr>
          <p:spPr>
            <a:xfrm>
              <a:off x="1317519" y="2122201"/>
              <a:ext cx="6611814" cy="4051496"/>
            </a:xfrm>
            <a:prstGeom prst="cloud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0" u="none" strike="noStrike" cap="none">
                <a:solidFill>
                  <a:srgbClr val="01670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5722721" y="2835691"/>
              <a:ext cx="777776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200" b="1" i="0" u="none" strike="noStrike" cap="none">
                  <a:solidFill>
                    <a:srgbClr val="016701"/>
                  </a:solidFill>
                  <a:latin typeface="Arial"/>
                  <a:ea typeface="Arial"/>
                  <a:cs typeface="Arial"/>
                  <a:sym typeface="Arial"/>
                </a:rPr>
                <a:t>OS</a:t>
              </a:r>
            </a:p>
          </p:txBody>
        </p:sp>
        <p:sp>
          <p:nvSpPr>
            <p:cNvPr id="89" name="Shape 89"/>
            <p:cNvSpPr/>
            <p:nvPr/>
          </p:nvSpPr>
          <p:spPr>
            <a:xfrm>
              <a:off x="4963719" y="3855562"/>
              <a:ext cx="2529860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200" b="1" i="0" u="none" strike="noStrike" cap="none">
                  <a:solidFill>
                    <a:srgbClr val="016701"/>
                  </a:solidFill>
                  <a:latin typeface="Arial"/>
                  <a:ea typeface="Arial"/>
                  <a:cs typeface="Arial"/>
                  <a:sym typeface="Arial"/>
                </a:rPr>
                <a:t>architecture</a:t>
              </a:r>
            </a:p>
          </p:txBody>
        </p:sp>
        <p:sp>
          <p:nvSpPr>
            <p:cNvPr id="90" name="Shape 90"/>
            <p:cNvSpPr/>
            <p:nvPr/>
          </p:nvSpPr>
          <p:spPr>
            <a:xfrm>
              <a:off x="2353035" y="3179271"/>
              <a:ext cx="2828018" cy="107721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200" b="1" i="0" u="none" strike="noStrike" cap="none">
                  <a:solidFill>
                    <a:srgbClr val="016701"/>
                  </a:solidFill>
                  <a:latin typeface="Arial"/>
                  <a:ea typeface="Arial"/>
                  <a:cs typeface="Arial"/>
                  <a:sym typeface="Arial"/>
                </a:rPr>
                <a:t>programming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200" b="1" i="0" u="none" strike="noStrike" cap="none">
                  <a:solidFill>
                    <a:srgbClr val="016701"/>
                  </a:solidFill>
                  <a:latin typeface="Arial"/>
                  <a:ea typeface="Arial"/>
                  <a:cs typeface="Arial"/>
                  <a:sym typeface="Arial"/>
                </a:rPr>
                <a:t>languages</a:t>
              </a:r>
            </a:p>
          </p:txBody>
        </p:sp>
        <p:sp>
          <p:nvSpPr>
            <p:cNvPr id="91" name="Shape 91"/>
            <p:cNvSpPr/>
            <p:nvPr/>
          </p:nvSpPr>
          <p:spPr>
            <a:xfrm>
              <a:off x="2047534" y="4346069"/>
              <a:ext cx="1719510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200" b="1" i="0" u="none" strike="noStrike" cap="none">
                  <a:solidFill>
                    <a:srgbClr val="016701"/>
                  </a:solidFill>
                  <a:latin typeface="Arial"/>
                  <a:ea typeface="Arial"/>
                  <a:cs typeface="Arial"/>
                  <a:sym typeface="Arial"/>
                </a:rPr>
                <a:t>3D APIs</a:t>
              </a:r>
            </a:p>
          </p:txBody>
        </p:sp>
        <p:sp>
          <p:nvSpPr>
            <p:cNvPr id="92" name="Shape 92"/>
            <p:cNvSpPr/>
            <p:nvPr/>
          </p:nvSpPr>
          <p:spPr>
            <a:xfrm>
              <a:off x="3866944" y="4839607"/>
              <a:ext cx="1096775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200" b="1" i="0" u="none" strike="noStrike" cap="none">
                  <a:solidFill>
                    <a:srgbClr val="016701"/>
                  </a:solidFill>
                  <a:latin typeface="Arial"/>
                  <a:ea typeface="Arial"/>
                  <a:cs typeface="Arial"/>
                  <a:sym typeface="Arial"/>
                </a:rPr>
                <a:t>IDEs</a:t>
              </a:r>
            </a:p>
          </p:txBody>
        </p:sp>
      </p:grpSp>
      <p:sp>
        <p:nvSpPr>
          <p:cNvPr id="93" name="Shape 93"/>
          <p:cNvSpPr/>
          <p:nvPr/>
        </p:nvSpPr>
        <p:spPr>
          <a:xfrm>
            <a:off x="2903538" y="1330325"/>
            <a:ext cx="3262312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Heterogeneity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3D APIs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4294967295"/>
          </p:nvPr>
        </p:nvSpPr>
        <p:spPr>
          <a:xfrm>
            <a:off x="0" y="1484312"/>
            <a:ext cx="8785225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OpenGL ES 1.1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Fixed pipeline – no glBegin/End – no GL_POLYGON -- VBO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OpenGL ES 2 (OpenGL 1.5 + GLSL) ~ GL4.1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No fixed pipeline (shaders mandatory), ETC1 texture compress..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OpenGL ES 3 ~ GL4.3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Occlusion queries + geometry instancing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32bit integer/float in GLSL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Core 3D textures, depth textures, ETC2/EAC, many formats…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Uniform Buffer Objects (packed shader parameters)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OpenGL ES 3.2 ~ GL4.5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Compute shaders (atomics, load/store)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Separate shader objects (reuse)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Indirect draw (shader culling…)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NO geometry/tessellation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1800" b="0" i="0" u="none" strike="noStrike" cap="none">
              <a:solidFill>
                <a:srgbClr val="175676"/>
              </a:solidFill>
              <a:latin typeface="Arimo"/>
              <a:ea typeface="Arimo"/>
              <a:cs typeface="Arimo"/>
              <a:sym typeface="Arimo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None/>
            </a:pPr>
            <a:endParaRPr sz="2000" b="0" i="0" u="none" strike="noStrike" cap="none">
              <a:solidFill>
                <a:srgbClr val="175676"/>
              </a:solidFill>
              <a:latin typeface="Arimo"/>
              <a:ea typeface="Arimo"/>
              <a:cs typeface="Arimo"/>
              <a:sym typeface="Arimo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None/>
            </a:pPr>
            <a:endParaRPr sz="2000" b="0" i="0" u="none" strike="noStrike" cap="none">
              <a:solidFill>
                <a:srgbClr val="175676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24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20</a:t>
            </a:fld>
            <a:endParaRPr lang="en-US" sz="120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419100" y="4521200"/>
            <a:ext cx="5537100" cy="1714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7852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3D APIs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4294967295"/>
          </p:nvPr>
        </p:nvSpPr>
        <p:spPr>
          <a:xfrm>
            <a:off x="0" y="1179512"/>
            <a:ext cx="8785200" cy="489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None/>
            </a:pPr>
            <a:endParaRPr sz="2000" b="1" i="0" u="none" strike="noStrike" cap="none">
              <a:solidFill>
                <a:srgbClr val="175676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/>
              <a:t>Vulkan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/>
              <a:t>derived from and built upon components of AMD's Mantle API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/>
              <a:t>with respect to OpenGL</a:t>
            </a:r>
          </a:p>
          <a:p>
            <a:pPr marR="0" lvl="2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/>
              <a:t>lower level API</a:t>
            </a:r>
          </a:p>
          <a:p>
            <a:pPr marR="0" lvl="2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/>
              <a:t>more balanced CPU/GPU usage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/>
              <a:t>parallel tasking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/>
              <a:t>work distribution across multiple CPU cores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24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21</a:t>
            </a:fld>
            <a:endParaRPr lang="en-US" sz="120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81" name="Shape 281"/>
          <p:cNvGraphicFramePr/>
          <p:nvPr/>
        </p:nvGraphicFramePr>
        <p:xfrm>
          <a:off x="773100" y="4036875"/>
          <a:ext cx="7239000" cy="2377260"/>
        </p:xfrm>
        <a:graphic>
          <a:graphicData uri="http://schemas.openxmlformats.org/drawingml/2006/table">
            <a:tbl>
              <a:tblPr>
                <a:noFill/>
                <a:tableStyleId>{F89619E6-6DEE-43FA-A2FE-D73628E56AD9}</a:tableStyleId>
              </a:tblPr>
              <a:tblGrid>
                <a:gridCol w="3619500"/>
                <a:gridCol w="3619500"/>
              </a:tblGrid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OpenGL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Vulkan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Global state machine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No global state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State tied to context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Comman buffer instead of state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Sequential operations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Multithreaded programming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Limited control of GPU memory and sync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Explicit control of memory man. and sync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Extensive error checking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No error checking at runtime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3D APIs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4294967295"/>
          </p:nvPr>
        </p:nvSpPr>
        <p:spPr>
          <a:xfrm>
            <a:off x="0" y="1484312"/>
            <a:ext cx="8785225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GPGPU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OpenCL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On Android it is not much loved</a:t>
            </a:r>
          </a:p>
          <a:p>
            <a:pPr marL="16002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Use GPU vendor SDK provided libs ☺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On iOS is only accepted for system apps</a:t>
            </a:r>
          </a:p>
          <a:p>
            <a:pPr marL="16002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Use old-school GPGPU (fragment shader -&gt; FrameBuffer)</a:t>
            </a:r>
          </a:p>
          <a:p>
            <a:pPr marL="914400" marR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75676"/>
              </a:solidFill>
              <a:latin typeface="Arimo"/>
              <a:ea typeface="Arimo"/>
              <a:cs typeface="Arimo"/>
              <a:sym typeface="Arimo"/>
            </a:endParaRP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Compute shaders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GLES 3.2!!! </a:t>
            </a:r>
            <a:r>
              <a:rPr lang="en-US" sz="16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General solution</a:t>
            </a: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!!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1600" b="0" i="0" u="none" strike="noStrike" cap="none">
              <a:solidFill>
                <a:srgbClr val="175676"/>
              </a:solidFill>
              <a:latin typeface="Arimo"/>
              <a:ea typeface="Arimo"/>
              <a:cs typeface="Arimo"/>
              <a:sym typeface="Arimo"/>
            </a:endParaRP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DirectCompute on D3D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22</a:t>
            </a:fld>
            <a:endParaRPr lang="en-US" sz="120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Cross-development</a:t>
            </a:r>
          </a:p>
        </p:txBody>
      </p:sp>
      <p:grpSp>
        <p:nvGrpSpPr>
          <p:cNvPr id="295" name="Shape 295"/>
          <p:cNvGrpSpPr/>
          <p:nvPr/>
        </p:nvGrpSpPr>
        <p:grpSpPr>
          <a:xfrm>
            <a:off x="1044575" y="1465263"/>
            <a:ext cx="7059613" cy="4810124"/>
            <a:chOff x="1044920" y="1464623"/>
            <a:chExt cx="7059418" cy="4811309"/>
          </a:xfrm>
        </p:grpSpPr>
        <p:pic>
          <p:nvPicPr>
            <p:cNvPr id="296" name="Shape 296" descr="http://appian.com/assets/sites/2/2012/05/Mobile-Choice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4921" y="1464623"/>
              <a:ext cx="7059416" cy="4565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Shape 297"/>
            <p:cNvSpPr/>
            <p:nvPr/>
          </p:nvSpPr>
          <p:spPr>
            <a:xfrm>
              <a:off x="1044920" y="6021869"/>
              <a:ext cx="7059418" cy="2540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05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http://www.appian.com/blog/enterprise-mobility-2/are-mobile-platform-choices-limiting-enterprise-process-innovation</a:t>
              </a:r>
            </a:p>
          </p:txBody>
        </p:sp>
      </p:grp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23</a:t>
            </a:fld>
            <a:endParaRPr lang="en-US" sz="120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179387" y="476250"/>
            <a:ext cx="87852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Easy solutions...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179387" y="1484312"/>
            <a:ext cx="8785200" cy="489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Code-less development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None/>
            </a:pPr>
            <a:endParaRPr sz="2000" b="0" i="0" u="none" strike="noStrike" cap="none">
              <a:solidFill>
                <a:srgbClr val="175676"/>
              </a:solidFill>
              <a:latin typeface="Arimo"/>
              <a:ea typeface="Arimo"/>
              <a:cs typeface="Arimo"/>
              <a:sym typeface="Arimo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Scirra Construct2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“Photoshop for games”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HTML-5 games editor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None/>
            </a:pPr>
            <a:endParaRPr sz="2000" b="0" i="0" u="none" strike="noStrike" cap="none">
              <a:solidFill>
                <a:srgbClr val="175676"/>
              </a:solidFill>
              <a:latin typeface="Arimo"/>
              <a:ea typeface="Arimo"/>
              <a:cs typeface="Arimo"/>
              <a:sym typeface="Arimo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None/>
            </a:pPr>
            <a:endParaRPr sz="2000" b="0" i="0" u="none" strike="noStrike" cap="none">
              <a:solidFill>
                <a:srgbClr val="175676"/>
              </a:solidFill>
              <a:latin typeface="Arimo"/>
              <a:ea typeface="Arimo"/>
              <a:cs typeface="Arimo"/>
              <a:sym typeface="Arimo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None/>
            </a:pPr>
            <a:endParaRPr sz="2000" b="0" i="0" u="none" strike="noStrike" cap="none">
              <a:solidFill>
                <a:srgbClr val="175676"/>
              </a:solidFill>
              <a:latin typeface="Arimo"/>
              <a:ea typeface="Arimo"/>
              <a:cs typeface="Arimo"/>
              <a:sym typeface="Arimo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Yoyo GameMaker Studio 2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Drag’n Drop environment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None/>
            </a:pPr>
            <a:endParaRPr sz="2000" b="0" i="0" u="none" strike="noStrike" cap="none">
              <a:solidFill>
                <a:srgbClr val="17567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24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7603" y="911780"/>
            <a:ext cx="4711800" cy="253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7528" y="3633394"/>
            <a:ext cx="4572000" cy="21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179387" y="476250"/>
            <a:ext cx="87852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rPr>
              <a:t>Cross platform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179387" y="1484312"/>
            <a:ext cx="8785200" cy="489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Unity Mobile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(for gaming and VR)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–"/>
            </a:pPr>
            <a:r>
              <a:rPr lang="en-US" sz="1800" i="0" u="none" strike="noStrike" cap="none">
                <a:solidFill>
                  <a:srgbClr val="175676"/>
                </a:solidFill>
                <a:latin typeface="Arial"/>
                <a:ea typeface="Arial"/>
                <a:cs typeface="Arial"/>
                <a:sym typeface="Arial"/>
              </a:rPr>
              <a:t>iOS/Android, integration with T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800" i="0" u="none" strike="noStrike" cap="none">
                <a:solidFill>
                  <a:srgbClr val="175676"/>
                </a:solidFill>
                <a:latin typeface="Arial"/>
                <a:ea typeface="Arial"/>
                <a:cs typeface="Arial"/>
                <a:sym typeface="Arial"/>
              </a:rPr>
              <a:t>ngo</a:t>
            </a:r>
          </a:p>
          <a:p>
            <a:pPr marL="342900" marR="0" lvl="0" indent="-3302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Unreal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Engine 4</a:t>
            </a:r>
            <a:r>
              <a:rPr lang="en-US" sz="1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(for gaming and VR)</a:t>
            </a:r>
          </a:p>
          <a:p>
            <a:pPr marR="0" lvl="1" indent="4572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iOS/Android</a:t>
            </a:r>
          </a:p>
          <a:p>
            <a:pPr marR="0" lvl="1" indent="4572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former Unreal Development Kit</a:t>
            </a:r>
          </a:p>
          <a:p>
            <a:pPr marR="0" lvl="1" indent="4572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free usage, payment only for shipping </a:t>
            </a:r>
          </a:p>
          <a:p>
            <a:pPr marL="342900" marR="0" lvl="0" indent="-3302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Corona SDK</a:t>
            </a:r>
          </a:p>
          <a:p>
            <a:pPr marR="0" lvl="1" indent="4572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iOS /Android</a:t>
            </a:r>
          </a:p>
          <a:p>
            <a:pPr marR="0" lvl="1" indent="4572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uses integrated Lua layered on top of C++/OpenGL to build graphic application</a:t>
            </a:r>
          </a:p>
          <a:p>
            <a:pPr marR="0" lvl="1" indent="4572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audio and graphics, cryptography, networking, device information and user input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rgbClr val="1756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25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179387" y="476250"/>
            <a:ext cx="87852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rPr>
              <a:t>Cross platform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179387" y="1484312"/>
            <a:ext cx="8785200" cy="489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02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Marmalade</a:t>
            </a:r>
          </a:p>
          <a:p>
            <a:pPr marR="0" lvl="1" indent="4572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iOS/Android/Windows</a:t>
            </a:r>
          </a:p>
          <a:p>
            <a:pPr marR="0" lvl="1" indent="4572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two main layers</a:t>
            </a:r>
          </a:p>
          <a:p>
            <a:pPr marR="0" lvl="2" algn="l" rtl="0">
              <a:spcBef>
                <a:spcPts val="400"/>
              </a:spcBef>
              <a:spcAft>
                <a:spcPts val="0"/>
              </a:spcAft>
              <a:buFont typeface="Arial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low level C API for memory management, file access, timers, networking, input methods (e.g. accelerometer, keyboard, touch screen) and sound and video output. </a:t>
            </a:r>
          </a:p>
          <a:p>
            <a:pPr marR="0" lvl="2" algn="l" rtl="0">
              <a:spcBef>
                <a:spcPts val="400"/>
              </a:spcBef>
              <a:spcAft>
                <a:spcPts val="0"/>
              </a:spcAft>
              <a:buFont typeface="Arial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C++ API for higher level functionality for 2D (e.g. bitmap handling, fonts) 3D graphics rendering (e.g. 3D mesh rendering, boned animation),  resource management system and HTTP networking. 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–"/>
            </a:pPr>
            <a:r>
              <a:rPr lang="en-US" sz="1800" i="0" u="none" strike="noStrike" cap="none">
                <a:solidFill>
                  <a:srgbClr val="175676"/>
                </a:solidFill>
                <a:latin typeface="Arial"/>
                <a:ea typeface="Arial"/>
                <a:cs typeface="Arial"/>
                <a:sym typeface="Arial"/>
              </a:rPr>
              <a:t>Very successful but dismissing by March 2017</a:t>
            </a:r>
          </a:p>
          <a:p>
            <a:pPr marL="342900" marR="0" lvl="0" indent="-3302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EdgeLib</a:t>
            </a:r>
          </a:p>
          <a:p>
            <a:pPr lvl="1" indent="457200" rtl="0">
              <a:spcBef>
                <a:spcPts val="0"/>
              </a:spcBef>
              <a:buClr>
                <a:srgbClr val="7CA900"/>
              </a:buClr>
              <a:buSzPct val="100000"/>
              <a:buFont typeface="Arial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iOS/Android/Windows</a:t>
            </a:r>
          </a:p>
          <a:p>
            <a:pPr marR="0" lvl="1" indent="4572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high performance graphics engine in C++</a:t>
            </a:r>
          </a:p>
          <a:p>
            <a:pPr marR="0" lvl="1" indent="4572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support for 2D graphics, 3D graphics (OpenGL ES), input and sound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756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26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179387" y="476250"/>
            <a:ext cx="87852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rPr>
              <a:t>Cross platform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179387" y="1484312"/>
            <a:ext cx="8785200" cy="489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02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JMonkey Engine</a:t>
            </a:r>
          </a:p>
          <a:p>
            <a:pPr marR="0" lvl="1" indent="4572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Android </a:t>
            </a:r>
          </a:p>
          <a:p>
            <a:pPr marR="0" lvl="1" indent="4572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written in Java and using shader technology extensively </a:t>
            </a:r>
          </a:p>
          <a:p>
            <a:pPr marR="0" lvl="1" indent="4572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uses LWJGL as its default renderer (another renderer based on JOGL is available, supporting OpenGL 4)</a:t>
            </a:r>
          </a:p>
          <a:p>
            <a:pPr marR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PowerVR</a:t>
            </a:r>
          </a:p>
          <a:p>
            <a:pPr marR="0" lvl="1" indent="4572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iOS/Android/Windows</a:t>
            </a:r>
          </a:p>
          <a:p>
            <a:pPr marR="0" lvl="1" indent="4572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 cross-platform OS and API abstraction layer, a library of helper tools for maths and resource loading</a:t>
            </a:r>
          </a:p>
          <a:p>
            <a:pPr marR="0" lvl="1" indent="4572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optimized for PowerVR GPUs, with Vulkan support</a:t>
            </a:r>
          </a:p>
          <a:p>
            <a:pPr marL="342900" marR="0" lvl="0" indent="-3302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ARM Developer Center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–"/>
            </a:pPr>
            <a:r>
              <a:rPr lang="en-US" sz="1800" i="0" u="none" strike="noStrike" cap="none">
                <a:solidFill>
                  <a:srgbClr val="175676"/>
                </a:solidFill>
                <a:latin typeface="Arial"/>
                <a:ea typeface="Arial"/>
                <a:cs typeface="Arial"/>
                <a:sym typeface="Arial"/>
              </a:rPr>
              <a:t>Plenty of tools (computer vision and machine learning,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0" u="none" strike="noStrike" cap="none">
                <a:solidFill>
                  <a:srgbClr val="175676"/>
                </a:solidFill>
                <a:latin typeface="Arial"/>
                <a:ea typeface="Arial"/>
                <a:cs typeface="Arial"/>
                <a:sym typeface="Arial"/>
              </a:rPr>
              <a:t>OpenGL ES emulator, texture compression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27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Cross-development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4294967295"/>
          </p:nvPr>
        </p:nvSpPr>
        <p:spPr>
          <a:xfrm>
            <a:off x="0" y="1484312"/>
            <a:ext cx="8785225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C++ use case: QtCreator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Qt (~supports android, iOS, windows phone, linux, windows, mac)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Provides API abstraction for UI, in-app purchases, ~touch input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HOWTO (i.e. android):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Android SDK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Android  NDK (native C++ support, toolchain, libraries, GL, CL…)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Point environment variables ANDROID_SDK, ANDROID_NDK to folders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Create new android project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Play!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Notes: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Go for Qt &gt; 5.4 (touch events were tricky in previous versions)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Use QOpenGLWidget instead of QGLWidget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Enable touch events on each widget:</a:t>
            </a:r>
          </a:p>
          <a:p>
            <a:pPr marL="16002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QWidget::setAttribute(Qt::WA_AcceptTouchEvents);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28</a:t>
            </a:fld>
            <a:endParaRPr lang="en-US" sz="120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6" name="Shape 336"/>
          <p:cNvSpPr/>
          <p:nvPr/>
        </p:nvSpPr>
        <p:spPr>
          <a:xfrm>
            <a:off x="444500" y="1790700"/>
            <a:ext cx="8255000" cy="393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Mobile Graphics – Development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4294967295"/>
          </p:nvPr>
        </p:nvSpPr>
        <p:spPr>
          <a:xfrm>
            <a:off x="358775" y="1484312"/>
            <a:ext cx="8785225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Conclusions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1) </a:t>
            </a:r>
            <a:r>
              <a:rPr lang="en-US" sz="16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Native + platform UI …</a:t>
            </a:r>
          </a:p>
          <a:p>
            <a:pPr marL="11430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4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C++ [any language] → LLVM compiler → target platform</a:t>
            </a:r>
          </a:p>
          <a:p>
            <a:pPr marL="11430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4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Platform Framework </a:t>
            </a:r>
            <a:r>
              <a:rPr lang="en-US" sz="14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front-end </a:t>
            </a:r>
            <a:r>
              <a:rPr lang="en-US" sz="14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→ </a:t>
            </a:r>
            <a:r>
              <a:rPr lang="en-US" sz="14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1 for each platform</a:t>
            </a:r>
          </a:p>
          <a:p>
            <a:pPr marL="11430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4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Performance + flexibility</a:t>
            </a:r>
          </a:p>
          <a:p>
            <a:pPr marL="11430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4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Call native code from platform code (JNI, Object C, …)</a:t>
            </a:r>
          </a:p>
          <a:p>
            <a:pPr marL="11430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1400" b="0" i="0" u="none" strike="noStrike" cap="none">
              <a:solidFill>
                <a:srgbClr val="175676"/>
              </a:solidFill>
              <a:latin typeface="Arimo"/>
              <a:ea typeface="Arimo"/>
              <a:cs typeface="Arimo"/>
              <a:sym typeface="Arimo"/>
            </a:endParaRP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2) </a:t>
            </a:r>
            <a:r>
              <a:rPr lang="en-US" sz="16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Native through framework …</a:t>
            </a:r>
          </a:p>
          <a:p>
            <a:pPr marL="11430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4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Qt | Marmalade …</a:t>
            </a:r>
          </a:p>
          <a:p>
            <a:pPr marL="11430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4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C++ code uses framework API</a:t>
            </a:r>
          </a:p>
          <a:p>
            <a:pPr marL="16002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4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Framework </a:t>
            </a:r>
            <a:r>
              <a:rPr lang="en-US" sz="14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API </a:t>
            </a:r>
            <a:r>
              <a:rPr lang="en-US" sz="14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abstracts platform </a:t>
            </a:r>
            <a:r>
              <a:rPr lang="en-US" sz="14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API [N platforms]</a:t>
            </a:r>
          </a:p>
          <a:p>
            <a:pPr marL="16002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4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BUT </a:t>
            </a:r>
            <a:r>
              <a:rPr lang="en-US" sz="14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less flexible integration ?</a:t>
            </a:r>
          </a:p>
          <a:p>
            <a:pPr marL="16002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None/>
            </a:pPr>
            <a:endParaRPr sz="1400" b="0" i="0" u="none" strike="noStrike" cap="none">
              <a:solidFill>
                <a:srgbClr val="175676"/>
              </a:solidFill>
              <a:latin typeface="Arimo"/>
              <a:ea typeface="Arimo"/>
              <a:cs typeface="Arimo"/>
              <a:sym typeface="Arimo"/>
            </a:endParaRP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3) </a:t>
            </a:r>
            <a:r>
              <a:rPr lang="en-US" sz="16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Go web → HTML5/JS …</a:t>
            </a:r>
          </a:p>
          <a:p>
            <a:pPr marL="11430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4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JS code + WebGL</a:t>
            </a:r>
          </a:p>
          <a:p>
            <a:pPr marL="11430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4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~</a:t>
            </a:r>
            <a:r>
              <a:rPr lang="en-US" sz="14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Free portability </a:t>
            </a:r>
            <a:r>
              <a:rPr lang="en-US" sz="14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(chrome / firefox / IE … ?)</a:t>
            </a:r>
          </a:p>
          <a:p>
            <a:pPr marL="11430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4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BUT </a:t>
            </a:r>
            <a:r>
              <a:rPr lang="en-US" sz="14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performance is 0.5X at most with asm.js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None/>
            </a:pPr>
            <a:endParaRPr sz="1600" b="0" i="0" u="none" strike="noStrike" cap="none">
              <a:solidFill>
                <a:srgbClr val="175676"/>
              </a:solidFill>
              <a:latin typeface="Arimo"/>
              <a:ea typeface="Arimo"/>
              <a:cs typeface="Arimo"/>
              <a:sym typeface="Arimo"/>
            </a:endParaRP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None/>
            </a:pPr>
            <a:endParaRPr sz="1600" b="0" i="0" u="none" strike="noStrike" cap="none">
              <a:solidFill>
                <a:srgbClr val="17567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29</a:t>
            </a:fld>
            <a:endParaRPr lang="en-US" sz="120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Mobile Graphics</a:t>
            </a:r>
          </a:p>
        </p:txBody>
      </p:sp>
      <p:grpSp>
        <p:nvGrpSpPr>
          <p:cNvPr id="101" name="Shape 101"/>
          <p:cNvGrpSpPr/>
          <p:nvPr/>
        </p:nvGrpSpPr>
        <p:grpSpPr>
          <a:xfrm>
            <a:off x="812130" y="687536"/>
            <a:ext cx="8331783" cy="6425896"/>
            <a:chOff x="-12033" y="612219"/>
            <a:chExt cx="8330480" cy="6424168"/>
          </a:xfrm>
        </p:grpSpPr>
        <p:sp>
          <p:nvSpPr>
            <p:cNvPr id="102" name="Shape 102"/>
            <p:cNvSpPr/>
            <p:nvPr/>
          </p:nvSpPr>
          <p:spPr>
            <a:xfrm rot="1555783">
              <a:off x="362056" y="2095980"/>
              <a:ext cx="7582301" cy="3456645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i="0" u="sng" strike="noStrike" cap="none">
                <a:solidFill>
                  <a:srgbClr val="01670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928236" y="2371315"/>
              <a:ext cx="702435" cy="5232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1" i="0" u="none" strike="noStrike" cap="none">
                  <a:solidFill>
                    <a:srgbClr val="016701"/>
                  </a:solidFill>
                  <a:latin typeface="Arial"/>
                  <a:ea typeface="Arial"/>
                  <a:cs typeface="Arial"/>
                  <a:sym typeface="Arial"/>
                </a:rPr>
                <a:t>OS</a:t>
              </a:r>
            </a:p>
          </p:txBody>
        </p:sp>
        <p:sp>
          <p:nvSpPr>
            <p:cNvPr id="104" name="Shape 104"/>
            <p:cNvSpPr/>
            <p:nvPr/>
          </p:nvSpPr>
          <p:spPr>
            <a:xfrm>
              <a:off x="1719183" y="2721811"/>
              <a:ext cx="2499401" cy="95410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1" i="0" u="none" strike="noStrike" cap="none">
                  <a:solidFill>
                    <a:srgbClr val="016701"/>
                  </a:solidFill>
                  <a:latin typeface="Arial"/>
                  <a:ea typeface="Arial"/>
                  <a:cs typeface="Arial"/>
                  <a:sym typeface="Arial"/>
                </a:rPr>
                <a:t>programming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1" i="0" u="none" strike="noStrike" cap="none">
                  <a:solidFill>
                    <a:srgbClr val="016701"/>
                  </a:solidFill>
                  <a:latin typeface="Arial"/>
                  <a:ea typeface="Arial"/>
                  <a:cs typeface="Arial"/>
                  <a:sym typeface="Arial"/>
                </a:rPr>
                <a:t>languages</a:t>
              </a:r>
            </a:p>
          </p:txBody>
        </p:sp>
        <p:sp>
          <p:nvSpPr>
            <p:cNvPr id="105" name="Shape 105"/>
            <p:cNvSpPr/>
            <p:nvPr/>
          </p:nvSpPr>
          <p:spPr>
            <a:xfrm>
              <a:off x="5340848" y="4768746"/>
              <a:ext cx="1529072" cy="5232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1" i="0" u="none" strike="noStrike" cap="none">
                  <a:solidFill>
                    <a:srgbClr val="016701"/>
                  </a:solidFill>
                  <a:latin typeface="Arial"/>
                  <a:ea typeface="Arial"/>
                  <a:cs typeface="Arial"/>
                  <a:sym typeface="Arial"/>
                </a:rPr>
                <a:t>3D APIs</a:t>
              </a:r>
            </a:p>
          </p:txBody>
        </p:sp>
        <p:sp>
          <p:nvSpPr>
            <p:cNvPr id="106" name="Shape 106"/>
            <p:cNvSpPr/>
            <p:nvPr/>
          </p:nvSpPr>
          <p:spPr>
            <a:xfrm>
              <a:off x="4357887" y="3878207"/>
              <a:ext cx="982961" cy="5232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1" i="0" u="none" strike="noStrike" cap="none">
                  <a:solidFill>
                    <a:srgbClr val="016701"/>
                  </a:solidFill>
                  <a:latin typeface="Arial"/>
                  <a:ea typeface="Arial"/>
                  <a:cs typeface="Arial"/>
                  <a:sym typeface="Arial"/>
                </a:rPr>
                <a:t>IDEs</a:t>
              </a:r>
            </a:p>
          </p:txBody>
        </p:sp>
      </p:grpSp>
      <p:sp>
        <p:nvSpPr>
          <p:cNvPr id="107" name="Shape 107"/>
          <p:cNvSpPr/>
          <p:nvPr/>
        </p:nvSpPr>
        <p:spPr>
          <a:xfrm>
            <a:off x="2903538" y="1330325"/>
            <a:ext cx="3262312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Heterogeneity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 smtClean="0">
                <a:solidFill>
                  <a:srgbClr val="C00000"/>
                </a:solidFill>
                <a:latin typeface="MS Reference Sans Serif" panose="020B0604030504040204" pitchFamily="34" charset="0"/>
              </a:rPr>
              <a:t>MOBILE METRIC CAPTURE AND RECONSTRUCTION</a:t>
            </a:r>
            <a:endParaRPr lang="en-GB" dirty="0">
              <a:latin typeface="MS Reference Sans Serif" panose="020B0604030504040204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Next</a:t>
            </a:r>
            <a:r>
              <a:rPr lang="it-IT" dirty="0" smtClean="0"/>
              <a:t> Session</a:t>
            </a:r>
            <a:endParaRPr lang="en-GB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30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5654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Mobile Graphics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4294967295"/>
          </p:nvPr>
        </p:nvSpPr>
        <p:spPr>
          <a:xfrm>
            <a:off x="0" y="1484312"/>
            <a:ext cx="4406900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OS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16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16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Programming Languages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16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16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16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Architectures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16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16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3D APIs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16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16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Cross-development</a:t>
            </a:r>
          </a:p>
          <a:p>
            <a:pPr marL="342900" marR="0" lvl="0" indent="-34290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12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3862387" y="3425825"/>
            <a:ext cx="5091112" cy="900112"/>
          </a:xfrm>
          <a:prstGeom prst="rect">
            <a:avLst/>
          </a:prstGeom>
          <a:solidFill>
            <a:srgbClr val="71BEC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–"/>
            </a:pPr>
            <a:r>
              <a:rPr lang="en-US" sz="1200" b="1" i="0" u="none" strike="noStrike" cap="none">
                <a:solidFill>
                  <a:srgbClr val="262672"/>
                </a:solidFill>
                <a:latin typeface="PT Sans"/>
                <a:ea typeface="PT Sans"/>
                <a:cs typeface="PT Sans"/>
                <a:sym typeface="PT Sans"/>
              </a:rPr>
              <a:t>X86 (x86_64): Intel / AMD</a:t>
            </a:r>
          </a:p>
          <a:p>
            <a:pPr marL="742950" marR="0" lvl="1" indent="-28575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–"/>
            </a:pPr>
            <a:r>
              <a:rPr lang="en-US" sz="1200" b="1" i="0" u="none" strike="noStrike" cap="none">
                <a:solidFill>
                  <a:srgbClr val="262672"/>
                </a:solidFill>
                <a:latin typeface="PT Sans"/>
                <a:ea typeface="PT Sans"/>
                <a:cs typeface="PT Sans"/>
                <a:sym typeface="PT Sans"/>
              </a:rPr>
              <a:t>ARM (32/64bit): ARM + (Qualcomm, Samsung, Apple, NVIDIA,…)</a:t>
            </a:r>
          </a:p>
          <a:p>
            <a:pPr marL="742950" marR="0" lvl="1" indent="-28575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–"/>
            </a:pPr>
            <a:r>
              <a:rPr lang="en-US" sz="1200" b="1" i="0" u="none" strike="noStrike" cap="none">
                <a:solidFill>
                  <a:srgbClr val="262672"/>
                </a:solidFill>
                <a:latin typeface="PT Sans"/>
                <a:ea typeface="PT Sans"/>
                <a:cs typeface="PT Sans"/>
                <a:sym typeface="PT Sans"/>
              </a:rPr>
              <a:t>MIPS (32/64 bit): Ingenics, Imagination.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3862387" y="1206500"/>
            <a:ext cx="5091112" cy="1025525"/>
          </a:xfrm>
          <a:prstGeom prst="rect">
            <a:avLst/>
          </a:prstGeom>
          <a:solidFill>
            <a:srgbClr val="71BEC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–"/>
            </a:pPr>
            <a:r>
              <a:rPr lang="en-US" sz="1200" b="1" i="0" u="none" strike="noStrike" cap="none">
                <a:solidFill>
                  <a:srgbClr val="262672"/>
                </a:solidFill>
                <a:latin typeface="PT Sans"/>
                <a:ea typeface="PT Sans"/>
                <a:cs typeface="PT Sans"/>
                <a:sym typeface="PT Sans"/>
              </a:rPr>
              <a:t>Android</a:t>
            </a:r>
          </a:p>
          <a:p>
            <a:pPr marL="742950" marR="0" lvl="1" indent="-28575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–"/>
            </a:pPr>
            <a:r>
              <a:rPr lang="en-US" sz="1200" b="1" i="0" u="none" strike="noStrike" cap="none">
                <a:solidFill>
                  <a:srgbClr val="262672"/>
                </a:solidFill>
                <a:latin typeface="PT Sans"/>
                <a:ea typeface="PT Sans"/>
                <a:cs typeface="PT Sans"/>
                <a:sym typeface="PT Sans"/>
              </a:rPr>
              <a:t>iOS</a:t>
            </a:r>
          </a:p>
          <a:p>
            <a:pPr marL="742950" marR="0" lvl="1" indent="-28575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–"/>
            </a:pPr>
            <a:r>
              <a:rPr lang="en-US" sz="1200" b="1" i="0" u="none" strike="noStrike" cap="none">
                <a:solidFill>
                  <a:srgbClr val="262672"/>
                </a:solidFill>
                <a:latin typeface="PT Sans"/>
                <a:ea typeface="PT Sans"/>
                <a:cs typeface="PT Sans"/>
                <a:sym typeface="PT Sans"/>
              </a:rPr>
              <a:t>Windows Phone</a:t>
            </a:r>
          </a:p>
          <a:p>
            <a:pPr marL="742950" marR="0" lvl="1" indent="-28575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–"/>
            </a:pPr>
            <a:r>
              <a:rPr lang="en-US" sz="1200" b="1" i="0" u="none" strike="noStrike" cap="none">
                <a:solidFill>
                  <a:srgbClr val="262672"/>
                </a:solidFill>
                <a:latin typeface="PT Sans"/>
                <a:ea typeface="PT Sans"/>
                <a:cs typeface="PT Sans"/>
                <a:sym typeface="PT Sans"/>
              </a:rPr>
              <a:t>Firefox OS, Ubuntu Phone, Tizen…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3862387" y="2306638"/>
            <a:ext cx="5091112" cy="1055686"/>
          </a:xfrm>
          <a:prstGeom prst="rect">
            <a:avLst/>
          </a:prstGeom>
          <a:solidFill>
            <a:srgbClr val="71BEC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–"/>
            </a:pPr>
            <a:r>
              <a:rPr lang="en-US" sz="1100" b="1" i="0" u="none" strike="noStrike" cap="none">
                <a:solidFill>
                  <a:srgbClr val="262672"/>
                </a:solidFill>
                <a:latin typeface="PT Sans"/>
                <a:ea typeface="PT Sans"/>
                <a:cs typeface="PT Sans"/>
                <a:sym typeface="PT Sans"/>
              </a:rPr>
              <a:t>C++</a:t>
            </a:r>
          </a:p>
          <a:p>
            <a:pPr marL="742950" marR="0" lvl="1" indent="-285750" algn="l" rtl="0">
              <a:spcBef>
                <a:spcPts val="2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–"/>
            </a:pPr>
            <a:r>
              <a:rPr lang="en-US" sz="1100" b="1" i="0" u="none" strike="noStrike" cap="none">
                <a:solidFill>
                  <a:srgbClr val="262672"/>
                </a:solidFill>
                <a:latin typeface="PT Sans"/>
                <a:ea typeface="PT Sans"/>
                <a:cs typeface="PT Sans"/>
                <a:sym typeface="PT Sans"/>
              </a:rPr>
              <a:t>Obj-C / Swift</a:t>
            </a:r>
          </a:p>
          <a:p>
            <a:pPr marL="742950" marR="0" lvl="1" indent="-285750" algn="l" rtl="0">
              <a:spcBef>
                <a:spcPts val="2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–"/>
            </a:pPr>
            <a:r>
              <a:rPr lang="en-US" sz="1100" b="1" i="0" u="none" strike="noStrike" cap="none">
                <a:solidFill>
                  <a:srgbClr val="262672"/>
                </a:solidFill>
                <a:latin typeface="PT Sans"/>
                <a:ea typeface="PT Sans"/>
                <a:cs typeface="PT Sans"/>
                <a:sym typeface="PT Sans"/>
              </a:rPr>
              <a:t>Java</a:t>
            </a:r>
          </a:p>
          <a:p>
            <a:pPr marL="742950" marR="0" lvl="1" indent="-285750" algn="l" rtl="0">
              <a:spcBef>
                <a:spcPts val="2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–"/>
            </a:pPr>
            <a:r>
              <a:rPr lang="en-US" sz="1100" b="1" i="0" u="none" strike="noStrike" cap="none">
                <a:solidFill>
                  <a:srgbClr val="262672"/>
                </a:solidFill>
                <a:latin typeface="PT Sans"/>
                <a:ea typeface="PT Sans"/>
                <a:cs typeface="PT Sans"/>
                <a:sym typeface="PT Sans"/>
              </a:rPr>
              <a:t>C# / Silverlight</a:t>
            </a:r>
          </a:p>
          <a:p>
            <a:pPr marL="742950" marR="0" lvl="1" indent="-285750" algn="l" rtl="0">
              <a:spcBef>
                <a:spcPts val="2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–"/>
            </a:pPr>
            <a:r>
              <a:rPr lang="en-US" sz="1100" b="1" i="0" u="none" strike="noStrike" cap="none">
                <a:solidFill>
                  <a:srgbClr val="262672"/>
                </a:solidFill>
                <a:latin typeface="PT Sans"/>
                <a:ea typeface="PT Sans"/>
                <a:cs typeface="PT Sans"/>
                <a:sym typeface="PT Sans"/>
              </a:rPr>
              <a:t>Html5/JS/CSS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3862387" y="4394200"/>
            <a:ext cx="5091112" cy="757238"/>
          </a:xfrm>
          <a:prstGeom prst="rect">
            <a:avLst/>
          </a:prstGeom>
          <a:solidFill>
            <a:srgbClr val="71BEC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–"/>
            </a:pPr>
            <a:r>
              <a:rPr lang="en-US" sz="1200" b="1" i="0" u="none" strike="noStrike" cap="none">
                <a:solidFill>
                  <a:srgbClr val="262672"/>
                </a:solidFill>
                <a:latin typeface="PT Sans"/>
                <a:ea typeface="PT Sans"/>
                <a:cs typeface="PT Sans"/>
                <a:sym typeface="PT Sans"/>
              </a:rPr>
              <a:t>OpenGL / GL ES</a:t>
            </a:r>
          </a:p>
          <a:p>
            <a:pPr marL="742950" marR="0" lvl="1" indent="-28575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–"/>
            </a:pPr>
            <a:r>
              <a:rPr lang="en-US" sz="1200" b="1" i="0" u="none" strike="noStrike" cap="none">
                <a:solidFill>
                  <a:srgbClr val="262672"/>
                </a:solidFill>
                <a:latin typeface="PT Sans"/>
                <a:ea typeface="PT Sans"/>
                <a:cs typeface="PT Sans"/>
                <a:sym typeface="PT Sans"/>
              </a:rPr>
              <a:t>D3D / ANGLE</a:t>
            </a:r>
          </a:p>
          <a:p>
            <a:pPr marL="742950" marR="0" lvl="1" indent="-28575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–"/>
            </a:pPr>
            <a:r>
              <a:rPr lang="en-US" sz="1200" b="1" i="0" u="none" strike="noStrike" cap="none">
                <a:solidFill>
                  <a:srgbClr val="262672"/>
                </a:solidFill>
                <a:latin typeface="PT Sans"/>
                <a:ea typeface="PT Sans"/>
                <a:cs typeface="PT Sans"/>
                <a:sym typeface="PT Sans"/>
              </a:rPr>
              <a:t>Metal / Mantle / Vulkan (GL Next)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3862387" y="5222875"/>
            <a:ext cx="5091112" cy="973137"/>
          </a:xfrm>
          <a:prstGeom prst="rect">
            <a:avLst/>
          </a:prstGeom>
          <a:solidFill>
            <a:srgbClr val="71BEC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–"/>
            </a:pPr>
            <a:r>
              <a:rPr lang="en-US" sz="1100" b="1" i="0" u="none" strike="noStrike" cap="none">
                <a:solidFill>
                  <a:srgbClr val="262672"/>
                </a:solidFill>
                <a:latin typeface="PT Sans"/>
                <a:ea typeface="PT Sans"/>
                <a:cs typeface="PT Sans"/>
                <a:sym typeface="PT Sans"/>
              </a:rPr>
              <a:t>Qt</a:t>
            </a:r>
          </a:p>
          <a:p>
            <a:pPr marL="742950" marR="0" lvl="1" indent="-285750" algn="l" rtl="0">
              <a:spcBef>
                <a:spcPts val="2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–"/>
            </a:pPr>
            <a:r>
              <a:rPr lang="en-US" sz="1100" b="1" i="0" u="none" strike="noStrike" cap="none">
                <a:solidFill>
                  <a:srgbClr val="262672"/>
                </a:solidFill>
                <a:latin typeface="PT Sans"/>
                <a:ea typeface="PT Sans"/>
                <a:cs typeface="PT Sans"/>
                <a:sym typeface="PT Sans"/>
              </a:rPr>
              <a:t>Marmalade / Xamarin / </a:t>
            </a:r>
          </a:p>
          <a:p>
            <a:pPr marL="742950" marR="0" lvl="1" indent="-285750" algn="l" rtl="0">
              <a:spcBef>
                <a:spcPts val="2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–"/>
            </a:pPr>
            <a:r>
              <a:rPr lang="en-US" sz="1100" b="1" i="0" u="none" strike="noStrike" cap="none">
                <a:solidFill>
                  <a:srgbClr val="262672"/>
                </a:solidFill>
                <a:latin typeface="PT Sans"/>
                <a:ea typeface="PT Sans"/>
                <a:cs typeface="PT Sans"/>
                <a:sym typeface="PT Sans"/>
              </a:rPr>
              <a:t>Muio</a:t>
            </a:r>
          </a:p>
          <a:p>
            <a:pPr marL="742950" marR="0" lvl="1" indent="-285750" algn="l" rtl="0">
              <a:spcBef>
                <a:spcPts val="2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–"/>
            </a:pPr>
            <a:r>
              <a:rPr lang="en-US" sz="1100" b="1" i="0" u="none" strike="noStrike" cap="none">
                <a:solidFill>
                  <a:srgbClr val="262672"/>
                </a:solidFill>
                <a:latin typeface="PT Sans"/>
                <a:ea typeface="PT Sans"/>
                <a:cs typeface="PT Sans"/>
                <a:sym typeface="PT Sans"/>
              </a:rPr>
              <a:t>Monogame / Shiva3D / Unity / UDK4 / Cocos2d-x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4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Operating Systems</a:t>
            </a:r>
          </a:p>
        </p:txBody>
      </p:sp>
      <p:pic>
        <p:nvPicPr>
          <p:cNvPr id="127" name="Shape 127" descr="FirefoxOS_for_press_rele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3337" y="2051050"/>
            <a:ext cx="1193800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 descr="http://testdroid.com/wp-content/uploads/ios-vs-androi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2725" y="3178175"/>
            <a:ext cx="3433762" cy="17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 descr="http://cermanager.com/wp-content/uploads/2014/06/windowsmobile-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9225" y="2193925"/>
            <a:ext cx="1301749" cy="120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 descr="http://www.coders4africa.com/Images/bada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03337" y="4826000"/>
            <a:ext cx="1449386" cy="750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51612" y="4970462"/>
            <a:ext cx="1196975" cy="88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22725" y="1595437"/>
            <a:ext cx="892174" cy="88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 descr="http://www.baylog.de/wp-content/uploads/2013/02/ubuntu-phone-logo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22700" y="5657850"/>
            <a:ext cx="1528762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Operating Systems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4294967295"/>
          </p:nvPr>
        </p:nvSpPr>
        <p:spPr>
          <a:xfrm>
            <a:off x="0" y="1484312"/>
            <a:ext cx="8785225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Linux based (Qt…)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Ubuntu, Tizen, BBOS… 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None/>
            </a:pPr>
            <a:endParaRPr sz="1800" b="0" i="0" u="none" strike="noStrike" cap="none">
              <a:solidFill>
                <a:srgbClr val="175676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Web based (Cloud OS)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ChromeOS, FirefoxOS, WebOS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20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Windows Phone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20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iOS (~unix + COCOA)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20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Android (JAVA VM)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6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3651894"/>
            <a:ext cx="3812647" cy="272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 descr="IDC: Smartphone OS Market Share 2016, 2015 Ch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053905"/>
            <a:ext cx="3812647" cy="2455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5000" cy="2286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79387" y="476250"/>
            <a:ext cx="8785200" cy="99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Development trends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79387" y="1484312"/>
            <a:ext cx="8785200" cy="489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-25400" rtl="0">
              <a:spcBef>
                <a:spcPts val="0"/>
              </a:spcBef>
              <a:buSzPct val="100000"/>
              <a:buFont typeface="Arial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Hard to follow the trends</a:t>
            </a:r>
          </a:p>
          <a:p>
            <a:pPr lvl="1" indent="419100" rtl="0">
              <a:spcBef>
                <a:spcPts val="0"/>
              </a:spcBef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software does not follow hardware evolution</a:t>
            </a:r>
          </a:p>
          <a:p>
            <a:pPr lvl="1" indent="419100" rtl="0">
              <a:spcBef>
                <a:spcPts val="0"/>
              </a:spcBef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strong market oriented field where finance has strong impact on evolution</a:t>
            </a:r>
          </a:p>
          <a:p>
            <a:pPr lvl="0" indent="-25400" rtl="0">
              <a:spcBef>
                <a:spcPts val="0"/>
              </a:spcBef>
              <a:buSzPct val="100000"/>
              <a:buFont typeface="Arial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 general, for</a:t>
            </a:r>
          </a:p>
          <a:p>
            <a:pPr lvl="1" indent="419100" rtl="0">
              <a:spcBef>
                <a:spcPts val="0"/>
              </a:spcBef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Mobile phones</a:t>
            </a:r>
          </a:p>
          <a:p>
            <a:pPr lvl="2" rtl="0">
              <a:spcBef>
                <a:spcPts val="360"/>
              </a:spcBef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Market drive towards Android, iOS</a:t>
            </a:r>
          </a:p>
          <a:p>
            <a:pPr lvl="1" indent="419100" rtl="0">
              <a:spcBef>
                <a:spcPts val="360"/>
              </a:spcBef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Tablets</a:t>
            </a:r>
          </a:p>
          <a:p>
            <a:pPr lvl="2" rtl="0">
              <a:spcBef>
                <a:spcPts val="360"/>
              </a:spcBef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Android, iOS, Windows 10</a:t>
            </a:r>
          </a:p>
          <a:p>
            <a:pPr lvl="1" indent="419100" rtl="0">
              <a:spcBef>
                <a:spcPts val="360"/>
              </a:spcBef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Embedded devices</a:t>
            </a:r>
          </a:p>
          <a:p>
            <a:pPr lvl="2" rtl="0">
              <a:spcBef>
                <a:spcPts val="360"/>
              </a:spcBef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Heterogenous (beyond the scopes of this course)</a:t>
            </a:r>
          </a:p>
          <a:p>
            <a:pPr lvl="0" indent="-25400" rtl="0">
              <a:spcBef>
                <a:spcPts val="360"/>
              </a:spcBef>
              <a:buSzPct val="100000"/>
              <a:buFont typeface="Arial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Here we focus on mobile phones and tablets</a:t>
            </a:r>
          </a:p>
          <a:p>
            <a:pPr marL="0" lvl="0" indent="0" rtl="0">
              <a:spcBef>
                <a:spcPts val="360"/>
              </a:spcBef>
              <a:buNone/>
            </a:pPr>
            <a:endParaRPr sz="1800"/>
          </a:p>
          <a:p>
            <a:pPr marL="0" lvl="0" indent="0" rtl="0">
              <a:spcBef>
                <a:spcPts val="360"/>
              </a:spcBef>
              <a:buNone/>
            </a:pPr>
            <a:endParaRPr sz="1800"/>
          </a:p>
          <a:p>
            <a:pPr marL="0" lvl="0" indent="0" rtl="0">
              <a:spcBef>
                <a:spcPts val="36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Operating Systems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4294967295"/>
          </p:nvPr>
        </p:nvSpPr>
        <p:spPr>
          <a:xfrm>
            <a:off x="0" y="1484312"/>
            <a:ext cx="8785225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Windows 10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Windows development – Visual Studio 2017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Good debugging / compiler / integration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Great integration and deployment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Universal Windows Platform (UWP)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API access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C#, VB.NET, and C++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3D API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D3D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OpenGL access through ANGLE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Advantages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Visual Studio, interoperability with iOS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HW is quite selected/homogeneous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Disadvantages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~OpenGL wrapper just recently!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20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59" name="Shape 159" descr="Shows Winodws Phone API stru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7850" y="4049712"/>
            <a:ext cx="3154362" cy="228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 descr="Relationship between WinRT and WinP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0812" y="1196975"/>
            <a:ext cx="2311400" cy="290036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8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Operating Systems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4294967295"/>
          </p:nvPr>
        </p:nvSpPr>
        <p:spPr>
          <a:xfrm>
            <a:off x="0" y="1484312"/>
            <a:ext cx="8785225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iOS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Development under MacOS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Xcode – good IDE/debug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Clang</a:t>
            </a: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 compiler!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API access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Objective-C, </a:t>
            </a:r>
            <a:r>
              <a:rPr lang="en-US" sz="16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swift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Library programming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C++ support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Advantages: 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Homogeneous hardware </a:t>
            </a: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(biggest issues are resolution related)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State-of-the-art CPU/GPU </a:t>
            </a: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(PowerVR SGX 54X/554, G6400)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Good dev tools </a:t>
            </a: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(Xcode + Clang)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Inconvenients: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Closed platform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Requires </a:t>
            </a:r>
            <a:r>
              <a:rPr lang="en-US" sz="1600" b="1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iDevice</a:t>
            </a:r>
            <a:r>
              <a:rPr lang="en-US"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 for development/shipment (mostly)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9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s4-vic-template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1805</Words>
  <Application>Microsoft Office PowerPoint</Application>
  <PresentationFormat>Presentazione su schermo (4:3)</PresentationFormat>
  <Paragraphs>399</Paragraphs>
  <Slides>30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8" baseType="lpstr">
      <vt:lpstr>Arial</vt:lpstr>
      <vt:lpstr>Arimo</vt:lpstr>
      <vt:lpstr>Times</vt:lpstr>
      <vt:lpstr>Open Sans</vt:lpstr>
      <vt:lpstr>MS Reference Sans Serif</vt:lpstr>
      <vt:lpstr>Verdana</vt:lpstr>
      <vt:lpstr>PT Sans</vt:lpstr>
      <vt:lpstr>crs4-vic-template</vt:lpstr>
      <vt:lpstr>Part 3</vt:lpstr>
      <vt:lpstr>Mobile Graphics</vt:lpstr>
      <vt:lpstr>Mobile Graphics</vt:lpstr>
      <vt:lpstr>Mobile Graphics</vt:lpstr>
      <vt:lpstr>Operating Systems</vt:lpstr>
      <vt:lpstr>Operating Systems</vt:lpstr>
      <vt:lpstr>Development trends</vt:lpstr>
      <vt:lpstr>Operating Systems</vt:lpstr>
      <vt:lpstr>Operating Systems</vt:lpstr>
      <vt:lpstr>Operating Systems</vt:lpstr>
      <vt:lpstr>Operating Systems (comparison) </vt:lpstr>
      <vt:lpstr>Programming Languages</vt:lpstr>
      <vt:lpstr>Programming Languages</vt:lpstr>
      <vt:lpstr>3D APIs</vt:lpstr>
      <vt:lpstr>3D APIs</vt:lpstr>
      <vt:lpstr>3D APIs</vt:lpstr>
      <vt:lpstr>3D APIs</vt:lpstr>
      <vt:lpstr>3D APIs</vt:lpstr>
      <vt:lpstr>3D APIs</vt:lpstr>
      <vt:lpstr>3D APIs</vt:lpstr>
      <vt:lpstr>3D APIs</vt:lpstr>
      <vt:lpstr>3D APIs</vt:lpstr>
      <vt:lpstr>Cross-development</vt:lpstr>
      <vt:lpstr>Easy solutions...</vt:lpstr>
      <vt:lpstr>Cross platform</vt:lpstr>
      <vt:lpstr>Cross platform</vt:lpstr>
      <vt:lpstr>Cross platform</vt:lpstr>
      <vt:lpstr>Cross-development</vt:lpstr>
      <vt:lpstr>Mobile Graphics – Development</vt:lpstr>
      <vt:lpstr>MOBILE METRIC CAPTURE AND RECONSTRUCTION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Agus Gobbetti Marton Pintore Vazquez - EG2017 Tutorial 4: Mobile Graphics</dc:title>
  <dc:creator>Agus;Gobbetti;Marton;Pintore;Vazquez</dc:creator>
  <cp:lastModifiedBy>Fabio Marton</cp:lastModifiedBy>
  <cp:revision>6</cp:revision>
  <dcterms:modified xsi:type="dcterms:W3CDTF">2017-04-21T14:31:58Z</dcterms:modified>
</cp:coreProperties>
</file>