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81300" autoAdjust="0"/>
  </p:normalViewPr>
  <p:slideViewPr>
    <p:cSldViewPr snapToGrid="0">
      <p:cViewPr varScale="1">
        <p:scale>
          <a:sx n="83" d="100"/>
          <a:sy n="83" d="100"/>
        </p:scale>
        <p:origin x="45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91FE5-C04E-4022-BAD0-ED79C4C2DCD6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5B604-055D-443D-BBCB-6DAA19E4F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SVOs vs DAGs </a:t>
            </a:r>
            <a:r>
              <a:rPr lang="en-GB" dirty="0" smtClean="0"/>
              <a:t>and </a:t>
            </a:r>
            <a:r>
              <a:rPr lang="en-GB" b="1" dirty="0" smtClean="0"/>
              <a:t>where</a:t>
            </a:r>
            <a:r>
              <a:rPr lang="en-GB" dirty="0" smtClean="0"/>
              <a:t> we get compression. &lt;Lots of </a:t>
            </a:r>
            <a:r>
              <a:rPr lang="en-GB" b="1" dirty="0" smtClean="0"/>
              <a:t>large planar surfaces</a:t>
            </a:r>
            <a:r>
              <a:rPr lang="en-GB" b="1" baseline="0" dirty="0" smtClean="0"/>
              <a:t> </a:t>
            </a:r>
            <a:r>
              <a:rPr lang="en-GB" baseline="0" dirty="0" smtClean="0"/>
              <a:t>in </a:t>
            </a:r>
            <a:r>
              <a:rPr lang="en-GB" b="1" baseline="0" dirty="0" smtClean="0"/>
              <a:t>man-made</a:t>
            </a:r>
            <a:r>
              <a:rPr lang="en-GB" baseline="0" dirty="0" smtClean="0"/>
              <a:t> environments</a:t>
            </a:r>
          </a:p>
          <a:p>
            <a:r>
              <a:rPr lang="en-GB" baseline="0" dirty="0" smtClean="0"/>
              <a:t>Pointer compression + </a:t>
            </a:r>
            <a:r>
              <a:rPr lang="en-GB" baseline="0" dirty="0" err="1" smtClean="0"/>
              <a:t>Symetries</a:t>
            </a:r>
            <a:r>
              <a:rPr lang="en-GB" baseline="0" dirty="0" smtClean="0"/>
              <a:t> – reflections, Went </a:t>
            </a:r>
            <a:r>
              <a:rPr lang="en-GB" baseline="0" dirty="0" err="1" smtClean="0"/>
              <a:t>bezerk</a:t>
            </a:r>
            <a:r>
              <a:rPr lang="en-GB" baseline="0" dirty="0" smtClean="0"/>
              <a:t> and tried </a:t>
            </a:r>
            <a:r>
              <a:rPr lang="en-GB" b="1" baseline="0" dirty="0" smtClean="0"/>
              <a:t>rotations</a:t>
            </a:r>
            <a:r>
              <a:rPr lang="en-GB" baseline="0" dirty="0" smtClean="0"/>
              <a:t>, </a:t>
            </a:r>
            <a:r>
              <a:rPr lang="en-GB" b="1" baseline="0" dirty="0" smtClean="0"/>
              <a:t>inversions</a:t>
            </a:r>
            <a:r>
              <a:rPr lang="en-GB" baseline="0" dirty="0" smtClean="0"/>
              <a:t>. Similar </a:t>
            </a:r>
            <a:r>
              <a:rPr lang="en-GB" b="1" baseline="0" dirty="0" smtClean="0"/>
              <a:t>subgraphs</a:t>
            </a:r>
            <a:r>
              <a:rPr lang="en-GB" baseline="0" dirty="0" smtClean="0"/>
              <a:t> of fixed depth </a:t>
            </a:r>
            <a:r>
              <a:rPr lang="en-GB" b="1" baseline="0" dirty="0" smtClean="0"/>
              <a:t>higher up</a:t>
            </a:r>
            <a:r>
              <a:rPr lang="en-GB" baseline="0" dirty="0" smtClean="0"/>
              <a:t> in the hierarchy. Columns, slices.</a:t>
            </a:r>
          </a:p>
          <a:p>
            <a:r>
              <a:rPr lang="en-GB" baseline="0" dirty="0" err="1" smtClean="0"/>
              <a:t>Dags</a:t>
            </a:r>
            <a:r>
              <a:rPr lang="en-GB" baseline="0" dirty="0" smtClean="0"/>
              <a:t> with </a:t>
            </a:r>
            <a:r>
              <a:rPr lang="en-GB" baseline="0" dirty="0" err="1" smtClean="0"/>
              <a:t>colors</a:t>
            </a:r>
            <a:r>
              <a:rPr lang="en-GB" baseline="0" dirty="0" smtClean="0"/>
              <a:t>. Soon also for </a:t>
            </a:r>
            <a:r>
              <a:rPr lang="en-GB" b="1" baseline="0" dirty="0" smtClean="0"/>
              <a:t>dynamic</a:t>
            </a:r>
            <a:r>
              <a:rPr lang="en-GB" baseline="0" dirty="0" smtClean="0"/>
              <a:t> scenes. </a:t>
            </a:r>
            <a:r>
              <a:rPr lang="en-GB" b="1" baseline="0" dirty="0" smtClean="0"/>
              <a:t>View-dependent</a:t>
            </a:r>
            <a:r>
              <a:rPr lang="en-GB" baseline="0" dirty="0" smtClean="0"/>
              <a:t> </a:t>
            </a:r>
            <a:r>
              <a:rPr lang="en-GB" b="1" baseline="0" dirty="0" smtClean="0"/>
              <a:t>information</a:t>
            </a:r>
            <a:r>
              <a:rPr lang="en-GB" baseline="0" dirty="0" smtClean="0"/>
              <a:t>. -&gt; let us know if you want to </a:t>
            </a:r>
            <a:r>
              <a:rPr lang="en-GB" b="1" baseline="0" dirty="0" smtClean="0"/>
              <a:t>cooperate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DAGs can be traversed with GLSL and </a:t>
            </a:r>
            <a:r>
              <a:rPr lang="en-GB" baseline="0" dirty="0" err="1" smtClean="0"/>
              <a:t>WebGL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DAGs and multi-resolution hierarchies can efficiently encode shadows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15B604-055D-443D-BBCB-6DAA19E4F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95"/>
            <a:ext cx="12192000" cy="686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307" y="316534"/>
            <a:ext cx="11694436" cy="1703964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29" y="2298276"/>
            <a:ext cx="11704014" cy="760139"/>
          </a:xfrm>
        </p:spPr>
        <p:txBody>
          <a:bodyPr anchor="t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64" y="4864984"/>
            <a:ext cx="6605369" cy="2245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94" y="4554443"/>
            <a:ext cx="2865120" cy="2303557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6729" y="3336193"/>
            <a:ext cx="9997134" cy="20204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95"/>
            <a:ext cx="12192000" cy="6860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307" y="316534"/>
            <a:ext cx="11694436" cy="1703964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29" y="2298276"/>
            <a:ext cx="11704014" cy="760139"/>
          </a:xfrm>
        </p:spPr>
        <p:txBody>
          <a:bodyPr anchor="t">
            <a:no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64" y="4864984"/>
            <a:ext cx="6605369" cy="2245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26729" y="3336193"/>
            <a:ext cx="9997134" cy="20204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505700" y="3914283"/>
            <a:ext cx="4374904" cy="2644828"/>
          </a:xfrm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4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4363" y="2051316"/>
            <a:ext cx="7943274" cy="139615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124363" y="3834389"/>
            <a:ext cx="7943274" cy="140436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50050" r="8549" b="9639"/>
          <a:stretch/>
        </p:blipFill>
        <p:spPr>
          <a:xfrm rot="10800000">
            <a:off x="0" y="-18555"/>
            <a:ext cx="12192000" cy="11553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0" y="409575"/>
            <a:ext cx="12192000" cy="727262"/>
          </a:xfrm>
          <a:prstGeom prst="rect">
            <a:avLst/>
          </a:prstGeom>
          <a:gradFill>
            <a:gsLst>
              <a:gs pos="24000">
                <a:schemeClr val="bg1">
                  <a:alpha val="13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13" y="-115117"/>
            <a:ext cx="3486113" cy="118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20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426" y="2356117"/>
            <a:ext cx="6076950" cy="1396155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733426" y="3872489"/>
            <a:ext cx="6076950" cy="1404361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50050" r="8549" b="9639"/>
          <a:stretch/>
        </p:blipFill>
        <p:spPr>
          <a:xfrm rot="10800000">
            <a:off x="0" y="-18555"/>
            <a:ext cx="12192000" cy="11553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0" y="409575"/>
            <a:ext cx="12192000" cy="727262"/>
          </a:xfrm>
          <a:prstGeom prst="rect">
            <a:avLst/>
          </a:prstGeom>
          <a:gradFill>
            <a:gsLst>
              <a:gs pos="24000">
                <a:schemeClr val="bg1">
                  <a:alpha val="13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245898" y="2040058"/>
            <a:ext cx="3664862" cy="3664862"/>
          </a:xfrm>
          <a:ln w="57150">
            <a:solidFill>
              <a:schemeClr val="accent2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13" y="-115117"/>
            <a:ext cx="3486113" cy="1185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28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r>
              <a:rPr dirty="0">
                <a:solidFill>
                  <a:prstClr val="white"/>
                </a:solidFill>
              </a:rPr>
              <a:t>Voxel DAGs and Multiresolution Hierarchies: </a:t>
            </a:r>
            <a:br>
              <a:rPr dirty="0">
                <a:solidFill>
                  <a:prstClr val="white"/>
                </a:solidFill>
              </a:rPr>
            </a:br>
            <a:r>
              <a:rPr dirty="0">
                <a:solidFill>
                  <a:prstClr val="white"/>
                </a:solidFill>
              </a:rPr>
              <a:t>From Large-Scale Scenes to Pre-computed Shadows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AD14076-261D-44E2-B486-4068BDBB861D}" type="slidenum">
              <a:rPr>
                <a:solidFill>
                  <a:prstClr val="white"/>
                </a:solidFill>
              </a:rPr>
              <a:pPr/>
              <a:t>‹#›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8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50050" r="8549" b="9639"/>
          <a:stretch/>
        </p:blipFill>
        <p:spPr>
          <a:xfrm>
            <a:off x="0" y="6142892"/>
            <a:ext cx="12192000" cy="71510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142892"/>
            <a:ext cx="12192000" cy="715108"/>
          </a:xfrm>
          <a:prstGeom prst="rect">
            <a:avLst/>
          </a:prstGeom>
          <a:gradFill>
            <a:gsLst>
              <a:gs pos="24000">
                <a:schemeClr val="bg1">
                  <a:alpha val="13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8031"/>
            <a:ext cx="10515600" cy="451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9177" y="6411204"/>
            <a:ext cx="5433646" cy="30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Footer: paper name, authors, presenter ...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3599" y="6411203"/>
            <a:ext cx="2259227" cy="304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D14076-261D-44E2-B486-4068BDBB86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5"/>
          <a:stretch/>
        </p:blipFill>
        <p:spPr>
          <a:xfrm>
            <a:off x="33356" y="6282834"/>
            <a:ext cx="684194" cy="54729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7242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Introduced the Voxel DAG encoding</a:t>
            </a:r>
          </a:p>
          <a:p>
            <a:r>
              <a:rPr lang="en-GB" dirty="0" smtClean="0"/>
              <a:t>Extended to more advanced encodings</a:t>
            </a:r>
          </a:p>
          <a:p>
            <a:r>
              <a:rPr lang="en-GB" dirty="0" smtClean="0"/>
              <a:t>Attributes stored in a separate structure coupled to the DAG</a:t>
            </a:r>
          </a:p>
          <a:p>
            <a:r>
              <a:rPr lang="en-GB" dirty="0" smtClean="0"/>
              <a:t>Practical implementations for constructing and using the DAGs</a:t>
            </a:r>
          </a:p>
          <a:p>
            <a:r>
              <a:rPr lang="en-GB" dirty="0" smtClean="0"/>
              <a:t>Applications, including Shadow Volumes and Maps</a:t>
            </a:r>
          </a:p>
          <a:p>
            <a:pPr lvl="1"/>
            <a:r>
              <a:rPr lang="en-GB" dirty="0" smtClean="0"/>
              <a:t>General idea applicable to data other than just binary voxel </a:t>
            </a:r>
            <a:r>
              <a:rPr lang="en-GB" dirty="0" smtClean="0"/>
              <a:t>geometry</a:t>
            </a:r>
          </a:p>
          <a:p>
            <a:pPr lvl="1"/>
            <a:endParaRPr lang="en-GB" dirty="0"/>
          </a:p>
          <a:p>
            <a:r>
              <a:rPr lang="en-GB" dirty="0" smtClean="0"/>
              <a:t>Questions?</a:t>
            </a:r>
            <a:endParaRPr lang="en-GB" dirty="0" smtClean="0"/>
          </a:p>
          <a:p>
            <a:r>
              <a:rPr lang="en-GB" dirty="0" smtClean="0"/>
              <a:t>Future?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prstClr val="white"/>
                </a:solidFill>
              </a:rPr>
              <a:t>Voxel DAGs and Multiresolution Hierarchies: </a:t>
            </a:r>
            <a:br>
              <a:rPr dirty="0">
                <a:solidFill>
                  <a:prstClr val="white"/>
                </a:solidFill>
              </a:rPr>
            </a:br>
            <a:r>
              <a:rPr dirty="0">
                <a:solidFill>
                  <a:prstClr val="white"/>
                </a:solidFill>
              </a:rPr>
              <a:t>From Large-Scale Scenes to Pre-computed Shadows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>
                <a:solidFill>
                  <a:prstClr val="white"/>
                </a:solidFill>
              </a:rPr>
              <a:pPr/>
              <a:t>1</a:t>
            </a:fld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 you for your attention</a:t>
            </a:r>
          </a:p>
          <a:p>
            <a:r>
              <a:rPr lang="en-GB" dirty="0" smtClean="0"/>
              <a:t>Brief Q&amp;A as time permits</a:t>
            </a:r>
          </a:p>
          <a:p>
            <a:r>
              <a:rPr lang="en-GB" dirty="0" smtClean="0"/>
              <a:t>Lunch will be served in the Foyer shortly.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prstClr val="white"/>
                </a:solidFill>
              </a:rPr>
              <a:t>Voxel DAGs and Multiresolution Hierarchies: </a:t>
            </a:r>
            <a:br>
              <a:rPr dirty="0">
                <a:solidFill>
                  <a:prstClr val="white"/>
                </a:solidFill>
              </a:rPr>
            </a:br>
            <a:r>
              <a:rPr dirty="0">
                <a:solidFill>
                  <a:prstClr val="white"/>
                </a:solidFill>
              </a:rPr>
              <a:t>From Large-Scale Scenes to Pre-computed Shadows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14076-261D-44E2-B486-4068BDBB861D}" type="slidenum">
              <a:rPr>
                <a:solidFill>
                  <a:prstClr val="white"/>
                </a:solidFill>
              </a:rPr>
              <a:pPr/>
              <a:t>2</a:t>
            </a:fld>
            <a:endParaRPr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133850"/>
            <a:ext cx="100584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EG18">
      <a:dk1>
        <a:srgbClr val="3F3F3F"/>
      </a:dk1>
      <a:lt1>
        <a:sysClr val="window" lastClr="FFFFFF"/>
      </a:lt1>
      <a:dk2>
        <a:srgbClr val="004558"/>
      </a:dk2>
      <a:lt2>
        <a:srgbClr val="C9F3FF"/>
      </a:lt2>
      <a:accent1>
        <a:srgbClr val="00A6D6"/>
      </a:accent1>
      <a:accent2>
        <a:srgbClr val="E18C1B"/>
      </a:accent2>
      <a:accent3>
        <a:srgbClr val="A2CA1A"/>
      </a:accent3>
      <a:accent4>
        <a:srgbClr val="6D177F"/>
      </a:accent4>
      <a:accent5>
        <a:srgbClr val="6EBBD5"/>
      </a:accent5>
      <a:accent6>
        <a:srgbClr val="E21A1A"/>
      </a:accent6>
      <a:hlink>
        <a:srgbClr val="0563C1"/>
      </a:hlink>
      <a:folHlink>
        <a:srgbClr val="954F72"/>
      </a:folHlink>
    </a:clrScheme>
    <a:fontScheme name="Custom EG1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>
          <a:defRPr dirty="0" smtClean="0">
            <a:solidFill>
              <a:schemeClr val="tx1">
                <a:lumMod val="40000"/>
                <a:lumOff val="6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174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Tahoma</vt:lpstr>
      <vt:lpstr>1_Office Theme</vt:lpstr>
      <vt:lpstr>Conclusion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Conclusion</dc:title>
  <dc:creator>Markus Billeter</dc:creator>
  <cp:lastModifiedBy>Markus Billeter</cp:lastModifiedBy>
  <cp:revision>6</cp:revision>
  <dcterms:created xsi:type="dcterms:W3CDTF">2018-04-15T12:55:15Z</dcterms:created>
  <dcterms:modified xsi:type="dcterms:W3CDTF">2018-04-16T10:24:29Z</dcterms:modified>
</cp:coreProperties>
</file>