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369" r:id="rId2"/>
    <p:sldId id="259"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363" r:id="rId23"/>
    <p:sldId id="364" r:id="rId24"/>
    <p:sldId id="362" r:id="rId25"/>
    <p:sldId id="284" r:id="rId26"/>
    <p:sldId id="285" r:id="rId27"/>
    <p:sldId id="287"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59" r:id="rId83"/>
    <p:sldId id="360" r:id="rId84"/>
    <p:sldId id="351" r:id="rId85"/>
    <p:sldId id="352" r:id="rId86"/>
    <p:sldId id="353" r:id="rId87"/>
    <p:sldId id="354" r:id="rId88"/>
    <p:sldId id="355" r:id="rId89"/>
    <p:sldId id="356" r:id="rId90"/>
    <p:sldId id="357" r:id="rId91"/>
    <p:sldId id="358" r:id="rId92"/>
    <p:sldId id="365" r:id="rId93"/>
    <p:sldId id="344" r:id="rId94"/>
    <p:sldId id="345" r:id="rId95"/>
    <p:sldId id="346" r:id="rId96"/>
    <p:sldId id="347" r:id="rId97"/>
    <p:sldId id="367" r:id="rId98"/>
    <p:sldId id="368"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E4"/>
    <a:srgbClr val="C4F2FF"/>
    <a:srgbClr val="4472C4"/>
    <a:srgbClr val="BF9000"/>
    <a:srgbClr val="005E5C"/>
    <a:srgbClr val="70AD47"/>
    <a:srgbClr val="C448DE"/>
    <a:srgbClr val="A1C95F"/>
    <a:srgbClr val="41BC38"/>
    <a:srgbClr val="8CA8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76734" autoAdjust="0"/>
  </p:normalViewPr>
  <p:slideViewPr>
    <p:cSldViewPr snapToGrid="0">
      <p:cViewPr varScale="1">
        <p:scale>
          <a:sx n="125" d="100"/>
          <a:sy n="125" d="100"/>
        </p:scale>
        <p:origin x="1444" y="60"/>
      </p:cViewPr>
      <p:guideLst>
        <p:guide orient="horz" pos="4065"/>
        <p:guide pos="3840"/>
      </p:guideLst>
    </p:cSldViewPr>
  </p:slideViewPr>
  <p:notesTextViewPr>
    <p:cViewPr>
      <p:scale>
        <a:sx n="1" d="1"/>
        <a:sy n="1" d="1"/>
      </p:scale>
      <p:origin x="0" y="0"/>
    </p:cViewPr>
  </p:notesTextViewPr>
  <p:sorterViewPr>
    <p:cViewPr>
      <p:scale>
        <a:sx n="100" d="100"/>
        <a:sy n="100" d="100"/>
      </p:scale>
      <p:origin x="0" y="-21288"/>
    </p:cViewPr>
  </p:sorterViewPr>
  <p:notesViewPr>
    <p:cSldViewPr snapToGrid="0">
      <p:cViewPr varScale="1">
        <p:scale>
          <a:sx n="91" d="100"/>
          <a:sy n="91" d="100"/>
        </p:scale>
        <p:origin x="35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Dolonius" userId="d1fdc3a504bb372b" providerId="LiveId" clId="{09103E74-50FB-432A-AECB-101E81B6920D}"/>
    <pc:docChg chg="modSld">
      <pc:chgData name="Dan Dolonius" userId="d1fdc3a504bb372b" providerId="LiveId" clId="{09103E74-50FB-432A-AECB-101E81B6920D}" dt="2018-04-16T06:36:59.580" v="64" actId="20577"/>
      <pc:docMkLst>
        <pc:docMk/>
      </pc:docMkLst>
      <pc:sldChg chg="modNotesTx">
        <pc:chgData name="Dan Dolonius" userId="d1fdc3a504bb372b" providerId="LiveId" clId="{09103E74-50FB-432A-AECB-101E81B6920D}" dt="2018-04-16T06:36:59.580" v="64" actId="20577"/>
        <pc:sldMkLst>
          <pc:docMk/>
          <pc:sldMk cId="936009401" sldId="3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1F96CC-F3EE-4FF3-AD77-830E88A76E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1C42D4-BF7D-4FBA-A36A-4CD31EB063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43ACB-711D-44EC-B636-1887A071A16F}" type="datetimeFigureOut">
              <a:rPr lang="en-US" smtClean="0"/>
              <a:t>4/18/2018</a:t>
            </a:fld>
            <a:endParaRPr lang="en-US"/>
          </a:p>
        </p:txBody>
      </p:sp>
      <p:sp>
        <p:nvSpPr>
          <p:cNvPr id="4" name="Footer Placeholder 3">
            <a:extLst>
              <a:ext uri="{FF2B5EF4-FFF2-40B4-BE49-F238E27FC236}">
                <a16:creationId xmlns:a16="http://schemas.microsoft.com/office/drawing/2014/main" id="{8B5C46C3-E4C5-449C-B266-AAFF73D63F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26B82B-33D7-455D-ADA6-2E2236D537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13E749-16A6-46F3-BE0B-2B32000ECB7E}" type="slidenum">
              <a:rPr lang="en-US" smtClean="0"/>
              <a:t>‹#›</a:t>
            </a:fld>
            <a:endParaRPr lang="en-US"/>
          </a:p>
        </p:txBody>
      </p:sp>
    </p:spTree>
    <p:extLst>
      <p:ext uri="{BB962C8B-B14F-4D97-AF65-F5344CB8AC3E}">
        <p14:creationId xmlns:p14="http://schemas.microsoft.com/office/powerpoint/2010/main" val="357487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39645-B27F-4BEF-AFB0-8448F3BF754F}" type="datetimeFigureOut">
              <a:rPr lang="en-US" smtClean="0"/>
              <a:t>4/18/2018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3DEC7-7620-4300-A5C5-1A2C40A908EB}" type="slidenum">
              <a:rPr lang="en-US" smtClean="0"/>
              <a:t>‹#›</a:t>
            </a:fld>
            <a:endParaRPr lang="en-US"/>
          </a:p>
        </p:txBody>
      </p:sp>
    </p:spTree>
    <p:extLst>
      <p:ext uri="{BB962C8B-B14F-4D97-AF65-F5344CB8AC3E}">
        <p14:creationId xmlns:p14="http://schemas.microsoft.com/office/powerpoint/2010/main" val="240058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my name is Dan </a:t>
            </a:r>
            <a:r>
              <a:rPr lang="en-US" dirty="0" err="1"/>
              <a:t>Dolonius</a:t>
            </a:r>
            <a:r>
              <a:rPr lang="en-US" dirty="0"/>
              <a:t>, and I’m a PhD. Student of Ulf.</a:t>
            </a:r>
          </a:p>
          <a:p>
            <a:r>
              <a:rPr lang="en-US" dirty="0"/>
              <a:t>I will now talk about how we can compress the colors which Ulf so kindly mapped for us.</a:t>
            </a:r>
          </a:p>
          <a:p>
            <a:endParaRPr lang="en-US" dirty="0"/>
          </a:p>
          <a:p>
            <a:r>
              <a:rPr lang="en-US" dirty="0"/>
              <a:t>I will present three different ways of compression, as well as an improvement which can be made to one of those methods.</a:t>
            </a:r>
          </a:p>
        </p:txBody>
      </p:sp>
      <p:sp>
        <p:nvSpPr>
          <p:cNvPr id="4" name="Slide Number Placeholder 3"/>
          <p:cNvSpPr>
            <a:spLocks noGrp="1"/>
          </p:cNvSpPr>
          <p:nvPr>
            <p:ph type="sldNum" sz="quarter" idx="10"/>
          </p:nvPr>
        </p:nvSpPr>
        <p:spPr/>
        <p:txBody>
          <a:bodyPr/>
          <a:lstStyle/>
          <a:p>
            <a:fld id="{9003DEC7-7620-4300-A5C5-1A2C40A908EB}" type="slidenum">
              <a:rPr lang="en-US" smtClean="0"/>
              <a:t>2</a:t>
            </a:fld>
            <a:endParaRPr lang="en-US"/>
          </a:p>
        </p:txBody>
      </p:sp>
    </p:spTree>
    <p:extLst>
      <p:ext uri="{BB962C8B-B14F-4D97-AF65-F5344CB8AC3E}">
        <p14:creationId xmlns:p14="http://schemas.microsoft.com/office/powerpoint/2010/main" val="241722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three images form a ray traced DAG </a:t>
            </a:r>
            <a:r>
              <a:rPr lang="en-US" b="1" dirty="0"/>
              <a:t>in real time.</a:t>
            </a:r>
            <a:endParaRPr lang="en-US" dirty="0"/>
          </a:p>
          <a:p>
            <a:r>
              <a:rPr lang="en-US" dirty="0"/>
              <a:t>We start by looking at the hardware formats for the </a:t>
            </a:r>
            <a:r>
              <a:rPr lang="en-US" dirty="0" err="1"/>
              <a:t>Sponza</a:t>
            </a:r>
            <a:r>
              <a:rPr lang="en-US" dirty="0"/>
              <a:t> scene where each voxel has baked illumination, so the colors should be fairly unique.</a:t>
            </a:r>
          </a:p>
          <a:p>
            <a:r>
              <a:rPr lang="en-US" dirty="0"/>
              <a:t>The measures we present here is the compression ratio as well as the global </a:t>
            </a:r>
            <a:r>
              <a:rPr lang="en-US" dirty="0" err="1"/>
              <a:t>mse</a:t>
            </a:r>
            <a:r>
              <a:rPr lang="en-US" dirty="0"/>
              <a:t>, meaning the </a:t>
            </a:r>
            <a:r>
              <a:rPr lang="en-US" dirty="0" err="1"/>
              <a:t>mse</a:t>
            </a:r>
            <a:r>
              <a:rPr lang="en-US" dirty="0"/>
              <a:t> of all voxels.</a:t>
            </a:r>
          </a:p>
          <a:p>
            <a:r>
              <a:rPr lang="en-US" dirty="0"/>
              <a:t>So we have ASTC, as well as, BC7, which compresses to 33% of the original size with a very good </a:t>
            </a:r>
            <a:r>
              <a:rPr lang="en-US" dirty="0" err="1"/>
              <a:t>mse</a:t>
            </a:r>
            <a:r>
              <a:rPr lang="en-US" dirty="0"/>
              <a:t>.</a:t>
            </a:r>
          </a:p>
          <a:p>
            <a:r>
              <a:rPr lang="en-US" dirty="0"/>
              <a:t>In fact you can hardly see any difference form the original data.</a:t>
            </a:r>
          </a:p>
          <a:p>
            <a:r>
              <a:rPr lang="en-US" dirty="0"/>
              <a:t>We also have bc1 at half the size but at the cost of a higher </a:t>
            </a:r>
            <a:r>
              <a:rPr lang="en-US" dirty="0" err="1"/>
              <a:t>mse</a:t>
            </a:r>
            <a:r>
              <a:rPr lang="en-US" dirty="0"/>
              <a:t>.</a:t>
            </a:r>
          </a:p>
          <a:p>
            <a:r>
              <a:rPr lang="en-US" dirty="0"/>
              <a:t>Looking at this it might not be obvious that BC1 has some quality issues, so </a:t>
            </a:r>
          </a:p>
          <a:p>
            <a:r>
              <a:rPr lang="en-US" dirty="0"/>
              <a:t>&lt;click&gt;</a:t>
            </a:r>
          </a:p>
        </p:txBody>
      </p:sp>
      <p:sp>
        <p:nvSpPr>
          <p:cNvPr id="4" name="Slide Number Placeholder 3"/>
          <p:cNvSpPr>
            <a:spLocks noGrp="1"/>
          </p:cNvSpPr>
          <p:nvPr>
            <p:ph type="sldNum" sz="quarter" idx="10"/>
          </p:nvPr>
        </p:nvSpPr>
        <p:spPr/>
        <p:txBody>
          <a:bodyPr/>
          <a:lstStyle/>
          <a:p>
            <a:fld id="{4E1F37DF-68EF-474B-8131-54DA02BC4B67}" type="slidenum">
              <a:rPr lang="sv-SE" smtClean="0"/>
              <a:t>11</a:t>
            </a:fld>
            <a:endParaRPr lang="sv-SE"/>
          </a:p>
        </p:txBody>
      </p:sp>
    </p:spTree>
    <p:extLst>
      <p:ext uri="{BB962C8B-B14F-4D97-AF65-F5344CB8AC3E}">
        <p14:creationId xmlns:p14="http://schemas.microsoft.com/office/powerpoint/2010/main" val="3138469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closer at this region</a:t>
            </a:r>
          </a:p>
        </p:txBody>
      </p:sp>
      <p:sp>
        <p:nvSpPr>
          <p:cNvPr id="4" name="Slide Number Placeholder 3"/>
          <p:cNvSpPr>
            <a:spLocks noGrp="1"/>
          </p:cNvSpPr>
          <p:nvPr>
            <p:ph type="sldNum" sz="quarter" idx="10"/>
          </p:nvPr>
        </p:nvSpPr>
        <p:spPr/>
        <p:txBody>
          <a:bodyPr/>
          <a:lstStyle/>
          <a:p>
            <a:fld id="{9003DEC7-7620-4300-A5C5-1A2C40A908EB}" type="slidenum">
              <a:rPr lang="en-US" smtClean="0"/>
              <a:t>12</a:t>
            </a:fld>
            <a:endParaRPr lang="en-US"/>
          </a:p>
        </p:txBody>
      </p:sp>
    </p:spTree>
    <p:extLst>
      <p:ext uri="{BB962C8B-B14F-4D97-AF65-F5344CB8AC3E}">
        <p14:creationId xmlns:p14="http://schemas.microsoft.com/office/powerpoint/2010/main" val="1815185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clearly see that some of the brown colors has bled over to the green drape which introduces some obvious artifacts.</a:t>
            </a:r>
          </a:p>
          <a:p>
            <a:r>
              <a:rPr lang="en-US" dirty="0"/>
              <a:t>But still, depending on your needs this might be an acceptable tradeoff.</a:t>
            </a:r>
          </a:p>
        </p:txBody>
      </p:sp>
      <p:sp>
        <p:nvSpPr>
          <p:cNvPr id="4" name="Slide Number Placeholder 3"/>
          <p:cNvSpPr>
            <a:spLocks noGrp="1"/>
          </p:cNvSpPr>
          <p:nvPr>
            <p:ph type="sldNum" sz="quarter" idx="10"/>
          </p:nvPr>
        </p:nvSpPr>
        <p:spPr/>
        <p:txBody>
          <a:bodyPr/>
          <a:lstStyle/>
          <a:p>
            <a:fld id="{4E1F37DF-68EF-474B-8131-54DA02BC4B67}" type="slidenum">
              <a:rPr lang="sv-SE" smtClean="0"/>
              <a:t>13</a:t>
            </a:fld>
            <a:endParaRPr lang="sv-SE"/>
          </a:p>
        </p:txBody>
      </p:sp>
    </p:spTree>
    <p:extLst>
      <p:ext uri="{BB962C8B-B14F-4D97-AF65-F5344CB8AC3E}">
        <p14:creationId xmlns:p14="http://schemas.microsoft.com/office/powerpoint/2010/main" val="145933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compare the </a:t>
            </a:r>
            <a:r>
              <a:rPr lang="en-US" dirty="0" err="1"/>
              <a:t>the</a:t>
            </a:r>
            <a:r>
              <a:rPr lang="en-US" dirty="0"/>
              <a:t> offline formats, we now look at the epic citadel, again with per voxel baked illumination.</a:t>
            </a:r>
          </a:p>
          <a:p>
            <a:r>
              <a:rPr lang="en-US" dirty="0"/>
              <a:t>Here we chose to be quite aggressive with the compression to show that we are able to reduce the size considerably, at the expense of visual quality</a:t>
            </a:r>
          </a:p>
          <a:p>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14</a:t>
            </a:fld>
            <a:endParaRPr lang="sv-SE"/>
          </a:p>
        </p:txBody>
      </p:sp>
    </p:spTree>
    <p:extLst>
      <p:ext uri="{BB962C8B-B14F-4D97-AF65-F5344CB8AC3E}">
        <p14:creationId xmlns:p14="http://schemas.microsoft.com/office/powerpoint/2010/main" val="255451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by comparing jpeg and jp2k by zooming in to this region</a:t>
            </a:r>
          </a:p>
        </p:txBody>
      </p:sp>
      <p:sp>
        <p:nvSpPr>
          <p:cNvPr id="4" name="Slide Number Placeholder 3"/>
          <p:cNvSpPr>
            <a:spLocks noGrp="1"/>
          </p:cNvSpPr>
          <p:nvPr>
            <p:ph type="sldNum" sz="quarter" idx="10"/>
          </p:nvPr>
        </p:nvSpPr>
        <p:spPr/>
        <p:txBody>
          <a:bodyPr/>
          <a:lstStyle/>
          <a:p>
            <a:fld id="{4E1F37DF-68EF-474B-8131-54DA02BC4B67}" type="slidenum">
              <a:rPr lang="sv-SE" smtClean="0"/>
              <a:t>15</a:t>
            </a:fld>
            <a:endParaRPr lang="sv-SE"/>
          </a:p>
        </p:txBody>
      </p:sp>
    </p:spTree>
    <p:extLst>
      <p:ext uri="{BB962C8B-B14F-4D97-AF65-F5344CB8AC3E}">
        <p14:creationId xmlns:p14="http://schemas.microsoft.com/office/powerpoint/2010/main" val="98753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both formats are quite noisy due to the color bleeding in the 2D texture.</a:t>
            </a:r>
          </a:p>
          <a:p>
            <a:endParaRPr lang="en-US" dirty="0"/>
          </a:p>
          <a:p>
            <a:endParaRPr lang="en-US" dirty="0"/>
          </a:p>
          <a:p>
            <a:r>
              <a:rPr lang="en-US" dirty="0"/>
              <a:t>We were a bit disappointed by jp2k as we expected it to preserve the sharp gradients sort of “adaptively” du to the </a:t>
            </a:r>
            <a:r>
              <a:rPr lang="en-US" dirty="0" err="1"/>
              <a:t>hirearchcal</a:t>
            </a:r>
            <a:r>
              <a:rPr lang="en-US" dirty="0"/>
              <a:t> nature of wavelets.. but it turns out while jpeg might blur more compared to jp2k, this blur is still restricted to 8x8 blocks while the blur generated from jp2k might span over larger distances and thus introducing more noise. We did some quick tests by doing a naïve wavelet compression using </a:t>
            </a:r>
            <a:r>
              <a:rPr lang="en-US" dirty="0" err="1"/>
              <a:t>haar</a:t>
            </a:r>
            <a:r>
              <a:rPr lang="en-US" dirty="0"/>
              <a:t> wavelets instead of the smooth one used in jp2k, and it seemed more promising, but unfortunately we did not have time to pursue this idea.</a:t>
            </a:r>
          </a:p>
        </p:txBody>
      </p:sp>
      <p:sp>
        <p:nvSpPr>
          <p:cNvPr id="4" name="Slide Number Placeholder 3"/>
          <p:cNvSpPr>
            <a:spLocks noGrp="1"/>
          </p:cNvSpPr>
          <p:nvPr>
            <p:ph type="sldNum" sz="quarter" idx="10"/>
          </p:nvPr>
        </p:nvSpPr>
        <p:spPr/>
        <p:txBody>
          <a:bodyPr/>
          <a:lstStyle/>
          <a:p>
            <a:fld id="{4E1F37DF-68EF-474B-8131-54DA02BC4B67}" type="slidenum">
              <a:rPr lang="sv-SE" smtClean="0"/>
              <a:t>16</a:t>
            </a:fld>
            <a:endParaRPr lang="sv-SE"/>
          </a:p>
        </p:txBody>
      </p:sp>
    </p:spTree>
    <p:extLst>
      <p:ext uri="{BB962C8B-B14F-4D97-AF65-F5344CB8AC3E}">
        <p14:creationId xmlns:p14="http://schemas.microsoft.com/office/powerpoint/2010/main" val="3893799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now instead focus on the </a:t>
            </a:r>
            <a:r>
              <a:rPr lang="en-US" dirty="0" err="1"/>
              <a:t>png</a:t>
            </a:r>
            <a:r>
              <a:rPr lang="en-US" dirty="0"/>
              <a:t> format, we note that, while it does seem to have less noise, we have some other troublesome artifacts instead</a:t>
            </a:r>
          </a:p>
        </p:txBody>
      </p:sp>
      <p:sp>
        <p:nvSpPr>
          <p:cNvPr id="4" name="Slide Number Placeholder 3"/>
          <p:cNvSpPr>
            <a:spLocks noGrp="1"/>
          </p:cNvSpPr>
          <p:nvPr>
            <p:ph type="sldNum" sz="quarter" idx="10"/>
          </p:nvPr>
        </p:nvSpPr>
        <p:spPr/>
        <p:txBody>
          <a:bodyPr/>
          <a:lstStyle/>
          <a:p>
            <a:fld id="{4E1F37DF-68EF-474B-8131-54DA02BC4B67}" type="slidenum">
              <a:rPr lang="sv-SE" smtClean="0"/>
              <a:t>17</a:t>
            </a:fld>
            <a:endParaRPr lang="sv-SE"/>
          </a:p>
        </p:txBody>
      </p:sp>
    </p:spTree>
    <p:extLst>
      <p:ext uri="{BB962C8B-B14F-4D97-AF65-F5344CB8AC3E}">
        <p14:creationId xmlns:p14="http://schemas.microsoft.com/office/powerpoint/2010/main" val="2731861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zoom into this region</a:t>
            </a:r>
          </a:p>
        </p:txBody>
      </p:sp>
      <p:sp>
        <p:nvSpPr>
          <p:cNvPr id="4" name="Slide Number Placeholder 3"/>
          <p:cNvSpPr>
            <a:spLocks noGrp="1"/>
          </p:cNvSpPr>
          <p:nvPr>
            <p:ph type="sldNum" sz="quarter" idx="10"/>
          </p:nvPr>
        </p:nvSpPr>
        <p:spPr/>
        <p:txBody>
          <a:bodyPr/>
          <a:lstStyle/>
          <a:p>
            <a:fld id="{4E1F37DF-68EF-474B-8131-54DA02BC4B67}" type="slidenum">
              <a:rPr lang="sv-SE" smtClean="0"/>
              <a:t>18</a:t>
            </a:fld>
            <a:endParaRPr lang="sv-SE"/>
          </a:p>
        </p:txBody>
      </p:sp>
    </p:spTree>
    <p:extLst>
      <p:ext uri="{BB962C8B-B14F-4D97-AF65-F5344CB8AC3E}">
        <p14:creationId xmlns:p14="http://schemas.microsoft.com/office/powerpoint/2010/main" val="511245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see that it is indeed less noisy, but this green vine got a completely different hue, as well as you can see some palettization going on.</a:t>
            </a:r>
          </a:p>
          <a:p>
            <a:r>
              <a:rPr lang="en-US" dirty="0"/>
              <a:t>This is not that strange as </a:t>
            </a:r>
            <a:r>
              <a:rPr lang="en-US" dirty="0" err="1"/>
              <a:t>png</a:t>
            </a:r>
            <a:r>
              <a:rPr lang="en-US" dirty="0"/>
              <a:t> compression utilizes a quantized </a:t>
            </a:r>
            <a:r>
              <a:rPr lang="en-US" dirty="0" err="1"/>
              <a:t>pallete</a:t>
            </a:r>
            <a:r>
              <a:rPr lang="en-US" dirty="0"/>
              <a:t>.</a:t>
            </a:r>
          </a:p>
          <a:p>
            <a:endParaRPr lang="en-US" dirty="0"/>
          </a:p>
          <a:p>
            <a:r>
              <a:rPr lang="en-US" dirty="0"/>
              <a:t>With this said I will now move on to two other different approaches of compressing colors</a:t>
            </a:r>
          </a:p>
        </p:txBody>
      </p:sp>
      <p:sp>
        <p:nvSpPr>
          <p:cNvPr id="4" name="Slide Number Placeholder 3"/>
          <p:cNvSpPr>
            <a:spLocks noGrp="1"/>
          </p:cNvSpPr>
          <p:nvPr>
            <p:ph type="sldNum" sz="quarter" idx="10"/>
          </p:nvPr>
        </p:nvSpPr>
        <p:spPr/>
        <p:txBody>
          <a:bodyPr/>
          <a:lstStyle/>
          <a:p>
            <a:fld id="{4E1F37DF-68EF-474B-8131-54DA02BC4B67}" type="slidenum">
              <a:rPr lang="sv-SE" smtClean="0"/>
              <a:t>19</a:t>
            </a:fld>
            <a:endParaRPr lang="sv-SE"/>
          </a:p>
        </p:txBody>
      </p:sp>
    </p:spTree>
    <p:extLst>
      <p:ext uri="{BB962C8B-B14F-4D97-AF65-F5344CB8AC3E}">
        <p14:creationId xmlns:p14="http://schemas.microsoft.com/office/powerpoint/2010/main" val="1029840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I we look at this slide again,</a:t>
            </a:r>
          </a:p>
          <a:p>
            <a:r>
              <a:rPr lang="en-US" baseline="0" dirty="0"/>
              <a:t>&lt;click&gt;</a:t>
            </a:r>
          </a:p>
          <a:p>
            <a:r>
              <a:rPr lang="en-US" baseline="0" dirty="0"/>
              <a:t> we will now focus on this 1D array instead</a:t>
            </a:r>
          </a:p>
          <a:p>
            <a:r>
              <a:rPr lang="en-US" baseline="0" dirty="0"/>
              <a:t>&lt;click&gt;</a:t>
            </a:r>
          </a:p>
          <a:p>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20</a:t>
            </a:fld>
            <a:endParaRPr lang="sv-SE"/>
          </a:p>
        </p:txBody>
      </p:sp>
    </p:spTree>
    <p:extLst>
      <p:ext uri="{BB962C8B-B14F-4D97-AF65-F5344CB8AC3E}">
        <p14:creationId xmlns:p14="http://schemas.microsoft.com/office/powerpoint/2010/main" val="7881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Here we have the color array from a Morton traversal Ulf spoke of earlier.</a:t>
            </a:r>
          </a:p>
        </p:txBody>
      </p:sp>
      <p:sp>
        <p:nvSpPr>
          <p:cNvPr id="4" name="Slide Number Placeholder 3"/>
          <p:cNvSpPr>
            <a:spLocks noGrp="1"/>
          </p:cNvSpPr>
          <p:nvPr>
            <p:ph type="sldNum" sz="quarter" idx="10"/>
          </p:nvPr>
        </p:nvSpPr>
        <p:spPr/>
        <p:txBody>
          <a:bodyPr/>
          <a:lstStyle/>
          <a:p>
            <a:fld id="{4E1F37DF-68EF-474B-8131-54DA02BC4B67}" type="slidenum">
              <a:rPr lang="sv-SE" smtClean="0"/>
              <a:t>3</a:t>
            </a:fld>
            <a:endParaRPr lang="sv-SE"/>
          </a:p>
        </p:txBody>
      </p:sp>
    </p:spTree>
    <p:extLst>
      <p:ext uri="{BB962C8B-B14F-4D97-AF65-F5344CB8AC3E}">
        <p14:creationId xmlns:p14="http://schemas.microsoft.com/office/powerpoint/2010/main" val="2630889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start by looking at the method proposed</a:t>
            </a:r>
            <a:r>
              <a:rPr lang="en-US" i="0" baseline="0" dirty="0"/>
              <a:t> by Dado et al. </a:t>
            </a:r>
          </a:p>
          <a:p>
            <a:pPr marL="171450" indent="-171450">
              <a:buFont typeface="Arial" panose="020B0604020202020204" pitchFamily="34" charset="0"/>
              <a:buChar char="•"/>
            </a:pPr>
            <a:r>
              <a:rPr lang="en-US" i="0" baseline="0" dirty="0"/>
              <a:t>Their approach is to first globally reduce the number of colors to, for example, 4K, through a clustering in color space,</a:t>
            </a:r>
          </a:p>
          <a:p>
            <a:pPr marL="171450" indent="-171450">
              <a:buFont typeface="Arial" panose="020B0604020202020204" pitchFamily="34" charset="0"/>
              <a:buChar char="•"/>
            </a:pPr>
            <a:r>
              <a:rPr lang="en-US" i="0" baseline="0" dirty="0"/>
              <a:t>Then they divide all colors into blocks that can share a small palette. </a:t>
            </a:r>
          </a:p>
          <a:p>
            <a:pPr marL="171450" indent="-171450">
              <a:buFont typeface="Arial" panose="020B0604020202020204" pitchFamily="34" charset="0"/>
              <a:buChar char="•"/>
            </a:pPr>
            <a:r>
              <a:rPr lang="en-US" i="0" baseline="0" dirty="0"/>
              <a:t>And then for each color within that block they store an index into that palette. </a:t>
            </a:r>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21</a:t>
            </a:fld>
            <a:endParaRPr lang="sv-SE"/>
          </a:p>
        </p:txBody>
      </p:sp>
    </p:spTree>
    <p:extLst>
      <p:ext uri="{BB962C8B-B14F-4D97-AF65-F5344CB8AC3E}">
        <p14:creationId xmlns:p14="http://schemas.microsoft.com/office/powerpoint/2010/main" val="1441776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Their data structure looks like this</a:t>
            </a:r>
          </a:p>
          <a:p>
            <a:pPr marL="171450" indent="-171450">
              <a:buFont typeface="Arial" panose="020B0604020202020204" pitchFamily="34" charset="0"/>
              <a:buChar char="•"/>
            </a:pPr>
            <a:r>
              <a:rPr lang="en-US" dirty="0"/>
              <a:t>We have an array of headers containing the start index to the color array, a block-palette index, a start index to a bit array used for the block-</a:t>
            </a:r>
            <a:r>
              <a:rPr lang="en-US" dirty="0" err="1"/>
              <a:t>pallete</a:t>
            </a:r>
            <a:r>
              <a:rPr lang="en-US" dirty="0"/>
              <a:t>, and finally a value specifying the number of bits used for the block-</a:t>
            </a:r>
            <a:r>
              <a:rPr lang="en-US" dirty="0" err="1"/>
              <a:t>pallete</a:t>
            </a:r>
            <a:r>
              <a:rPr lang="en-US" dirty="0"/>
              <a:t> indexes, as it would be wasteful to store indices to a </a:t>
            </a:r>
            <a:r>
              <a:rPr lang="en-US" dirty="0" err="1"/>
              <a:t>pallete</a:t>
            </a:r>
            <a:r>
              <a:rPr lang="en-US" dirty="0"/>
              <a:t> with only one color.</a:t>
            </a:r>
          </a:p>
          <a:p>
            <a:pPr marL="171450" indent="-171450">
              <a:buFont typeface="Arial" panose="020B0604020202020204" pitchFamily="34" charset="0"/>
              <a:buChar char="•"/>
            </a:pPr>
            <a:r>
              <a:rPr lang="en-US" dirty="0"/>
              <a:t>The block palettes contains indices to a global quantized </a:t>
            </a:r>
            <a:r>
              <a:rPr lang="en-US" dirty="0" err="1"/>
              <a:t>pallete</a:t>
            </a:r>
            <a:r>
              <a:rPr lang="en-US" dirty="0"/>
              <a:t>.</a:t>
            </a:r>
          </a:p>
          <a:p>
            <a:pPr marL="171450" indent="-171450">
              <a:buFont typeface="Arial" panose="020B0604020202020204" pitchFamily="34" charset="0"/>
              <a:buChar char="•"/>
            </a:pPr>
            <a:r>
              <a:rPr lang="en-US" dirty="0"/>
              <a:t>In this next slide I will try to explain how this data structure is used.</a:t>
            </a:r>
          </a:p>
        </p:txBody>
      </p:sp>
      <p:sp>
        <p:nvSpPr>
          <p:cNvPr id="4" name="Slide Number Placeholder 3"/>
          <p:cNvSpPr>
            <a:spLocks noGrp="1"/>
          </p:cNvSpPr>
          <p:nvPr>
            <p:ph type="sldNum" sz="quarter" idx="10"/>
          </p:nvPr>
        </p:nvSpPr>
        <p:spPr/>
        <p:txBody>
          <a:bodyPr/>
          <a:lstStyle/>
          <a:p>
            <a:fld id="{4E1F37DF-68EF-474B-8131-54DA02BC4B67}" type="slidenum">
              <a:rPr lang="sv-SE" smtClean="0"/>
              <a:t>22</a:t>
            </a:fld>
            <a:endParaRPr lang="sv-SE"/>
          </a:p>
        </p:txBody>
      </p:sp>
    </p:spTree>
    <p:extLst>
      <p:ext uri="{BB962C8B-B14F-4D97-AF65-F5344CB8AC3E}">
        <p14:creationId xmlns:p14="http://schemas.microsoft.com/office/powerpoint/2010/main" val="311127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say that our color index was 6</a:t>
            </a:r>
          </a:p>
          <a:p>
            <a:r>
              <a:rPr lang="en-US" dirty="0"/>
              <a:t>We first do a binary search on the start indexes of the headers to find the header describing that set of colors</a:t>
            </a:r>
          </a:p>
          <a:p>
            <a:r>
              <a:rPr lang="en-US" dirty="0"/>
              <a:t>&lt;click&gt; … &lt;click&gt;</a:t>
            </a:r>
          </a:p>
          <a:p>
            <a:r>
              <a:rPr lang="en-US" dirty="0"/>
              <a:t>We then use the block palette index to find the block palette for this color index</a:t>
            </a:r>
          </a:p>
          <a:p>
            <a:r>
              <a:rPr lang="en-US" dirty="0"/>
              <a:t>&lt;click&gt;</a:t>
            </a:r>
          </a:p>
          <a:p>
            <a:r>
              <a:rPr lang="en-US" dirty="0"/>
              <a:t>We then use the bit index to find the position in the bit array for the block-palette indices.</a:t>
            </a:r>
          </a:p>
          <a:p>
            <a:r>
              <a:rPr lang="en-US" dirty="0"/>
              <a:t>&lt;click&gt;</a:t>
            </a:r>
          </a:p>
          <a:p>
            <a:r>
              <a:rPr lang="en-US" dirty="0"/>
              <a:t>We use the bit width information and the offset of the color index from the start color index to find the desired index in the block palette.</a:t>
            </a:r>
          </a:p>
          <a:p>
            <a:r>
              <a:rPr lang="en-US" dirty="0"/>
              <a:t>&lt;click&gt;</a:t>
            </a:r>
          </a:p>
          <a:p>
            <a:r>
              <a:rPr lang="en-US" dirty="0"/>
              <a:t>And finally with this index we do a look up in the global palette</a:t>
            </a:r>
          </a:p>
          <a:p>
            <a:endParaRPr lang="en-US" dirty="0"/>
          </a:p>
          <a:p>
            <a:r>
              <a:rPr lang="en-US" dirty="0"/>
              <a:t>So let’s move on to how we compress the palettes</a:t>
            </a:r>
          </a:p>
        </p:txBody>
      </p:sp>
      <p:sp>
        <p:nvSpPr>
          <p:cNvPr id="4" name="Slide Number Placeholder 3"/>
          <p:cNvSpPr>
            <a:spLocks noGrp="1"/>
          </p:cNvSpPr>
          <p:nvPr>
            <p:ph type="sldNum" sz="quarter" idx="10"/>
          </p:nvPr>
        </p:nvSpPr>
        <p:spPr/>
        <p:txBody>
          <a:bodyPr/>
          <a:lstStyle/>
          <a:p>
            <a:fld id="{4E1F37DF-68EF-474B-8131-54DA02BC4B67}" type="slidenum">
              <a:rPr lang="sv-SE" smtClean="0"/>
              <a:t>23</a:t>
            </a:fld>
            <a:endParaRPr lang="sv-SE"/>
          </a:p>
        </p:txBody>
      </p:sp>
    </p:spTree>
    <p:extLst>
      <p:ext uri="{BB962C8B-B14F-4D97-AF65-F5344CB8AC3E}">
        <p14:creationId xmlns:p14="http://schemas.microsoft.com/office/powerpoint/2010/main" val="25292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encode the data structure we first quantize the colors</a:t>
            </a:r>
          </a:p>
          <a:p>
            <a:r>
              <a:rPr lang="en-US" dirty="0"/>
              <a:t>&lt;click&gt;</a:t>
            </a:r>
          </a:p>
          <a:p>
            <a:r>
              <a:rPr lang="en-US" dirty="0"/>
              <a:t>We then start with zero bits per entry, and try to find the largest ranges of colors which can be represented by a palette.</a:t>
            </a:r>
          </a:p>
          <a:p>
            <a:r>
              <a:rPr lang="en-US" dirty="0"/>
              <a:t>&lt;click&gt;</a:t>
            </a:r>
          </a:p>
          <a:p>
            <a:r>
              <a:rPr lang="en-US" dirty="0"/>
              <a:t>If the memory overhead is too big</a:t>
            </a:r>
          </a:p>
          <a:p>
            <a:r>
              <a:rPr lang="en-US" dirty="0"/>
              <a:t>&lt;click&gt;</a:t>
            </a:r>
          </a:p>
          <a:p>
            <a:r>
              <a:rPr lang="en-US" dirty="0"/>
              <a:t>We increase the number of bits per entry, and try to find a palette as before</a:t>
            </a:r>
          </a:p>
          <a:p>
            <a:endParaRPr lang="en-US" dirty="0"/>
          </a:p>
          <a:p>
            <a:r>
              <a:rPr lang="en-US" dirty="0"/>
              <a:t>We repeat this until we have processed all number of bits per entry.</a:t>
            </a:r>
          </a:p>
          <a:p>
            <a:endParaRPr lang="en-US" dirty="0"/>
          </a:p>
          <a:p>
            <a:r>
              <a:rPr lang="en-US" dirty="0"/>
              <a:t>Finally, we resolve palettes for the remaining colors.</a:t>
            </a:r>
          </a:p>
          <a:p>
            <a:r>
              <a:rPr lang="en-US" dirty="0"/>
              <a:t>The green color here, for example, is directed to the existing palette.</a:t>
            </a:r>
          </a:p>
          <a:p>
            <a:endParaRPr lang="en-US" dirty="0"/>
          </a:p>
          <a:p>
            <a:r>
              <a:rPr lang="en-US" dirty="0"/>
              <a:t>This concludes the section about this particular format, and I will now explain a different approach.</a:t>
            </a:r>
          </a:p>
        </p:txBody>
      </p:sp>
      <p:sp>
        <p:nvSpPr>
          <p:cNvPr id="4" name="Slide Number Placeholder 3"/>
          <p:cNvSpPr>
            <a:spLocks noGrp="1"/>
          </p:cNvSpPr>
          <p:nvPr>
            <p:ph type="sldNum" sz="quarter" idx="10"/>
          </p:nvPr>
        </p:nvSpPr>
        <p:spPr/>
        <p:txBody>
          <a:bodyPr/>
          <a:lstStyle/>
          <a:p>
            <a:fld id="{9003DEC7-7620-4300-A5C5-1A2C40A908EB}" type="slidenum">
              <a:rPr lang="en-US" smtClean="0"/>
              <a:t>24</a:t>
            </a:fld>
            <a:endParaRPr lang="en-US"/>
          </a:p>
        </p:txBody>
      </p:sp>
    </p:spTree>
    <p:extLst>
      <p:ext uri="{BB962C8B-B14F-4D97-AF65-F5344CB8AC3E}">
        <p14:creationId xmlns:p14="http://schemas.microsoft.com/office/powerpoint/2010/main" val="3946716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format by </a:t>
            </a:r>
            <a:r>
              <a:rPr lang="en-US" dirty="0" err="1"/>
              <a:t>Dolonius</a:t>
            </a:r>
            <a:r>
              <a:rPr lang="en-US" dirty="0"/>
              <a:t> et al. which is inspired by the block encodings, such as the BC family </a:t>
            </a:r>
            <a:r>
              <a:rPr lang="en-US" dirty="0" err="1"/>
              <a:t>amd</a:t>
            </a:r>
            <a:r>
              <a:rPr lang="en-US" dirty="0"/>
              <a:t> ASTC.</a:t>
            </a:r>
          </a:p>
          <a:p>
            <a:r>
              <a:rPr lang="en-US" dirty="0"/>
              <a:t>It is block based, but with a variable block size.</a:t>
            </a:r>
          </a:p>
          <a:p>
            <a:r>
              <a:rPr lang="en-US" dirty="0"/>
              <a:t>This means that we can compress as much as possible under a certain error threshold, which in this case is the largest distance between an approximated color and the original.</a:t>
            </a:r>
          </a:p>
          <a:p>
            <a:r>
              <a:rPr lang="en-US" dirty="0"/>
              <a:t>So, instead of choosing a compression ratio, we choose the largest error we are willing to tolerate and can then try to compress as much as possible as long we stay under the error.</a:t>
            </a:r>
          </a:p>
        </p:txBody>
      </p:sp>
      <p:sp>
        <p:nvSpPr>
          <p:cNvPr id="4" name="Slide Number Placeholder 3"/>
          <p:cNvSpPr>
            <a:spLocks noGrp="1"/>
          </p:cNvSpPr>
          <p:nvPr>
            <p:ph type="sldNum" sz="quarter" idx="10"/>
          </p:nvPr>
        </p:nvSpPr>
        <p:spPr/>
        <p:txBody>
          <a:bodyPr/>
          <a:lstStyle/>
          <a:p>
            <a:fld id="{4E1F37DF-68EF-474B-8131-54DA02BC4B67}" type="slidenum">
              <a:rPr lang="sv-SE" smtClean="0"/>
              <a:t>25</a:t>
            </a:fld>
            <a:endParaRPr lang="sv-SE"/>
          </a:p>
        </p:txBody>
      </p:sp>
    </p:spTree>
    <p:extLst>
      <p:ext uri="{BB962C8B-B14F-4D97-AF65-F5344CB8AC3E}">
        <p14:creationId xmlns:p14="http://schemas.microsoft.com/office/powerpoint/2010/main" val="92425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structure we use looks like this.</a:t>
            </a:r>
          </a:p>
          <a:p>
            <a:r>
              <a:rPr lang="en-US" dirty="0"/>
              <a:t>We have an array of headers containing the start index to the color array and two colors for interpolation</a:t>
            </a:r>
          </a:p>
          <a:p>
            <a:r>
              <a:rPr lang="en-US" dirty="0"/>
              <a:t>We also have a separate array of individual weights which we use to interpolate between the two colors in a block</a:t>
            </a:r>
          </a:p>
          <a:p>
            <a:endParaRPr lang="sv-SE" dirty="0"/>
          </a:p>
          <a:p>
            <a:r>
              <a:rPr lang="sv-SE" dirty="0"/>
              <a:t>So lets move on to how we can find our color through this structure</a:t>
            </a:r>
          </a:p>
          <a:p>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26</a:t>
            </a:fld>
            <a:endParaRPr lang="sv-SE"/>
          </a:p>
        </p:txBody>
      </p:sp>
    </p:spTree>
    <p:extLst>
      <p:ext uri="{BB962C8B-B14F-4D97-AF65-F5344CB8AC3E}">
        <p14:creationId xmlns:p14="http://schemas.microsoft.com/office/powerpoint/2010/main" val="4102593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before, we do a binary search to find the correct block header.</a:t>
            </a:r>
          </a:p>
          <a:p>
            <a:r>
              <a:rPr lang="en-US" dirty="0"/>
              <a:t>&lt;click&gt; … &lt;click&gt;</a:t>
            </a:r>
          </a:p>
          <a:p>
            <a:r>
              <a:rPr lang="en-US" dirty="0"/>
              <a:t>We then use our index to find which weight we have for that color by a direct lookup in the array of weights</a:t>
            </a:r>
          </a:p>
          <a:p>
            <a:r>
              <a:rPr lang="en-US" dirty="0"/>
              <a:t>&lt;click&gt;</a:t>
            </a:r>
          </a:p>
          <a:p>
            <a:r>
              <a:rPr lang="en-US" dirty="0"/>
              <a:t>The final color then is a simple linear interpolation between the two colors in the header</a:t>
            </a:r>
          </a:p>
          <a:p>
            <a:r>
              <a:rPr lang="en-US" dirty="0"/>
              <a:t>&lt;click&gt;</a:t>
            </a:r>
          </a:p>
          <a:p>
            <a:r>
              <a:rPr lang="en-US" dirty="0"/>
              <a:t>And that’s it.. So let’s move on to the encoding.</a:t>
            </a:r>
          </a:p>
        </p:txBody>
      </p:sp>
      <p:sp>
        <p:nvSpPr>
          <p:cNvPr id="4" name="Slide Number Placeholder 3"/>
          <p:cNvSpPr>
            <a:spLocks noGrp="1"/>
          </p:cNvSpPr>
          <p:nvPr>
            <p:ph type="sldNum" sz="quarter" idx="10"/>
          </p:nvPr>
        </p:nvSpPr>
        <p:spPr/>
        <p:txBody>
          <a:bodyPr/>
          <a:lstStyle/>
          <a:p>
            <a:fld id="{4E1F37DF-68EF-474B-8131-54DA02BC4B67}" type="slidenum">
              <a:rPr lang="sv-SE" smtClean="0"/>
              <a:t>27</a:t>
            </a:fld>
            <a:endParaRPr lang="sv-SE"/>
          </a:p>
        </p:txBody>
      </p:sp>
    </p:spTree>
    <p:extLst>
      <p:ext uri="{BB962C8B-B14F-4D97-AF65-F5344CB8AC3E}">
        <p14:creationId xmlns:p14="http://schemas.microsoft.com/office/powerpoint/2010/main" val="778594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end up with a set of blocks where each block will contain a set of approximated colors.</a:t>
            </a:r>
          </a:p>
          <a:p>
            <a:r>
              <a:rPr lang="en-US" dirty="0"/>
              <a:t>So if we would make a block of these colors.</a:t>
            </a:r>
          </a:p>
        </p:txBody>
      </p:sp>
      <p:sp>
        <p:nvSpPr>
          <p:cNvPr id="4" name="Slide Number Placeholder 3"/>
          <p:cNvSpPr>
            <a:spLocks noGrp="1"/>
          </p:cNvSpPr>
          <p:nvPr>
            <p:ph type="sldNum" sz="quarter" idx="10"/>
          </p:nvPr>
        </p:nvSpPr>
        <p:spPr/>
        <p:txBody>
          <a:bodyPr/>
          <a:lstStyle/>
          <a:p>
            <a:fld id="{4E1F37DF-68EF-474B-8131-54DA02BC4B67}" type="slidenum">
              <a:rPr lang="sv-SE" smtClean="0"/>
              <a:t>28</a:t>
            </a:fld>
            <a:endParaRPr lang="sv-SE"/>
          </a:p>
        </p:txBody>
      </p:sp>
    </p:spTree>
    <p:extLst>
      <p:ext uri="{BB962C8B-B14F-4D97-AF65-F5344CB8AC3E}">
        <p14:creationId xmlns:p14="http://schemas.microsoft.com/office/powerpoint/2010/main" val="1087406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fit a line segment, where we will store the end points and start index in the header</a:t>
            </a:r>
          </a:p>
        </p:txBody>
      </p:sp>
      <p:sp>
        <p:nvSpPr>
          <p:cNvPr id="4" name="Slide Number Placeholder 3"/>
          <p:cNvSpPr>
            <a:spLocks noGrp="1"/>
          </p:cNvSpPr>
          <p:nvPr>
            <p:ph type="sldNum" sz="quarter" idx="10"/>
          </p:nvPr>
        </p:nvSpPr>
        <p:spPr/>
        <p:txBody>
          <a:bodyPr/>
          <a:lstStyle/>
          <a:p>
            <a:fld id="{4E1F37DF-68EF-474B-8131-54DA02BC4B67}" type="slidenum">
              <a:rPr lang="sv-SE" smtClean="0"/>
              <a:t>29</a:t>
            </a:fld>
            <a:endParaRPr lang="sv-SE"/>
          </a:p>
        </p:txBody>
      </p:sp>
    </p:spTree>
    <p:extLst>
      <p:ext uri="{BB962C8B-B14F-4D97-AF65-F5344CB8AC3E}">
        <p14:creationId xmlns:p14="http://schemas.microsoft.com/office/powerpoint/2010/main" val="3394013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also calculate and store the weights to approximate the colors along this line.</a:t>
            </a:r>
          </a:p>
          <a:p>
            <a:r>
              <a:rPr lang="en-US" dirty="0"/>
              <a:t>The block is considered valid if the error is below the threshold I described before, which is the largest distance to the interpolated color</a:t>
            </a:r>
          </a:p>
          <a:p>
            <a:endParaRPr lang="en-US" dirty="0"/>
          </a:p>
          <a:p>
            <a:r>
              <a:rPr lang="en-US" dirty="0"/>
              <a:t>Since the weights are constant, the number of headers is what we want minimize.</a:t>
            </a:r>
          </a:p>
          <a:p>
            <a:r>
              <a:rPr lang="en-US" dirty="0"/>
              <a:t>In other words, we want to construct as large blocks as possible.</a:t>
            </a:r>
          </a:p>
        </p:txBody>
      </p:sp>
      <p:sp>
        <p:nvSpPr>
          <p:cNvPr id="4" name="Slide Number Placeholder 3"/>
          <p:cNvSpPr>
            <a:spLocks noGrp="1"/>
          </p:cNvSpPr>
          <p:nvPr>
            <p:ph type="sldNum" sz="quarter" idx="10"/>
          </p:nvPr>
        </p:nvSpPr>
        <p:spPr/>
        <p:txBody>
          <a:bodyPr/>
          <a:lstStyle/>
          <a:p>
            <a:fld id="{4E1F37DF-68EF-474B-8131-54DA02BC4B67}" type="slidenum">
              <a:rPr lang="sv-SE" smtClean="0"/>
              <a:t>30</a:t>
            </a:fld>
            <a:endParaRPr lang="sv-SE"/>
          </a:p>
        </p:txBody>
      </p:sp>
    </p:spTree>
    <p:extLst>
      <p:ext uri="{BB962C8B-B14F-4D97-AF65-F5344CB8AC3E}">
        <p14:creationId xmlns:p14="http://schemas.microsoft.com/office/powerpoint/2010/main" val="38751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compress this array directly, or</a:t>
            </a:r>
          </a:p>
          <a:p>
            <a:r>
              <a:rPr lang="en-US" dirty="0"/>
              <a:t>&lt;click&gt;</a:t>
            </a:r>
          </a:p>
          <a:p>
            <a:r>
              <a:rPr lang="en-US" dirty="0"/>
              <a:t>We could again use a space-filling curve to map it to a 2D texture.</a:t>
            </a:r>
          </a:p>
          <a:p>
            <a:r>
              <a:rPr lang="en-US" dirty="0"/>
              <a:t>&lt;click&gt;</a:t>
            </a:r>
          </a:p>
          <a:p>
            <a:r>
              <a:rPr lang="en-US" dirty="0"/>
              <a:t>Then we can utilize conventional compression formats for images and textures.</a:t>
            </a:r>
          </a:p>
          <a:p>
            <a:r>
              <a:rPr lang="en-US" dirty="0"/>
              <a:t>So let’s look at this case first.</a:t>
            </a:r>
          </a:p>
        </p:txBody>
      </p:sp>
      <p:sp>
        <p:nvSpPr>
          <p:cNvPr id="4" name="Slide Number Placeholder 3"/>
          <p:cNvSpPr>
            <a:spLocks noGrp="1"/>
          </p:cNvSpPr>
          <p:nvPr>
            <p:ph type="sldNum" sz="quarter" idx="10"/>
          </p:nvPr>
        </p:nvSpPr>
        <p:spPr/>
        <p:txBody>
          <a:bodyPr/>
          <a:lstStyle/>
          <a:p>
            <a:fld id="{4E1F37DF-68EF-474B-8131-54DA02BC4B67}" type="slidenum">
              <a:rPr lang="sv-SE" smtClean="0"/>
              <a:t>4</a:t>
            </a:fld>
            <a:endParaRPr lang="sv-SE"/>
          </a:p>
        </p:txBody>
      </p:sp>
    </p:spTree>
    <p:extLst>
      <p:ext uri="{BB962C8B-B14F-4D97-AF65-F5344CB8AC3E}">
        <p14:creationId xmlns:p14="http://schemas.microsoft.com/office/powerpoint/2010/main" val="2585393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We do this by startig of with each color being its own block</a:t>
            </a:r>
          </a:p>
        </p:txBody>
      </p:sp>
      <p:sp>
        <p:nvSpPr>
          <p:cNvPr id="4" name="Slide Number Placeholder 3"/>
          <p:cNvSpPr>
            <a:spLocks noGrp="1"/>
          </p:cNvSpPr>
          <p:nvPr>
            <p:ph type="sldNum" sz="quarter" idx="10"/>
          </p:nvPr>
        </p:nvSpPr>
        <p:spPr/>
        <p:txBody>
          <a:bodyPr/>
          <a:lstStyle/>
          <a:p>
            <a:fld id="{4E1F37DF-68EF-474B-8131-54DA02BC4B67}" type="slidenum">
              <a:rPr lang="sv-SE" smtClean="0"/>
              <a:t>31</a:t>
            </a:fld>
            <a:endParaRPr lang="sv-SE"/>
          </a:p>
        </p:txBody>
      </p:sp>
    </p:spTree>
    <p:extLst>
      <p:ext uri="{BB962C8B-B14F-4D97-AF65-F5344CB8AC3E}">
        <p14:creationId xmlns:p14="http://schemas.microsoft.com/office/powerpoint/2010/main" val="2001534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start at the second block and try to merge that block to the left or the right</a:t>
            </a:r>
          </a:p>
          <a:p>
            <a:r>
              <a:rPr lang="en-US" dirty="0"/>
              <a:t>We then calculate a score for both those merges.</a:t>
            </a:r>
          </a:p>
        </p:txBody>
      </p:sp>
      <p:sp>
        <p:nvSpPr>
          <p:cNvPr id="4" name="Slide Number Placeholder 3"/>
          <p:cNvSpPr>
            <a:spLocks noGrp="1"/>
          </p:cNvSpPr>
          <p:nvPr>
            <p:ph type="sldNum" sz="quarter" idx="10"/>
          </p:nvPr>
        </p:nvSpPr>
        <p:spPr/>
        <p:txBody>
          <a:bodyPr/>
          <a:lstStyle/>
          <a:p>
            <a:fld id="{4E1F37DF-68EF-474B-8131-54DA02BC4B67}" type="slidenum">
              <a:rPr lang="sv-SE" smtClean="0"/>
              <a:t>32</a:t>
            </a:fld>
            <a:endParaRPr lang="sv-SE"/>
          </a:p>
        </p:txBody>
      </p:sp>
    </p:spTree>
    <p:extLst>
      <p:ext uri="{BB962C8B-B14F-4D97-AF65-F5344CB8AC3E}">
        <p14:creationId xmlns:p14="http://schemas.microsoft.com/office/powerpoint/2010/main" val="2983500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merge with the block which gave the best score</a:t>
            </a:r>
          </a:p>
        </p:txBody>
      </p:sp>
      <p:sp>
        <p:nvSpPr>
          <p:cNvPr id="4" name="Slide Number Placeholder 3"/>
          <p:cNvSpPr>
            <a:spLocks noGrp="1"/>
          </p:cNvSpPr>
          <p:nvPr>
            <p:ph type="sldNum" sz="quarter" idx="10"/>
          </p:nvPr>
        </p:nvSpPr>
        <p:spPr/>
        <p:txBody>
          <a:bodyPr/>
          <a:lstStyle/>
          <a:p>
            <a:fld id="{4E1F37DF-68EF-474B-8131-54DA02BC4B67}" type="slidenum">
              <a:rPr lang="sv-SE" smtClean="0"/>
              <a:t>33</a:t>
            </a:fld>
            <a:endParaRPr lang="sv-SE"/>
          </a:p>
        </p:txBody>
      </p:sp>
    </p:spTree>
    <p:extLst>
      <p:ext uri="{BB962C8B-B14F-4D97-AF65-F5344CB8AC3E}">
        <p14:creationId xmlns:p14="http://schemas.microsoft.com/office/powerpoint/2010/main" val="3860454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advance two steps</a:t>
            </a:r>
          </a:p>
        </p:txBody>
      </p:sp>
      <p:sp>
        <p:nvSpPr>
          <p:cNvPr id="4" name="Slide Number Placeholder 3"/>
          <p:cNvSpPr>
            <a:spLocks noGrp="1"/>
          </p:cNvSpPr>
          <p:nvPr>
            <p:ph type="sldNum" sz="quarter" idx="10"/>
          </p:nvPr>
        </p:nvSpPr>
        <p:spPr/>
        <p:txBody>
          <a:bodyPr/>
          <a:lstStyle/>
          <a:p>
            <a:fld id="{4E1F37DF-68EF-474B-8131-54DA02BC4B67}" type="slidenum">
              <a:rPr lang="sv-SE" smtClean="0"/>
              <a:t>34</a:t>
            </a:fld>
            <a:endParaRPr lang="sv-SE"/>
          </a:p>
        </p:txBody>
      </p:sp>
    </p:spTree>
    <p:extLst>
      <p:ext uri="{BB962C8B-B14F-4D97-AF65-F5344CB8AC3E}">
        <p14:creationId xmlns:p14="http://schemas.microsoft.com/office/powerpoint/2010/main" val="586995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look at the left and right block, and do the same thing until we have processed all blocks</a:t>
            </a:r>
          </a:p>
        </p:txBody>
      </p:sp>
      <p:sp>
        <p:nvSpPr>
          <p:cNvPr id="4" name="Slide Number Placeholder 3"/>
          <p:cNvSpPr>
            <a:spLocks noGrp="1"/>
          </p:cNvSpPr>
          <p:nvPr>
            <p:ph type="sldNum" sz="quarter" idx="10"/>
          </p:nvPr>
        </p:nvSpPr>
        <p:spPr/>
        <p:txBody>
          <a:bodyPr/>
          <a:lstStyle/>
          <a:p>
            <a:fld id="{4E1F37DF-68EF-474B-8131-54DA02BC4B67}" type="slidenum">
              <a:rPr lang="sv-SE" smtClean="0"/>
              <a:t>35</a:t>
            </a:fld>
            <a:endParaRPr lang="sv-SE"/>
          </a:p>
        </p:txBody>
      </p:sp>
    </p:spTree>
    <p:extLst>
      <p:ext uri="{BB962C8B-B14F-4D97-AF65-F5344CB8AC3E}">
        <p14:creationId xmlns:p14="http://schemas.microsoft.com/office/powerpoint/2010/main" val="14230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 are done processing all blocks</a:t>
            </a:r>
          </a:p>
        </p:txBody>
      </p:sp>
      <p:sp>
        <p:nvSpPr>
          <p:cNvPr id="4" name="Slide Number Placeholder 3"/>
          <p:cNvSpPr>
            <a:spLocks noGrp="1"/>
          </p:cNvSpPr>
          <p:nvPr>
            <p:ph type="sldNum" sz="quarter" idx="10"/>
          </p:nvPr>
        </p:nvSpPr>
        <p:spPr/>
        <p:txBody>
          <a:bodyPr/>
          <a:lstStyle/>
          <a:p>
            <a:fld id="{4E1F37DF-68EF-474B-8131-54DA02BC4B67}" type="slidenum">
              <a:rPr lang="sv-SE" smtClean="0"/>
              <a:t>48</a:t>
            </a:fld>
            <a:endParaRPr lang="sv-SE"/>
          </a:p>
        </p:txBody>
      </p:sp>
    </p:spTree>
    <p:extLst>
      <p:ext uri="{BB962C8B-B14F-4D97-AF65-F5344CB8AC3E}">
        <p14:creationId xmlns:p14="http://schemas.microsoft.com/office/powerpoint/2010/main" val="2350533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start over at the beginning using our new merged blocks instead</a:t>
            </a:r>
          </a:p>
        </p:txBody>
      </p:sp>
      <p:sp>
        <p:nvSpPr>
          <p:cNvPr id="4" name="Slide Number Placeholder 3"/>
          <p:cNvSpPr>
            <a:spLocks noGrp="1"/>
          </p:cNvSpPr>
          <p:nvPr>
            <p:ph type="sldNum" sz="quarter" idx="10"/>
          </p:nvPr>
        </p:nvSpPr>
        <p:spPr/>
        <p:txBody>
          <a:bodyPr/>
          <a:lstStyle/>
          <a:p>
            <a:fld id="{4E1F37DF-68EF-474B-8131-54DA02BC4B67}" type="slidenum">
              <a:rPr lang="sv-SE" smtClean="0"/>
              <a:t>49</a:t>
            </a:fld>
            <a:endParaRPr lang="sv-SE"/>
          </a:p>
        </p:txBody>
      </p:sp>
    </p:spTree>
    <p:extLst>
      <p:ext uri="{BB962C8B-B14F-4D97-AF65-F5344CB8AC3E}">
        <p14:creationId xmlns:p14="http://schemas.microsoft.com/office/powerpoint/2010/main" val="715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left and right</a:t>
            </a:r>
          </a:p>
        </p:txBody>
      </p:sp>
      <p:sp>
        <p:nvSpPr>
          <p:cNvPr id="4" name="Slide Number Placeholder 3"/>
          <p:cNvSpPr>
            <a:spLocks noGrp="1"/>
          </p:cNvSpPr>
          <p:nvPr>
            <p:ph type="sldNum" sz="quarter" idx="10"/>
          </p:nvPr>
        </p:nvSpPr>
        <p:spPr/>
        <p:txBody>
          <a:bodyPr/>
          <a:lstStyle/>
          <a:p>
            <a:fld id="{4E1F37DF-68EF-474B-8131-54DA02BC4B67}" type="slidenum">
              <a:rPr lang="sv-SE" smtClean="0"/>
              <a:t>50</a:t>
            </a:fld>
            <a:endParaRPr lang="sv-SE"/>
          </a:p>
        </p:txBody>
      </p:sp>
    </p:spTree>
    <p:extLst>
      <p:ext uri="{BB962C8B-B14F-4D97-AF65-F5344CB8AC3E}">
        <p14:creationId xmlns:p14="http://schemas.microsoft.com/office/powerpoint/2010/main" val="4289285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Merge</a:t>
            </a:r>
          </a:p>
        </p:txBody>
      </p:sp>
      <p:sp>
        <p:nvSpPr>
          <p:cNvPr id="4" name="Slide Number Placeholder 3"/>
          <p:cNvSpPr>
            <a:spLocks noGrp="1"/>
          </p:cNvSpPr>
          <p:nvPr>
            <p:ph type="sldNum" sz="quarter" idx="10"/>
          </p:nvPr>
        </p:nvSpPr>
        <p:spPr/>
        <p:txBody>
          <a:bodyPr/>
          <a:lstStyle/>
          <a:p>
            <a:fld id="{4E1F37DF-68EF-474B-8131-54DA02BC4B67}" type="slidenum">
              <a:rPr lang="sv-SE" smtClean="0"/>
              <a:t>51</a:t>
            </a:fld>
            <a:endParaRPr lang="sv-SE"/>
          </a:p>
        </p:txBody>
      </p:sp>
    </p:spTree>
    <p:extLst>
      <p:ext uri="{BB962C8B-B14F-4D97-AF65-F5344CB8AC3E}">
        <p14:creationId xmlns:p14="http://schemas.microsoft.com/office/powerpoint/2010/main" val="993742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a:t>
            </a:r>
          </a:p>
        </p:txBody>
      </p:sp>
      <p:sp>
        <p:nvSpPr>
          <p:cNvPr id="4" name="Slide Number Placeholder 3"/>
          <p:cNvSpPr>
            <a:spLocks noGrp="1"/>
          </p:cNvSpPr>
          <p:nvPr>
            <p:ph type="sldNum" sz="quarter" idx="10"/>
          </p:nvPr>
        </p:nvSpPr>
        <p:spPr/>
        <p:txBody>
          <a:bodyPr/>
          <a:lstStyle/>
          <a:p>
            <a:fld id="{4E1F37DF-68EF-474B-8131-54DA02BC4B67}" type="slidenum">
              <a:rPr lang="sv-SE" smtClean="0"/>
              <a:t>52</a:t>
            </a:fld>
            <a:endParaRPr lang="sv-SE"/>
          </a:p>
        </p:txBody>
      </p:sp>
    </p:spTree>
    <p:extLst>
      <p:ext uri="{BB962C8B-B14F-4D97-AF65-F5344CB8AC3E}">
        <p14:creationId xmlns:p14="http://schemas.microsoft.com/office/powerpoint/2010/main" val="2221524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formats out there, and this is a few we have tried.</a:t>
            </a:r>
          </a:p>
          <a:p>
            <a:r>
              <a:rPr lang="en-US" dirty="0"/>
              <a:t>Real time formats such as ASTC, BC7 and BC1 which gave a high quality result at decent compression ratios. </a:t>
            </a:r>
          </a:p>
          <a:p>
            <a:r>
              <a:rPr lang="en-US" dirty="0"/>
              <a:t>&lt;click&gt;</a:t>
            </a:r>
          </a:p>
          <a:p>
            <a:r>
              <a:rPr lang="en-US" dirty="0"/>
              <a:t>And also offline formats such as JPEG, JP2K and PNG which offers great compression at the cost of less quality, which might be suitable to use for storage or streaming. </a:t>
            </a:r>
          </a:p>
          <a:p>
            <a:r>
              <a:rPr lang="en-US" dirty="0"/>
              <a:t>I also want to make a quick note here, that PNG in itself is not a lossy format, however it can be used as a lossy format by first quantizing the colors, with tools such as </a:t>
            </a:r>
            <a:r>
              <a:rPr lang="en-US" dirty="0" err="1"/>
              <a:t>pngquant</a:t>
            </a:r>
            <a:r>
              <a:rPr lang="en-US" dirty="0"/>
              <a:t> for a lossy compression and optimization for the PNG format.</a:t>
            </a:r>
          </a:p>
        </p:txBody>
      </p:sp>
      <p:sp>
        <p:nvSpPr>
          <p:cNvPr id="4" name="Slide Number Placeholder 3"/>
          <p:cNvSpPr>
            <a:spLocks noGrp="1"/>
          </p:cNvSpPr>
          <p:nvPr>
            <p:ph type="sldNum" sz="quarter" idx="10"/>
          </p:nvPr>
        </p:nvSpPr>
        <p:spPr/>
        <p:txBody>
          <a:bodyPr/>
          <a:lstStyle/>
          <a:p>
            <a:fld id="{4E1F37DF-68EF-474B-8131-54DA02BC4B67}" type="slidenum">
              <a:rPr lang="sv-SE" smtClean="0"/>
              <a:t>5</a:t>
            </a:fld>
            <a:endParaRPr lang="sv-SE"/>
          </a:p>
        </p:txBody>
      </p:sp>
    </p:spTree>
    <p:extLst>
      <p:ext uri="{BB962C8B-B14F-4D97-AF65-F5344CB8AC3E}">
        <p14:creationId xmlns:p14="http://schemas.microsoft.com/office/powerpoint/2010/main" val="2225419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when we got here the only possible merge is to the left,  and this would result in a too large error, so we can not perform any more merges with this block, so we  simply move on. </a:t>
            </a:r>
          </a:p>
        </p:txBody>
      </p:sp>
      <p:sp>
        <p:nvSpPr>
          <p:cNvPr id="4" name="Slide Number Placeholder 3"/>
          <p:cNvSpPr>
            <a:spLocks noGrp="1"/>
          </p:cNvSpPr>
          <p:nvPr>
            <p:ph type="sldNum" sz="quarter" idx="10"/>
          </p:nvPr>
        </p:nvSpPr>
        <p:spPr/>
        <p:txBody>
          <a:bodyPr/>
          <a:lstStyle/>
          <a:p>
            <a:fld id="{4E1F37DF-68EF-474B-8131-54DA02BC4B67}" type="slidenum">
              <a:rPr lang="sv-SE" smtClean="0"/>
              <a:t>71</a:t>
            </a:fld>
            <a:endParaRPr lang="sv-SE"/>
          </a:p>
        </p:txBody>
      </p:sp>
    </p:spTree>
    <p:extLst>
      <p:ext uri="{BB962C8B-B14F-4D97-AF65-F5344CB8AC3E}">
        <p14:creationId xmlns:p14="http://schemas.microsoft.com/office/powerpoint/2010/main" val="2026737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merge</a:t>
            </a:r>
          </a:p>
        </p:txBody>
      </p:sp>
      <p:sp>
        <p:nvSpPr>
          <p:cNvPr id="4" name="Slide Number Placeholder 3"/>
          <p:cNvSpPr>
            <a:spLocks noGrp="1"/>
          </p:cNvSpPr>
          <p:nvPr>
            <p:ph type="sldNum" sz="quarter" idx="10"/>
          </p:nvPr>
        </p:nvSpPr>
        <p:spPr/>
        <p:txBody>
          <a:bodyPr/>
          <a:lstStyle/>
          <a:p>
            <a:fld id="{4E1F37DF-68EF-474B-8131-54DA02BC4B67}" type="slidenum">
              <a:rPr lang="sv-SE" smtClean="0"/>
              <a:t>72</a:t>
            </a:fld>
            <a:endParaRPr lang="sv-SE"/>
          </a:p>
        </p:txBody>
      </p:sp>
    </p:spTree>
    <p:extLst>
      <p:ext uri="{BB962C8B-B14F-4D97-AF65-F5344CB8AC3E}">
        <p14:creationId xmlns:p14="http://schemas.microsoft.com/office/powerpoint/2010/main" val="4034290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since this was the last block, we again start over.</a:t>
            </a:r>
          </a:p>
        </p:txBody>
      </p:sp>
      <p:sp>
        <p:nvSpPr>
          <p:cNvPr id="4" name="Slide Number Placeholder 3"/>
          <p:cNvSpPr>
            <a:spLocks noGrp="1"/>
          </p:cNvSpPr>
          <p:nvPr>
            <p:ph type="sldNum" sz="quarter" idx="10"/>
          </p:nvPr>
        </p:nvSpPr>
        <p:spPr/>
        <p:txBody>
          <a:bodyPr/>
          <a:lstStyle/>
          <a:p>
            <a:fld id="{4E1F37DF-68EF-474B-8131-54DA02BC4B67}" type="slidenum">
              <a:rPr lang="sv-SE" smtClean="0"/>
              <a:t>73</a:t>
            </a:fld>
            <a:endParaRPr lang="sv-SE"/>
          </a:p>
        </p:txBody>
      </p:sp>
    </p:spTree>
    <p:extLst>
      <p:ext uri="{BB962C8B-B14F-4D97-AF65-F5344CB8AC3E}">
        <p14:creationId xmlns:p14="http://schemas.microsoft.com/office/powerpoint/2010/main" val="3126684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in this pass neither the left or right cold me merged</a:t>
            </a:r>
          </a:p>
          <a:p>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74</a:t>
            </a:fld>
            <a:endParaRPr lang="sv-SE"/>
          </a:p>
        </p:txBody>
      </p:sp>
    </p:spTree>
    <p:extLst>
      <p:ext uri="{BB962C8B-B14F-4D97-AF65-F5344CB8AC3E}">
        <p14:creationId xmlns:p14="http://schemas.microsoft.com/office/powerpoint/2010/main" val="2904855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can’t merge any blocks in a pass, we will not be able to merge any in the next pass either.</a:t>
            </a:r>
          </a:p>
          <a:p>
            <a:r>
              <a:rPr lang="en-US" dirty="0"/>
              <a:t>In other words, there’s nothing more we can do to increase the size of our blocks.</a:t>
            </a:r>
          </a:p>
          <a:p>
            <a:r>
              <a:rPr lang="en-US" dirty="0"/>
              <a:t>So we consider the encoding to be complete.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final section, I will describe how we improved this format, as one of the drawbacks is that, if we have 3 bits per weight, there is a theoretical minimum of 12% compression.</a:t>
            </a:r>
          </a:p>
          <a:p>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75</a:t>
            </a:fld>
            <a:endParaRPr lang="sv-SE"/>
          </a:p>
        </p:txBody>
      </p:sp>
    </p:spTree>
    <p:extLst>
      <p:ext uri="{BB962C8B-B14F-4D97-AF65-F5344CB8AC3E}">
        <p14:creationId xmlns:p14="http://schemas.microsoft.com/office/powerpoint/2010/main" val="95730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instead use a variable bit width for each block, we could potentially compress better, as, for example, a large range of equal colors cold be represented with one block and no weights.</a:t>
            </a:r>
          </a:p>
          <a:p>
            <a:r>
              <a:rPr lang="en-US" dirty="0"/>
              <a:t>Introducing this functionality is however a bit problematic, as we can no longer directly access the weight array as before</a:t>
            </a:r>
          </a:p>
        </p:txBody>
      </p:sp>
      <p:sp>
        <p:nvSpPr>
          <p:cNvPr id="4" name="Slide Number Placeholder 3"/>
          <p:cNvSpPr>
            <a:spLocks noGrp="1"/>
          </p:cNvSpPr>
          <p:nvPr>
            <p:ph type="sldNum" sz="quarter" idx="10"/>
          </p:nvPr>
        </p:nvSpPr>
        <p:spPr/>
        <p:txBody>
          <a:bodyPr/>
          <a:lstStyle/>
          <a:p>
            <a:fld id="{9003DEC7-7620-4300-A5C5-1A2C40A908EB}" type="slidenum">
              <a:rPr lang="en-US" smtClean="0"/>
              <a:t>76</a:t>
            </a:fld>
            <a:endParaRPr lang="en-US"/>
          </a:p>
        </p:txBody>
      </p:sp>
    </p:spTree>
    <p:extLst>
      <p:ext uri="{BB962C8B-B14F-4D97-AF65-F5344CB8AC3E}">
        <p14:creationId xmlns:p14="http://schemas.microsoft.com/office/powerpoint/2010/main" val="2331950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need to store a bit index in the block headers.</a:t>
            </a:r>
          </a:p>
          <a:p>
            <a:r>
              <a:rPr lang="en-US" dirty="0"/>
              <a:t>Since we will have many, many bits, we need a large index, and if we implement it naively it would considerably increase the size of the blocks.</a:t>
            </a:r>
          </a:p>
          <a:p>
            <a:r>
              <a:rPr lang="en-US" dirty="0"/>
              <a:t>&lt;click&gt;</a:t>
            </a:r>
          </a:p>
          <a:p>
            <a:r>
              <a:rPr lang="en-US" dirty="0"/>
              <a:t>One way we could solve this is to introduce another kind of blocks.</a:t>
            </a:r>
          </a:p>
          <a:p>
            <a:endParaRPr lang="en-US" dirty="0"/>
          </a:p>
        </p:txBody>
      </p:sp>
      <p:sp>
        <p:nvSpPr>
          <p:cNvPr id="4" name="Slide Number Placeholder 3"/>
          <p:cNvSpPr>
            <a:spLocks noGrp="1"/>
          </p:cNvSpPr>
          <p:nvPr>
            <p:ph type="sldNum" sz="quarter" idx="10"/>
          </p:nvPr>
        </p:nvSpPr>
        <p:spPr/>
        <p:txBody>
          <a:bodyPr/>
          <a:lstStyle/>
          <a:p>
            <a:fld id="{9003DEC7-7620-4300-A5C5-1A2C40A908EB}" type="slidenum">
              <a:rPr lang="en-US" smtClean="0"/>
              <a:t>77</a:t>
            </a:fld>
            <a:endParaRPr lang="en-US"/>
          </a:p>
        </p:txBody>
      </p:sp>
    </p:spTree>
    <p:extLst>
      <p:ext uri="{BB962C8B-B14F-4D97-AF65-F5344CB8AC3E}">
        <p14:creationId xmlns:p14="http://schemas.microsoft.com/office/powerpoint/2010/main" val="4075305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first divide the colors in to large blocks of a fixed size, which we call macro blocks.</a:t>
            </a:r>
          </a:p>
          <a:p>
            <a:r>
              <a:rPr lang="en-US" dirty="0"/>
              <a:t>These can then be directly accessed.</a:t>
            </a:r>
          </a:p>
          <a:p>
            <a:r>
              <a:rPr lang="en-US" dirty="0"/>
              <a:t>We place the first weight pointer and block header index here (which is similar to Dados implementation).</a:t>
            </a:r>
          </a:p>
          <a:p>
            <a:endParaRPr lang="en-US" dirty="0"/>
          </a:p>
          <a:p>
            <a:r>
              <a:rPr lang="en-US" dirty="0"/>
              <a:t>In this case the blocks are about sixteen thousand colors.</a:t>
            </a:r>
          </a:p>
          <a:p>
            <a:r>
              <a:rPr lang="en-US" dirty="0"/>
              <a:t>So they will be relatively few, and thus only add about a one over one hundred twenty eight bits memory overhead to each color</a:t>
            </a:r>
          </a:p>
          <a:p>
            <a:endParaRPr lang="en-US" dirty="0"/>
          </a:p>
        </p:txBody>
      </p:sp>
      <p:sp>
        <p:nvSpPr>
          <p:cNvPr id="4" name="Slide Number Placeholder 3"/>
          <p:cNvSpPr>
            <a:spLocks noGrp="1"/>
          </p:cNvSpPr>
          <p:nvPr>
            <p:ph type="sldNum" sz="quarter" idx="10"/>
          </p:nvPr>
        </p:nvSpPr>
        <p:spPr/>
        <p:txBody>
          <a:bodyPr/>
          <a:lstStyle/>
          <a:p>
            <a:fld id="{9003DEC7-7620-4300-A5C5-1A2C40A908EB}" type="slidenum">
              <a:rPr lang="en-US" smtClean="0"/>
              <a:t>78</a:t>
            </a:fld>
            <a:endParaRPr lang="en-US"/>
          </a:p>
        </p:txBody>
      </p:sp>
    </p:spTree>
    <p:extLst>
      <p:ext uri="{BB962C8B-B14F-4D97-AF65-F5344CB8AC3E}">
        <p14:creationId xmlns:p14="http://schemas.microsoft.com/office/powerpoint/2010/main" val="3657889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we can now efficiently pack the data in the block headers, as we can replace the weight and voxel indices by small offsets.</a:t>
            </a:r>
          </a:p>
          <a:p>
            <a:r>
              <a:rPr lang="en-US" dirty="0"/>
              <a:t>With a bit width of zero to four bits we can use</a:t>
            </a:r>
          </a:p>
          <a:p>
            <a:r>
              <a:rPr lang="en-US" dirty="0"/>
              <a:t>14 bits as the voxel offset</a:t>
            </a:r>
          </a:p>
          <a:p>
            <a:r>
              <a:rPr lang="en-US" dirty="0"/>
              <a:t>16 bits as the weight offset</a:t>
            </a:r>
          </a:p>
          <a:p>
            <a:r>
              <a:rPr lang="en-US" dirty="0"/>
              <a:t>2 bits as the width identifier for one to four bits</a:t>
            </a:r>
          </a:p>
          <a:p>
            <a:endParaRPr lang="en-US" dirty="0"/>
          </a:p>
          <a:p>
            <a:r>
              <a:rPr lang="en-US" dirty="0"/>
              <a:t>However, this only solves all but the zero bit case…</a:t>
            </a:r>
          </a:p>
          <a:p>
            <a:r>
              <a:rPr lang="en-US" dirty="0"/>
              <a:t>But fortunately, as the max weight-bit offset will be less than 64K-3, we can use one unused bit in the weight offset as a zero bit sentinel.</a:t>
            </a:r>
          </a:p>
        </p:txBody>
      </p:sp>
      <p:sp>
        <p:nvSpPr>
          <p:cNvPr id="4" name="Slide Number Placeholder 3"/>
          <p:cNvSpPr>
            <a:spLocks noGrp="1"/>
          </p:cNvSpPr>
          <p:nvPr>
            <p:ph type="sldNum" sz="quarter" idx="10"/>
          </p:nvPr>
        </p:nvSpPr>
        <p:spPr/>
        <p:txBody>
          <a:bodyPr/>
          <a:lstStyle/>
          <a:p>
            <a:fld id="{9003DEC7-7620-4300-A5C5-1A2C40A908EB}" type="slidenum">
              <a:rPr lang="en-US" smtClean="0"/>
              <a:t>79</a:t>
            </a:fld>
            <a:endParaRPr lang="en-US"/>
          </a:p>
        </p:txBody>
      </p:sp>
    </p:spTree>
    <p:extLst>
      <p:ext uri="{BB962C8B-B14F-4D97-AF65-F5344CB8AC3E}">
        <p14:creationId xmlns:p14="http://schemas.microsoft.com/office/powerpoint/2010/main" val="1006470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what this data structure looks like. And I will now explain how we can decode this structure.</a:t>
            </a:r>
          </a:p>
          <a:p>
            <a:endParaRPr lang="en-US" dirty="0"/>
          </a:p>
        </p:txBody>
      </p:sp>
      <p:sp>
        <p:nvSpPr>
          <p:cNvPr id="4" name="Slide Number Placeholder 3"/>
          <p:cNvSpPr>
            <a:spLocks noGrp="1"/>
          </p:cNvSpPr>
          <p:nvPr>
            <p:ph type="sldNum" sz="quarter" idx="10"/>
          </p:nvPr>
        </p:nvSpPr>
        <p:spPr/>
        <p:txBody>
          <a:bodyPr/>
          <a:lstStyle/>
          <a:p>
            <a:fld id="{9003DEC7-7620-4300-A5C5-1A2C40A908EB}" type="slidenum">
              <a:rPr lang="en-US" smtClean="0"/>
              <a:t>80</a:t>
            </a:fld>
            <a:endParaRPr lang="en-US"/>
          </a:p>
        </p:txBody>
      </p:sp>
    </p:spTree>
    <p:extLst>
      <p:ext uri="{BB962C8B-B14F-4D97-AF65-F5344CB8AC3E}">
        <p14:creationId xmlns:p14="http://schemas.microsoft.com/office/powerpoint/2010/main" val="357612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So here is a subset of an image generated from the epic citadel scene, by using morton ordering from 3D to 1D, and then 1D to 2D.</a:t>
            </a:r>
          </a:p>
          <a:p>
            <a:r>
              <a:rPr lang="sv-SE" dirty="0"/>
              <a:t>I want to show you why this is a good candidate for compression, and also why this, in some cases, can generate artifacts, which we will highlight later</a:t>
            </a:r>
          </a:p>
        </p:txBody>
      </p:sp>
      <p:sp>
        <p:nvSpPr>
          <p:cNvPr id="4" name="Slide Number Placeholder 3"/>
          <p:cNvSpPr>
            <a:spLocks noGrp="1"/>
          </p:cNvSpPr>
          <p:nvPr>
            <p:ph type="sldNum" sz="quarter" idx="10"/>
          </p:nvPr>
        </p:nvSpPr>
        <p:spPr/>
        <p:txBody>
          <a:bodyPr/>
          <a:lstStyle/>
          <a:p>
            <a:fld id="{4E1F37DF-68EF-474B-8131-54DA02BC4B67}" type="slidenum">
              <a:rPr lang="sv-SE" smtClean="0"/>
              <a:t>6</a:t>
            </a:fld>
            <a:endParaRPr lang="sv-SE"/>
          </a:p>
        </p:txBody>
      </p:sp>
    </p:spTree>
    <p:extLst>
      <p:ext uri="{BB962C8B-B14F-4D97-AF65-F5344CB8AC3E}">
        <p14:creationId xmlns:p14="http://schemas.microsoft.com/office/powerpoint/2010/main" val="2950983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almost the same as the previous method.</a:t>
            </a:r>
          </a:p>
          <a:p>
            <a:r>
              <a:rPr lang="en-US" dirty="0"/>
              <a:t>But we first do a direct lookup in the macro blocks.</a:t>
            </a:r>
          </a:p>
          <a:p>
            <a:r>
              <a:rPr lang="en-US" dirty="0"/>
              <a:t>We use two macro blocks to calculate the range of block headers where the color resides.</a:t>
            </a:r>
          </a:p>
          <a:p>
            <a:r>
              <a:rPr lang="en-US" dirty="0"/>
              <a:t>Then we do a binary search, to find the correct block. </a:t>
            </a:r>
          </a:p>
          <a:p>
            <a:r>
              <a:rPr lang="en-US" dirty="0"/>
              <a:t>This is actually cheaper since the range is reduced as compared to the previous method.</a:t>
            </a:r>
          </a:p>
          <a:p>
            <a:endParaRPr lang="en-US" dirty="0"/>
          </a:p>
          <a:p>
            <a:r>
              <a:rPr lang="en-US" dirty="0"/>
              <a:t>We then use the start offsets to find the weight, and finally interpolate, as before.</a:t>
            </a:r>
          </a:p>
        </p:txBody>
      </p:sp>
      <p:sp>
        <p:nvSpPr>
          <p:cNvPr id="4" name="Slide Number Placeholder 3"/>
          <p:cNvSpPr>
            <a:spLocks noGrp="1"/>
          </p:cNvSpPr>
          <p:nvPr>
            <p:ph type="sldNum" sz="quarter" idx="10"/>
          </p:nvPr>
        </p:nvSpPr>
        <p:spPr/>
        <p:txBody>
          <a:bodyPr/>
          <a:lstStyle/>
          <a:p>
            <a:fld id="{9003DEC7-7620-4300-A5C5-1A2C40A908EB}" type="slidenum">
              <a:rPr lang="en-US" smtClean="0"/>
              <a:t>81</a:t>
            </a:fld>
            <a:endParaRPr lang="en-US"/>
          </a:p>
        </p:txBody>
      </p:sp>
    </p:spTree>
    <p:extLst>
      <p:ext uri="{BB962C8B-B14F-4D97-AF65-F5344CB8AC3E}">
        <p14:creationId xmlns:p14="http://schemas.microsoft.com/office/powerpoint/2010/main" val="1229537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compression is also similar to the previous algorithm, where we will merge blocks as before.</a:t>
            </a:r>
          </a:p>
          <a:p>
            <a:endParaRPr lang="en-US" dirty="0"/>
          </a:p>
          <a:p>
            <a:r>
              <a:rPr lang="en-US" dirty="0"/>
              <a:t>But the extra detail is that we will build a tree of merged blocks, with increasing bit widths, and then do a cut through this tree to find the most memory efficient approximation</a:t>
            </a:r>
          </a:p>
        </p:txBody>
      </p:sp>
      <p:sp>
        <p:nvSpPr>
          <p:cNvPr id="4" name="Slide Number Placeholder 3"/>
          <p:cNvSpPr>
            <a:spLocks noGrp="1"/>
          </p:cNvSpPr>
          <p:nvPr>
            <p:ph type="sldNum" sz="quarter" idx="10"/>
          </p:nvPr>
        </p:nvSpPr>
        <p:spPr/>
        <p:txBody>
          <a:bodyPr/>
          <a:lstStyle/>
          <a:p>
            <a:fld id="{9003DEC7-7620-4300-A5C5-1A2C40A908EB}" type="slidenum">
              <a:rPr lang="en-US" smtClean="0"/>
              <a:t>82</a:t>
            </a:fld>
            <a:endParaRPr lang="en-US"/>
          </a:p>
        </p:txBody>
      </p:sp>
    </p:spTree>
    <p:extLst>
      <p:ext uri="{BB962C8B-B14F-4D97-AF65-F5344CB8AC3E}">
        <p14:creationId xmlns:p14="http://schemas.microsoft.com/office/powerpoint/2010/main" val="2408625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a:t>
            </a:r>
          </a:p>
          <a:p>
            <a:r>
              <a:rPr lang="en-US" dirty="0"/>
              <a:t>We have the input colors at the bottom. And merge them using zero bits per weight.</a:t>
            </a:r>
          </a:p>
          <a:p>
            <a:r>
              <a:rPr lang="en-US" dirty="0"/>
              <a:t>&lt;click&gt;</a:t>
            </a:r>
          </a:p>
          <a:p>
            <a:r>
              <a:rPr lang="en-US" dirty="0"/>
              <a:t>And use them for the next level.</a:t>
            </a:r>
          </a:p>
          <a:p>
            <a:r>
              <a:rPr lang="en-US" dirty="0"/>
              <a:t>&lt;click&gt;</a:t>
            </a:r>
          </a:p>
          <a:p>
            <a:r>
              <a:rPr lang="en-US" dirty="0"/>
              <a:t>And the second.</a:t>
            </a:r>
          </a:p>
          <a:p>
            <a:r>
              <a:rPr lang="en-US" dirty="0"/>
              <a:t>&lt;click&gt;</a:t>
            </a:r>
          </a:p>
        </p:txBody>
      </p:sp>
      <p:sp>
        <p:nvSpPr>
          <p:cNvPr id="4" name="Slide Number Placeholder 3"/>
          <p:cNvSpPr>
            <a:spLocks noGrp="1"/>
          </p:cNvSpPr>
          <p:nvPr>
            <p:ph type="sldNum" sz="quarter" idx="10"/>
          </p:nvPr>
        </p:nvSpPr>
        <p:spPr/>
        <p:txBody>
          <a:bodyPr/>
          <a:lstStyle/>
          <a:p>
            <a:fld id="{9003DEC7-7620-4300-A5C5-1A2C40A908EB}" type="slidenum">
              <a:rPr lang="en-US" smtClean="0"/>
              <a:t>83</a:t>
            </a:fld>
            <a:endParaRPr lang="en-US"/>
          </a:p>
        </p:txBody>
      </p:sp>
    </p:spTree>
    <p:extLst>
      <p:ext uri="{BB962C8B-B14F-4D97-AF65-F5344CB8AC3E}">
        <p14:creationId xmlns:p14="http://schemas.microsoft.com/office/powerpoint/2010/main" val="2150463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To find the cut, we first calculate the memory requirement for each node.</a:t>
            </a:r>
          </a:p>
          <a:p>
            <a:r>
              <a:rPr lang="sv-SE" dirty="0"/>
              <a:t>This is the constant header size plus the size of the weights. Here I have chosen a header size of 5, just to illustrate better.</a:t>
            </a:r>
          </a:p>
          <a:p>
            <a:r>
              <a:rPr lang="sv-SE" dirty="0"/>
              <a:t>As we see at the lowest level</a:t>
            </a:r>
          </a:p>
          <a:p>
            <a:r>
              <a:rPr lang="sv-SE" dirty="0"/>
              <a:t>&lt;click&gt;</a:t>
            </a:r>
          </a:p>
          <a:p>
            <a:r>
              <a:rPr lang="sv-SE" dirty="0"/>
              <a:t>Each block has zero weight cost, and the only cost is the header.</a:t>
            </a:r>
          </a:p>
        </p:txBody>
      </p:sp>
      <p:sp>
        <p:nvSpPr>
          <p:cNvPr id="4" name="Slide Number Placeholder 3"/>
          <p:cNvSpPr>
            <a:spLocks noGrp="1"/>
          </p:cNvSpPr>
          <p:nvPr>
            <p:ph type="sldNum" sz="quarter" idx="10"/>
          </p:nvPr>
        </p:nvSpPr>
        <p:spPr/>
        <p:txBody>
          <a:bodyPr/>
          <a:lstStyle/>
          <a:p>
            <a:fld id="{9003DEC7-7620-4300-A5C5-1A2C40A908EB}" type="slidenum">
              <a:rPr lang="en-US" smtClean="0"/>
              <a:t>84</a:t>
            </a:fld>
            <a:endParaRPr lang="en-US"/>
          </a:p>
        </p:txBody>
      </p:sp>
    </p:spTree>
    <p:extLst>
      <p:ext uri="{BB962C8B-B14F-4D97-AF65-F5344CB8AC3E}">
        <p14:creationId xmlns:p14="http://schemas.microsoft.com/office/powerpoint/2010/main" val="370499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cut is performed by, bottom up, comparing the sum of the cost of the children, by their parent. And removing the largest.</a:t>
            </a:r>
          </a:p>
          <a:p>
            <a:r>
              <a:rPr lang="sv-SE" dirty="0"/>
              <a:t>&lt;click&gt;</a:t>
            </a:r>
          </a:p>
          <a:p>
            <a:r>
              <a:rPr lang="sv-SE" dirty="0"/>
              <a:t>So here the sum of the children is 15, which is larger than 11</a:t>
            </a:r>
          </a:p>
          <a:p>
            <a:r>
              <a:rPr lang="sv-SE" dirty="0"/>
              <a:t>&lt;click&gt;</a:t>
            </a:r>
          </a:p>
          <a:p>
            <a:r>
              <a:rPr lang="sv-SE" dirty="0"/>
              <a:t>So we will remove these nodes</a:t>
            </a:r>
          </a:p>
          <a:p>
            <a:r>
              <a:rPr lang="sv-SE" dirty="0"/>
              <a:t>&lt;click&gt;</a:t>
            </a:r>
          </a:p>
          <a:p>
            <a:r>
              <a:rPr lang="sv-SE" dirty="0"/>
              <a:t>So here it was cheper having this one larger one bit per weight block, instead of three zero blocks.</a:t>
            </a:r>
          </a:p>
        </p:txBody>
      </p:sp>
      <p:sp>
        <p:nvSpPr>
          <p:cNvPr id="4" name="Slide Number Placeholder 3"/>
          <p:cNvSpPr>
            <a:spLocks noGrp="1"/>
          </p:cNvSpPr>
          <p:nvPr>
            <p:ph type="sldNum" sz="quarter" idx="10"/>
          </p:nvPr>
        </p:nvSpPr>
        <p:spPr/>
        <p:txBody>
          <a:bodyPr/>
          <a:lstStyle/>
          <a:p>
            <a:fld id="{9003DEC7-7620-4300-A5C5-1A2C40A908EB}" type="slidenum">
              <a:rPr lang="en-US" smtClean="0"/>
              <a:t>85</a:t>
            </a:fld>
            <a:endParaRPr lang="en-US"/>
          </a:p>
        </p:txBody>
      </p:sp>
    </p:spTree>
    <p:extLst>
      <p:ext uri="{BB962C8B-B14F-4D97-AF65-F5344CB8AC3E}">
        <p14:creationId xmlns:p14="http://schemas.microsoft.com/office/powerpoint/2010/main" val="1474980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Similarly, we drop the largest node here</a:t>
            </a:r>
          </a:p>
        </p:txBody>
      </p:sp>
      <p:sp>
        <p:nvSpPr>
          <p:cNvPr id="4" name="Slide Number Placeholder 3"/>
          <p:cNvSpPr>
            <a:spLocks noGrp="1"/>
          </p:cNvSpPr>
          <p:nvPr>
            <p:ph type="sldNum" sz="quarter" idx="10"/>
          </p:nvPr>
        </p:nvSpPr>
        <p:spPr/>
        <p:txBody>
          <a:bodyPr/>
          <a:lstStyle/>
          <a:p>
            <a:fld id="{9003DEC7-7620-4300-A5C5-1A2C40A908EB}" type="slidenum">
              <a:rPr lang="en-US" smtClean="0"/>
              <a:t>86</a:t>
            </a:fld>
            <a:endParaRPr lang="en-US"/>
          </a:p>
        </p:txBody>
      </p:sp>
    </p:spTree>
    <p:extLst>
      <p:ext uri="{BB962C8B-B14F-4D97-AF65-F5344CB8AC3E}">
        <p14:creationId xmlns:p14="http://schemas.microsoft.com/office/powerpoint/2010/main" val="3070744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And here</a:t>
            </a:r>
          </a:p>
        </p:txBody>
      </p:sp>
      <p:sp>
        <p:nvSpPr>
          <p:cNvPr id="4" name="Slide Number Placeholder 3"/>
          <p:cNvSpPr>
            <a:spLocks noGrp="1"/>
          </p:cNvSpPr>
          <p:nvPr>
            <p:ph type="sldNum" sz="quarter" idx="10"/>
          </p:nvPr>
        </p:nvSpPr>
        <p:spPr/>
        <p:txBody>
          <a:bodyPr/>
          <a:lstStyle/>
          <a:p>
            <a:fld id="{9003DEC7-7620-4300-A5C5-1A2C40A908EB}" type="slidenum">
              <a:rPr lang="en-US" smtClean="0"/>
              <a:t>87</a:t>
            </a:fld>
            <a:endParaRPr lang="en-US"/>
          </a:p>
        </p:txBody>
      </p:sp>
    </p:spTree>
    <p:extLst>
      <p:ext uri="{BB962C8B-B14F-4D97-AF65-F5344CB8AC3E}">
        <p14:creationId xmlns:p14="http://schemas.microsoft.com/office/powerpoint/2010/main" val="327315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003DEC7-7620-4300-A5C5-1A2C40A908EB}" type="slidenum">
              <a:rPr lang="en-US" smtClean="0"/>
              <a:t>88</a:t>
            </a:fld>
            <a:endParaRPr lang="en-US"/>
          </a:p>
        </p:txBody>
      </p:sp>
    </p:spTree>
    <p:extLst>
      <p:ext uri="{BB962C8B-B14F-4D97-AF65-F5344CB8AC3E}">
        <p14:creationId xmlns:p14="http://schemas.microsoft.com/office/powerpoint/2010/main" val="2399592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003DEC7-7620-4300-A5C5-1A2C40A908EB}" type="slidenum">
              <a:rPr lang="en-US" smtClean="0"/>
              <a:t>89</a:t>
            </a:fld>
            <a:endParaRPr lang="en-US"/>
          </a:p>
        </p:txBody>
      </p:sp>
    </p:spTree>
    <p:extLst>
      <p:ext uri="{BB962C8B-B14F-4D97-AF65-F5344CB8AC3E}">
        <p14:creationId xmlns:p14="http://schemas.microsoft.com/office/powerpoint/2010/main" val="1730034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003DEC7-7620-4300-A5C5-1A2C40A908EB}" type="slidenum">
              <a:rPr lang="en-US" smtClean="0"/>
              <a:t>90</a:t>
            </a:fld>
            <a:endParaRPr lang="en-US"/>
          </a:p>
        </p:txBody>
      </p:sp>
    </p:spTree>
    <p:extLst>
      <p:ext uri="{BB962C8B-B14F-4D97-AF65-F5344CB8AC3E}">
        <p14:creationId xmlns:p14="http://schemas.microsoft.com/office/powerpoint/2010/main" val="165881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zoom in to this region</a:t>
            </a:r>
          </a:p>
        </p:txBody>
      </p:sp>
      <p:sp>
        <p:nvSpPr>
          <p:cNvPr id="4" name="Slide Number Placeholder 3"/>
          <p:cNvSpPr>
            <a:spLocks noGrp="1"/>
          </p:cNvSpPr>
          <p:nvPr>
            <p:ph type="sldNum" sz="quarter" idx="10"/>
          </p:nvPr>
        </p:nvSpPr>
        <p:spPr/>
        <p:txBody>
          <a:bodyPr/>
          <a:lstStyle/>
          <a:p>
            <a:fld id="{4E1F37DF-68EF-474B-8131-54DA02BC4B67}" type="slidenum">
              <a:rPr lang="sv-SE" smtClean="0"/>
              <a:t>7</a:t>
            </a:fld>
            <a:endParaRPr lang="sv-SE"/>
          </a:p>
        </p:txBody>
      </p:sp>
    </p:spTree>
    <p:extLst>
      <p:ext uri="{BB962C8B-B14F-4D97-AF65-F5344CB8AC3E}">
        <p14:creationId xmlns:p14="http://schemas.microsoft.com/office/powerpoint/2010/main" val="39175577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And with this we are done.</a:t>
            </a:r>
          </a:p>
        </p:txBody>
      </p:sp>
      <p:sp>
        <p:nvSpPr>
          <p:cNvPr id="4" name="Slide Number Placeholder 3"/>
          <p:cNvSpPr>
            <a:spLocks noGrp="1"/>
          </p:cNvSpPr>
          <p:nvPr>
            <p:ph type="sldNum" sz="quarter" idx="10"/>
          </p:nvPr>
        </p:nvSpPr>
        <p:spPr/>
        <p:txBody>
          <a:bodyPr/>
          <a:lstStyle/>
          <a:p>
            <a:fld id="{9003DEC7-7620-4300-A5C5-1A2C40A908EB}" type="slidenum">
              <a:rPr lang="en-US" smtClean="0"/>
              <a:t>91</a:t>
            </a:fld>
            <a:endParaRPr lang="en-US"/>
          </a:p>
        </p:txBody>
      </p:sp>
    </p:spTree>
    <p:extLst>
      <p:ext uri="{BB962C8B-B14F-4D97-AF65-F5344CB8AC3E}">
        <p14:creationId xmlns:p14="http://schemas.microsoft.com/office/powerpoint/2010/main" val="3953051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final remark I want to say that the </a:t>
            </a:r>
            <a:r>
              <a:rPr lang="en-US" dirty="0" err="1"/>
              <a:t>sponza</a:t>
            </a:r>
            <a:r>
              <a:rPr lang="en-US" dirty="0"/>
              <a:t> scene contains a lot of hidden geometry.</a:t>
            </a:r>
          </a:p>
          <a:p>
            <a:r>
              <a:rPr lang="en-US" dirty="0"/>
              <a:t>When baking lighting information, this will result in large blocks being completely black.</a:t>
            </a:r>
          </a:p>
          <a:p>
            <a:r>
              <a:rPr lang="en-US" dirty="0"/>
              <a:t>And while it degraded the quality for the original method by </a:t>
            </a:r>
            <a:r>
              <a:rPr lang="en-US" dirty="0" err="1"/>
              <a:t>Dolonius</a:t>
            </a:r>
            <a:r>
              <a:rPr lang="en-US" dirty="0"/>
              <a:t>, it is in a way handled well by the improved method, or Dado et al,</a:t>
            </a:r>
          </a:p>
          <a:p>
            <a:r>
              <a:rPr lang="en-US" dirty="0"/>
              <a:t>Because we can find large cheap blocks, or small palettes representing many colors.</a:t>
            </a:r>
          </a:p>
          <a:p>
            <a:endParaRPr lang="en-US" dirty="0"/>
          </a:p>
          <a:p>
            <a:r>
              <a:rPr lang="en-US" dirty="0"/>
              <a:t>So when removing those regions we see that both Dado and the improved </a:t>
            </a:r>
            <a:r>
              <a:rPr lang="en-US" dirty="0" err="1"/>
              <a:t>Dolonius</a:t>
            </a:r>
            <a:r>
              <a:rPr lang="en-US" dirty="0"/>
              <a:t> format compresses less, with a </a:t>
            </a:r>
            <a:r>
              <a:rPr lang="en-US" dirty="0" err="1"/>
              <a:t>wors</a:t>
            </a:r>
            <a:r>
              <a:rPr lang="en-US" dirty="0"/>
              <a:t> quality.</a:t>
            </a:r>
          </a:p>
          <a:p>
            <a:r>
              <a:rPr lang="en-US" dirty="0"/>
              <a:t>And the original </a:t>
            </a:r>
            <a:r>
              <a:rPr lang="en-US" dirty="0" err="1"/>
              <a:t>Dolonius</a:t>
            </a:r>
            <a:r>
              <a:rPr lang="en-US" dirty="0"/>
              <a:t> format does not change in compression ratio, as it’s sub optimal to begin with, but does reduce in quality.</a:t>
            </a:r>
          </a:p>
          <a:p>
            <a:endParaRPr lang="en-US" dirty="0"/>
          </a:p>
          <a:p>
            <a:r>
              <a:rPr lang="en-US" dirty="0"/>
              <a:t>As a final remark we note that the palette based version by Dado et al. benefits from scenes with a limited </a:t>
            </a:r>
            <a:r>
              <a:rPr lang="en-US" dirty="0" err="1"/>
              <a:t>colorspace</a:t>
            </a:r>
            <a:r>
              <a:rPr lang="en-US" dirty="0"/>
              <a:t>, and can handle lossless compression.</a:t>
            </a:r>
          </a:p>
        </p:txBody>
      </p:sp>
      <p:sp>
        <p:nvSpPr>
          <p:cNvPr id="4" name="Slide Number Placeholder 3"/>
          <p:cNvSpPr>
            <a:spLocks noGrp="1"/>
          </p:cNvSpPr>
          <p:nvPr>
            <p:ph type="sldNum" sz="quarter" idx="10"/>
          </p:nvPr>
        </p:nvSpPr>
        <p:spPr/>
        <p:txBody>
          <a:bodyPr/>
          <a:lstStyle/>
          <a:p>
            <a:fld id="{9003DEC7-7620-4300-A5C5-1A2C40A908EB}" type="slidenum">
              <a:rPr lang="en-US" smtClean="0"/>
              <a:t>92</a:t>
            </a:fld>
            <a:endParaRPr lang="en-US"/>
          </a:p>
        </p:txBody>
      </p:sp>
    </p:spTree>
    <p:extLst>
      <p:ext uri="{BB962C8B-B14F-4D97-AF65-F5344CB8AC3E}">
        <p14:creationId xmlns:p14="http://schemas.microsoft.com/office/powerpoint/2010/main" val="26573304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And here I will present the final compression results in this presentation..</a:t>
            </a:r>
          </a:p>
          <a:p>
            <a:r>
              <a:rPr lang="sv-SE" dirty="0"/>
              <a:t>In this case we chose a high resolution body scan which was freely available from ten24.</a:t>
            </a:r>
          </a:p>
          <a:p>
            <a:r>
              <a:rPr lang="sv-SE" dirty="0"/>
              <a:t>To the left we have the original format by Dolonius et al. and to the right, the method used by Dado et al.</a:t>
            </a:r>
          </a:p>
          <a:p>
            <a:r>
              <a:rPr lang="sv-SE" dirty="0"/>
              <a:t>We chose the compression ratios to match a similar error. As we can see, both have very good quality with a compression at 17% for our case, and 30% for dado et al.</a:t>
            </a:r>
          </a:p>
          <a:p>
            <a:r>
              <a:rPr lang="sv-SE" dirty="0"/>
              <a:t>At this compression it practically impossible so see any difference compared to the original data.</a:t>
            </a:r>
          </a:p>
          <a:p>
            <a:endParaRPr lang="sv-SE" dirty="0"/>
          </a:p>
        </p:txBody>
      </p:sp>
      <p:sp>
        <p:nvSpPr>
          <p:cNvPr id="4" name="Slide Number Placeholder 3"/>
          <p:cNvSpPr>
            <a:spLocks noGrp="1"/>
          </p:cNvSpPr>
          <p:nvPr>
            <p:ph type="sldNum" sz="quarter" idx="10"/>
          </p:nvPr>
        </p:nvSpPr>
        <p:spPr/>
        <p:txBody>
          <a:bodyPr/>
          <a:lstStyle/>
          <a:p>
            <a:fld id="{4E1F37DF-68EF-474B-8131-54DA02BC4B67}" type="slidenum">
              <a:rPr lang="sv-SE" smtClean="0"/>
              <a:t>93</a:t>
            </a:fld>
            <a:endParaRPr lang="sv-SE"/>
          </a:p>
        </p:txBody>
      </p:sp>
    </p:spTree>
    <p:extLst>
      <p:ext uri="{BB962C8B-B14F-4D97-AF65-F5344CB8AC3E}">
        <p14:creationId xmlns:p14="http://schemas.microsoft.com/office/powerpoint/2010/main" val="1056847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If we are a bit more agressive with the compression we see that we are able to get down to 13% for our method with a comparable mse to that of dado et al at 24%</a:t>
            </a:r>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94</a:t>
            </a:fld>
            <a:endParaRPr lang="sv-SE"/>
          </a:p>
        </p:txBody>
      </p:sp>
    </p:spTree>
    <p:extLst>
      <p:ext uri="{BB962C8B-B14F-4D97-AF65-F5344CB8AC3E}">
        <p14:creationId xmlns:p14="http://schemas.microsoft.com/office/powerpoint/2010/main" val="12981520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To highlight the artifacts at this compression we zoom in at this region</a:t>
            </a:r>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95</a:t>
            </a:fld>
            <a:endParaRPr lang="sv-SE"/>
          </a:p>
        </p:txBody>
      </p:sp>
    </p:spTree>
    <p:extLst>
      <p:ext uri="{BB962C8B-B14F-4D97-AF65-F5344CB8AC3E}">
        <p14:creationId xmlns:p14="http://schemas.microsoft.com/office/powerpoint/2010/main" val="3557506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palletization artifacts by Dado et al. and maybe some blocky artifacts by </a:t>
            </a:r>
            <a:r>
              <a:rPr lang="en-US" dirty="0" err="1"/>
              <a:t>Dolonius</a:t>
            </a:r>
            <a:r>
              <a:rPr lang="en-US" dirty="0"/>
              <a:t> et al.</a:t>
            </a:r>
          </a:p>
          <a:p>
            <a:r>
              <a:rPr lang="en-US" dirty="0"/>
              <a:t>But in the next slide I will show a comparison with the improved format and Dado et al., to highlight the different artifacts from the two methods under extreme compression</a:t>
            </a:r>
          </a:p>
        </p:txBody>
      </p:sp>
      <p:sp>
        <p:nvSpPr>
          <p:cNvPr id="4" name="Slide Number Placeholder 3"/>
          <p:cNvSpPr>
            <a:spLocks noGrp="1"/>
          </p:cNvSpPr>
          <p:nvPr>
            <p:ph type="sldNum" sz="quarter" idx="10"/>
          </p:nvPr>
        </p:nvSpPr>
        <p:spPr/>
        <p:txBody>
          <a:bodyPr/>
          <a:lstStyle/>
          <a:p>
            <a:fld id="{4E1F37DF-68EF-474B-8131-54DA02BC4B67}" type="slidenum">
              <a:rPr lang="sv-SE" smtClean="0"/>
              <a:t>96</a:t>
            </a:fld>
            <a:endParaRPr lang="sv-SE"/>
          </a:p>
        </p:txBody>
      </p:sp>
    </p:spTree>
    <p:extLst>
      <p:ext uri="{BB962C8B-B14F-4D97-AF65-F5344CB8AC3E}">
        <p14:creationId xmlns:p14="http://schemas.microsoft.com/office/powerpoint/2010/main" val="3151172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a:t>
            </a:r>
            <a:r>
              <a:rPr lang="en-US" dirty="0" err="1"/>
              <a:t>sponza</a:t>
            </a:r>
            <a:r>
              <a:rPr lang="en-US" dirty="0"/>
              <a:t> scene with a quite decent compression, and no conceivable artifacts for the two methods.</a:t>
            </a:r>
          </a:p>
          <a:p>
            <a:endParaRPr lang="en-US" dirty="0"/>
          </a:p>
          <a:p>
            <a:r>
              <a:rPr lang="en-US" dirty="0"/>
              <a:t>But if we crank up the compression…</a:t>
            </a:r>
          </a:p>
          <a:p>
            <a:r>
              <a:rPr lang="en-US" dirty="0"/>
              <a:t>&lt;click&gt;</a:t>
            </a:r>
          </a:p>
        </p:txBody>
      </p:sp>
      <p:sp>
        <p:nvSpPr>
          <p:cNvPr id="4" name="Slide Number Placeholder 3"/>
          <p:cNvSpPr>
            <a:spLocks noGrp="1"/>
          </p:cNvSpPr>
          <p:nvPr>
            <p:ph type="sldNum" sz="quarter" idx="10"/>
          </p:nvPr>
        </p:nvSpPr>
        <p:spPr/>
        <p:txBody>
          <a:bodyPr/>
          <a:lstStyle/>
          <a:p>
            <a:fld id="{4E1F37DF-68EF-474B-8131-54DA02BC4B67}" type="slidenum">
              <a:rPr lang="sv-SE" smtClean="0"/>
              <a:t>97</a:t>
            </a:fld>
            <a:endParaRPr lang="sv-SE"/>
          </a:p>
        </p:txBody>
      </p:sp>
    </p:spTree>
    <p:extLst>
      <p:ext uri="{BB962C8B-B14F-4D97-AF65-F5344CB8AC3E}">
        <p14:creationId xmlns:p14="http://schemas.microsoft.com/office/powerpoint/2010/main" val="6141535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to see the difference.</a:t>
            </a:r>
          </a:p>
          <a:p>
            <a:r>
              <a:rPr lang="en-US" dirty="0"/>
              <a:t>The method by Dado et al., to the right, preserves detail, at an expense of colors at  a compression of 11%.</a:t>
            </a:r>
          </a:p>
          <a:p>
            <a:r>
              <a:rPr lang="en-US" dirty="0"/>
              <a:t>While the improved compression by </a:t>
            </a:r>
            <a:r>
              <a:rPr lang="en-US" dirty="0" err="1"/>
              <a:t>Dolonius</a:t>
            </a:r>
            <a:r>
              <a:rPr lang="en-US" dirty="0"/>
              <a:t> et al. at 3.7% preserves the overall colors better, but at a loss of detail.</a:t>
            </a:r>
          </a:p>
          <a:p>
            <a:r>
              <a:rPr lang="en-US" dirty="0"/>
              <a:t>Worth mentioning here is that, at 3.7%, we use less than one bit per color.</a:t>
            </a:r>
          </a:p>
          <a:p>
            <a:endParaRPr lang="en-US" dirty="0"/>
          </a:p>
          <a:p>
            <a:r>
              <a:rPr lang="en-US" dirty="0"/>
              <a:t>And with this I end my part of the course</a:t>
            </a:r>
            <a:r>
              <a:rPr lang="en-US"/>
              <a:t>, thank you.</a:t>
            </a:r>
            <a:endParaRPr lang="en-US" dirty="0"/>
          </a:p>
        </p:txBody>
      </p:sp>
      <p:sp>
        <p:nvSpPr>
          <p:cNvPr id="4" name="Slide Number Placeholder 3"/>
          <p:cNvSpPr>
            <a:spLocks noGrp="1"/>
          </p:cNvSpPr>
          <p:nvPr>
            <p:ph type="sldNum" sz="quarter" idx="10"/>
          </p:nvPr>
        </p:nvSpPr>
        <p:spPr/>
        <p:txBody>
          <a:bodyPr/>
          <a:lstStyle/>
          <a:p>
            <a:fld id="{4E1F37DF-68EF-474B-8131-54DA02BC4B67}" type="slidenum">
              <a:rPr lang="sv-SE" smtClean="0"/>
              <a:t>98</a:t>
            </a:fld>
            <a:endParaRPr lang="sv-SE"/>
          </a:p>
        </p:txBody>
      </p:sp>
    </p:spTree>
    <p:extLst>
      <p:ext uri="{BB962C8B-B14F-4D97-AF65-F5344CB8AC3E}">
        <p14:creationId xmlns:p14="http://schemas.microsoft.com/office/powerpoint/2010/main" val="343147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We see that we do have some coherency.</a:t>
            </a:r>
          </a:p>
          <a:p>
            <a:r>
              <a:rPr lang="sv-SE" dirty="0"/>
              <a:t>But we also see that we have some sharp gradients.</a:t>
            </a:r>
            <a:endParaRPr lang="en-US" dirty="0"/>
          </a:p>
          <a:p>
            <a:r>
              <a:rPr lang="en-US" dirty="0"/>
              <a:t>T</a:t>
            </a:r>
            <a:r>
              <a:rPr lang="sv-SE" dirty="0"/>
              <a:t>his is when we jump from one surface to another in 3D due to our space filling curve.</a:t>
            </a:r>
          </a:p>
          <a:p>
            <a:r>
              <a:rPr lang="sv-SE" dirty="0"/>
              <a:t>This is also where things can get a bit problematic.</a:t>
            </a:r>
          </a:p>
          <a:p>
            <a:r>
              <a:rPr lang="sv-SE" dirty="0"/>
              <a:t>&lt;click&gt;</a:t>
            </a:r>
          </a:p>
          <a:p>
            <a:r>
              <a:rPr lang="sv-SE" dirty="0"/>
              <a:t>So here I show a agressively compressed jpeg as well as the bc1 encoding.</a:t>
            </a:r>
          </a:p>
          <a:p>
            <a:r>
              <a:rPr lang="sv-SE" dirty="0"/>
              <a:t>(As you probably know jpeg do a discrete cosine compression in 8x8 blocks.)</a:t>
            </a:r>
          </a:p>
        </p:txBody>
      </p:sp>
      <p:sp>
        <p:nvSpPr>
          <p:cNvPr id="4" name="Slide Number Placeholder 3"/>
          <p:cNvSpPr>
            <a:spLocks noGrp="1"/>
          </p:cNvSpPr>
          <p:nvPr>
            <p:ph type="sldNum" sz="quarter" idx="10"/>
          </p:nvPr>
        </p:nvSpPr>
        <p:spPr/>
        <p:txBody>
          <a:bodyPr/>
          <a:lstStyle/>
          <a:p>
            <a:fld id="{4E1F37DF-68EF-474B-8131-54DA02BC4B67}" type="slidenum">
              <a:rPr lang="sv-SE" smtClean="0"/>
              <a:t>8</a:t>
            </a:fld>
            <a:endParaRPr lang="sv-SE"/>
          </a:p>
        </p:txBody>
      </p:sp>
    </p:spTree>
    <p:extLst>
      <p:ext uri="{BB962C8B-B14F-4D97-AF65-F5344CB8AC3E}">
        <p14:creationId xmlns:p14="http://schemas.microsoft.com/office/powerpoint/2010/main" val="358626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 and  you can see that in this highlighted region the sharp gradient between the brown and black  is significantly blurred.</a:t>
            </a:r>
          </a:p>
          <a:p>
            <a:r>
              <a:rPr lang="sv-SE" dirty="0"/>
              <a:t>This is bad, because now the brown and black surfaces will bleed over to each other. </a:t>
            </a:r>
          </a:p>
          <a:p>
            <a:r>
              <a:rPr lang="sv-SE" dirty="0"/>
              <a:t>And as I said before, these two are not neccesarily close to each other in 3D space, and so we will get some voxels wich end up having the wrong color.</a:t>
            </a:r>
          </a:p>
        </p:txBody>
      </p:sp>
      <p:sp>
        <p:nvSpPr>
          <p:cNvPr id="4" name="Slide Number Placeholder 3"/>
          <p:cNvSpPr>
            <a:spLocks noGrp="1"/>
          </p:cNvSpPr>
          <p:nvPr>
            <p:ph type="sldNum" sz="quarter" idx="10"/>
          </p:nvPr>
        </p:nvSpPr>
        <p:spPr/>
        <p:txBody>
          <a:bodyPr/>
          <a:lstStyle/>
          <a:p>
            <a:fld id="{4E1F37DF-68EF-474B-8131-54DA02BC4B67}" type="slidenum">
              <a:rPr lang="sv-SE" smtClean="0"/>
              <a:t>9</a:t>
            </a:fld>
            <a:endParaRPr lang="sv-SE"/>
          </a:p>
        </p:txBody>
      </p:sp>
    </p:spTree>
    <p:extLst>
      <p:ext uri="{BB962C8B-B14F-4D97-AF65-F5344CB8AC3E}">
        <p14:creationId xmlns:p14="http://schemas.microsoft.com/office/powerpoint/2010/main" val="1787764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bc1 also compresses in blocks. </a:t>
            </a:r>
          </a:p>
          <a:p>
            <a:r>
              <a:rPr lang="en-US" dirty="0"/>
              <a:t>In this case it’s 4x4 blocks, where each block has two colors and some weights in order to interpolate between them.</a:t>
            </a:r>
          </a:p>
          <a:p>
            <a:r>
              <a:rPr lang="en-US" dirty="0"/>
              <a:t>As you *might* see here this region has some colors which get the wrong hue.</a:t>
            </a:r>
          </a:p>
          <a:p>
            <a:endParaRPr lang="en-US" dirty="0"/>
          </a:p>
          <a:p>
            <a:r>
              <a:rPr lang="en-US" dirty="0"/>
              <a:t>This problem is much less present with bc7 and </a:t>
            </a:r>
            <a:r>
              <a:rPr lang="en-US" dirty="0" err="1"/>
              <a:t>astc</a:t>
            </a:r>
            <a:r>
              <a:rPr lang="en-US" dirty="0"/>
              <a:t> as they partition each block in to one or more different sets of colors and is thus much more likely to preserve the problematic sharp gradients.</a:t>
            </a:r>
          </a:p>
          <a:p>
            <a:endParaRPr lang="en-US" dirty="0"/>
          </a:p>
          <a:p>
            <a:r>
              <a:rPr lang="en-US" dirty="0"/>
              <a:t>So now we move on to see some actual results!</a:t>
            </a:r>
          </a:p>
        </p:txBody>
      </p:sp>
      <p:sp>
        <p:nvSpPr>
          <p:cNvPr id="4" name="Slide Number Placeholder 3"/>
          <p:cNvSpPr>
            <a:spLocks noGrp="1"/>
          </p:cNvSpPr>
          <p:nvPr>
            <p:ph type="sldNum" sz="quarter" idx="10"/>
          </p:nvPr>
        </p:nvSpPr>
        <p:spPr/>
        <p:txBody>
          <a:bodyPr/>
          <a:lstStyle/>
          <a:p>
            <a:fld id="{4E1F37DF-68EF-474B-8131-54DA02BC4B67}" type="slidenum">
              <a:rPr lang="sv-SE" smtClean="0"/>
              <a:t>10</a:t>
            </a:fld>
            <a:endParaRPr lang="sv-SE"/>
          </a:p>
        </p:txBody>
      </p:sp>
    </p:spTree>
    <p:extLst>
      <p:ext uri="{BB962C8B-B14F-4D97-AF65-F5344CB8AC3E}">
        <p14:creationId xmlns:p14="http://schemas.microsoft.com/office/powerpoint/2010/main" val="2149741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1195"/>
            <a:ext cx="12192000" cy="6860389"/>
          </a:xfrm>
          <a:prstGeom prst="rect">
            <a:avLst/>
          </a:prstGeom>
        </p:spPr>
      </p:pic>
      <p:sp>
        <p:nvSpPr>
          <p:cNvPr id="2" name="Title 1"/>
          <p:cNvSpPr>
            <a:spLocks noGrp="1"/>
          </p:cNvSpPr>
          <p:nvPr>
            <p:ph type="ctrTitle"/>
          </p:nvPr>
        </p:nvSpPr>
        <p:spPr>
          <a:xfrm>
            <a:off x="236307" y="316534"/>
            <a:ext cx="11694436" cy="1703964"/>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226729" y="2298276"/>
            <a:ext cx="11704014" cy="760139"/>
          </a:xfrm>
        </p:spPr>
        <p:txBody>
          <a:bodyPr anchor="t">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964" y="4864984"/>
            <a:ext cx="6605369" cy="224582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34994" y="4554443"/>
            <a:ext cx="2865120" cy="2303557"/>
          </a:xfrm>
          <a:prstGeom prst="rect">
            <a:avLst/>
          </a:prstGeom>
        </p:spPr>
      </p:pic>
      <p:sp>
        <p:nvSpPr>
          <p:cNvPr id="10" name="Text Placeholder 8"/>
          <p:cNvSpPr>
            <a:spLocks noGrp="1"/>
          </p:cNvSpPr>
          <p:nvPr>
            <p:ph type="body" sz="quarter" idx="13"/>
          </p:nvPr>
        </p:nvSpPr>
        <p:spPr>
          <a:xfrm>
            <a:off x="226729" y="3336193"/>
            <a:ext cx="9997134" cy="2020498"/>
          </a:xfrm>
        </p:spPr>
        <p:txBody>
          <a:bodyPr>
            <a:normAutofit/>
          </a:bodyPr>
          <a:lstStyle>
            <a:lvl1pPr marL="0" indent="0">
              <a:buNone/>
              <a:defRPr sz="2000"/>
            </a:lvl1pPr>
          </a:lstStyle>
          <a:p>
            <a:pPr lvl="0"/>
            <a:r>
              <a:rPr lang="en-US" dirty="0"/>
              <a:t>Edit Master text styles</a:t>
            </a:r>
          </a:p>
        </p:txBody>
      </p:sp>
    </p:spTree>
    <p:extLst>
      <p:ext uri="{BB962C8B-B14F-4D97-AF65-F5344CB8AC3E}">
        <p14:creationId xmlns:p14="http://schemas.microsoft.com/office/powerpoint/2010/main" val="196310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1195"/>
            <a:ext cx="12192000" cy="6860389"/>
          </a:xfrm>
          <a:prstGeom prst="rect">
            <a:avLst/>
          </a:prstGeom>
        </p:spPr>
      </p:pic>
      <p:sp>
        <p:nvSpPr>
          <p:cNvPr id="2" name="Title 1"/>
          <p:cNvSpPr>
            <a:spLocks noGrp="1"/>
          </p:cNvSpPr>
          <p:nvPr>
            <p:ph type="ctrTitle"/>
          </p:nvPr>
        </p:nvSpPr>
        <p:spPr>
          <a:xfrm>
            <a:off x="236307" y="316534"/>
            <a:ext cx="11694436" cy="1703964"/>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226729" y="2298276"/>
            <a:ext cx="11704014" cy="760139"/>
          </a:xfrm>
        </p:spPr>
        <p:txBody>
          <a:bodyPr anchor="t">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964" y="4864984"/>
            <a:ext cx="6605369" cy="2245825"/>
          </a:xfrm>
          <a:prstGeom prst="rect">
            <a:avLst/>
          </a:prstGeom>
          <a:effectLst>
            <a:outerShdw blurRad="50800" dist="38100" dir="2700000" algn="tl" rotWithShape="0">
              <a:prstClr val="black">
                <a:alpha val="40000"/>
              </a:prstClr>
            </a:outerShdw>
          </a:effectLst>
        </p:spPr>
      </p:pic>
      <p:sp>
        <p:nvSpPr>
          <p:cNvPr id="10" name="Text Placeholder 8"/>
          <p:cNvSpPr>
            <a:spLocks noGrp="1"/>
          </p:cNvSpPr>
          <p:nvPr>
            <p:ph type="body" sz="quarter" idx="13"/>
          </p:nvPr>
        </p:nvSpPr>
        <p:spPr>
          <a:xfrm>
            <a:off x="226729" y="3336193"/>
            <a:ext cx="9997134" cy="2020498"/>
          </a:xfrm>
        </p:spPr>
        <p:txBody>
          <a:bodyPr>
            <a:normAutofit/>
          </a:bodyPr>
          <a:lstStyle>
            <a:lvl1pPr marL="0" indent="0">
              <a:buNone/>
              <a:defRPr sz="2000"/>
            </a:lvl1pPr>
          </a:lstStyle>
          <a:p>
            <a:pPr lvl="0"/>
            <a:r>
              <a:rPr lang="en-US" dirty="0"/>
              <a:t>Edit Master text styles</a:t>
            </a:r>
          </a:p>
        </p:txBody>
      </p:sp>
      <p:sp>
        <p:nvSpPr>
          <p:cNvPr id="8" name="Picture Placeholder 8"/>
          <p:cNvSpPr>
            <a:spLocks noGrp="1"/>
          </p:cNvSpPr>
          <p:nvPr>
            <p:ph type="pic" sz="quarter" idx="12"/>
          </p:nvPr>
        </p:nvSpPr>
        <p:spPr>
          <a:xfrm>
            <a:off x="7505700" y="3914283"/>
            <a:ext cx="4374904" cy="2644828"/>
          </a:xfrm>
          <a:ln w="57150">
            <a:noFill/>
          </a:ln>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188088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7" name="Title 6"/>
          <p:cNvSpPr>
            <a:spLocks noGrp="1"/>
          </p:cNvSpPr>
          <p:nvPr>
            <p:ph type="title"/>
          </p:nvPr>
        </p:nvSpPr>
        <p:spPr>
          <a:xfrm>
            <a:off x="2124363" y="2051316"/>
            <a:ext cx="7943274" cy="1396155"/>
          </a:xfrm>
        </p:spPr>
        <p:txBody>
          <a:bodyPr anchor="b">
            <a:normAutofit/>
          </a:bodyPr>
          <a:lstStyle>
            <a:lvl1pPr algn="ctr">
              <a:defRPr sz="3600"/>
            </a:lvl1pPr>
          </a:lstStyle>
          <a:p>
            <a:r>
              <a:rPr lang="en-US" dirty="0"/>
              <a:t>Click to edit Master title style</a:t>
            </a:r>
          </a:p>
        </p:txBody>
      </p:sp>
      <p:sp>
        <p:nvSpPr>
          <p:cNvPr id="13" name="Subtitle 2"/>
          <p:cNvSpPr>
            <a:spLocks noGrp="1"/>
          </p:cNvSpPr>
          <p:nvPr>
            <p:ph type="subTitle" idx="1"/>
          </p:nvPr>
        </p:nvSpPr>
        <p:spPr>
          <a:xfrm>
            <a:off x="2124363" y="3834389"/>
            <a:ext cx="7943274" cy="140436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487" t="50050" r="8549" b="9639"/>
          <a:stretch/>
        </p:blipFill>
        <p:spPr>
          <a:xfrm rot="10800000">
            <a:off x="0" y="-18555"/>
            <a:ext cx="12192000" cy="1155391"/>
          </a:xfrm>
          <a:prstGeom prst="rect">
            <a:avLst/>
          </a:prstGeom>
        </p:spPr>
      </p:pic>
      <p:sp>
        <p:nvSpPr>
          <p:cNvPr id="12" name="Rectangle 11"/>
          <p:cNvSpPr/>
          <p:nvPr userDrawn="1"/>
        </p:nvSpPr>
        <p:spPr>
          <a:xfrm rot="10800000">
            <a:off x="0" y="409575"/>
            <a:ext cx="12192000" cy="727262"/>
          </a:xfrm>
          <a:prstGeom prst="rect">
            <a:avLst/>
          </a:prstGeom>
          <a:gradFill>
            <a:gsLst>
              <a:gs pos="24000">
                <a:schemeClr val="bg1">
                  <a:alpha val="13000"/>
                </a:schemeClr>
              </a:gs>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413" y="-115117"/>
            <a:ext cx="3486113" cy="1185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1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Alt">
    <p:spTree>
      <p:nvGrpSpPr>
        <p:cNvPr id="1" name=""/>
        <p:cNvGrpSpPr/>
        <p:nvPr/>
      </p:nvGrpSpPr>
      <p:grpSpPr>
        <a:xfrm>
          <a:off x="0" y="0"/>
          <a:ext cx="0" cy="0"/>
          <a:chOff x="0" y="0"/>
          <a:chExt cx="0" cy="0"/>
        </a:xfrm>
      </p:grpSpPr>
      <p:sp>
        <p:nvSpPr>
          <p:cNvPr id="7" name="Title 6"/>
          <p:cNvSpPr>
            <a:spLocks noGrp="1"/>
          </p:cNvSpPr>
          <p:nvPr>
            <p:ph type="title"/>
          </p:nvPr>
        </p:nvSpPr>
        <p:spPr>
          <a:xfrm>
            <a:off x="733426" y="2356117"/>
            <a:ext cx="6076950" cy="1396155"/>
          </a:xfrm>
        </p:spPr>
        <p:txBody>
          <a:bodyPr anchor="b">
            <a:normAutofit/>
          </a:bodyPr>
          <a:lstStyle>
            <a:lvl1pPr algn="r">
              <a:defRPr sz="3200"/>
            </a:lvl1pPr>
          </a:lstStyle>
          <a:p>
            <a:r>
              <a:rPr lang="en-US" dirty="0"/>
              <a:t>Click to edit Master title style</a:t>
            </a:r>
          </a:p>
        </p:txBody>
      </p:sp>
      <p:sp>
        <p:nvSpPr>
          <p:cNvPr id="13" name="Subtitle 2"/>
          <p:cNvSpPr>
            <a:spLocks noGrp="1"/>
          </p:cNvSpPr>
          <p:nvPr>
            <p:ph type="subTitle" idx="1"/>
          </p:nvPr>
        </p:nvSpPr>
        <p:spPr>
          <a:xfrm>
            <a:off x="733426" y="3872489"/>
            <a:ext cx="6076950" cy="1404361"/>
          </a:xfrm>
        </p:spPr>
        <p:txBody>
          <a:bodyPr>
            <a:normAutofit/>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487" t="50050" r="8549" b="9639"/>
          <a:stretch/>
        </p:blipFill>
        <p:spPr>
          <a:xfrm rot="10800000">
            <a:off x="0" y="-18555"/>
            <a:ext cx="12192000" cy="1155391"/>
          </a:xfrm>
          <a:prstGeom prst="rect">
            <a:avLst/>
          </a:prstGeom>
        </p:spPr>
      </p:pic>
      <p:sp>
        <p:nvSpPr>
          <p:cNvPr id="12" name="Rectangle 11"/>
          <p:cNvSpPr/>
          <p:nvPr userDrawn="1"/>
        </p:nvSpPr>
        <p:spPr>
          <a:xfrm rot="10800000">
            <a:off x="0" y="409575"/>
            <a:ext cx="12192000" cy="727262"/>
          </a:xfrm>
          <a:prstGeom prst="rect">
            <a:avLst/>
          </a:prstGeom>
          <a:gradFill>
            <a:gsLst>
              <a:gs pos="24000">
                <a:schemeClr val="bg1">
                  <a:alpha val="13000"/>
                </a:schemeClr>
              </a:gs>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p:cNvSpPr>
            <a:spLocks noGrp="1"/>
          </p:cNvSpPr>
          <p:nvPr>
            <p:ph type="pic" sz="quarter" idx="12"/>
          </p:nvPr>
        </p:nvSpPr>
        <p:spPr>
          <a:xfrm>
            <a:off x="7245898" y="2040058"/>
            <a:ext cx="3664862" cy="3664862"/>
          </a:xfrm>
          <a:ln w="57150">
            <a:solidFill>
              <a:schemeClr val="accent2"/>
            </a:solidFill>
          </a:ln>
          <a:effectLst>
            <a:outerShdw blurRad="50800" dist="63500" dir="2700000" algn="tl" rotWithShape="0">
              <a:prstClr val="black">
                <a:alpha val="40000"/>
              </a:prstClr>
            </a:outerShdw>
          </a:effectLst>
        </p:spPr>
        <p:txBody>
          <a:bodyPr/>
          <a:lstStyle/>
          <a:p>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413" y="-115117"/>
            <a:ext cx="3486113" cy="11852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348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a:defRPr>
                <a:solidFill>
                  <a:schemeClr val="tx1">
                    <a:lumMod val="60000"/>
                    <a:lumOff val="40000"/>
                  </a:schemeClr>
                </a:solidFill>
              </a:defRPr>
            </a:lvl3pPr>
            <a:lvl4pPr>
              <a:defRPr>
                <a:solidFill>
                  <a:schemeClr val="tx1">
                    <a:lumMod val="60000"/>
                    <a:lumOff val="40000"/>
                  </a:schemeClr>
                </a:solidFill>
              </a:defRPr>
            </a:lvl4pPr>
            <a:lvl5pPr>
              <a:defRPr>
                <a:solidFill>
                  <a:schemeClr val="tx1">
                    <a:lumMod val="60000"/>
                    <a:lumOff val="4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lang="en-US" smtClean="0"/>
            </a:lvl1pPr>
          </a:lstStyle>
          <a:p>
            <a:r>
              <a:rPr lang="en-US"/>
              <a:t>Footer: paper name, authors, presenter ...</a:t>
            </a:r>
          </a:p>
        </p:txBody>
      </p:sp>
      <p:sp>
        <p:nvSpPr>
          <p:cNvPr id="6" name="Slide Number Placeholder 5"/>
          <p:cNvSpPr>
            <a:spLocks noGrp="1"/>
          </p:cNvSpPr>
          <p:nvPr>
            <p:ph type="sldNum" sz="quarter" idx="12"/>
          </p:nvPr>
        </p:nvSpPr>
        <p:spPr/>
        <p:txBody>
          <a:bodyPr/>
          <a:lstStyle>
            <a:lvl1pPr>
              <a:defRPr lang="en-US" smtClean="0"/>
            </a:lvl1pPr>
          </a:lstStyle>
          <a:p>
            <a:fld id="{7AD14076-261D-44E2-B486-4068BDBB861D}" type="slidenum">
              <a:rPr lang="en-US" smtClean="0"/>
              <a:pPr/>
              <a:t>‹#›</a:t>
            </a:fld>
            <a:endParaRPr lang="en-US"/>
          </a:p>
        </p:txBody>
      </p:sp>
    </p:spTree>
    <p:extLst>
      <p:ext uri="{BB962C8B-B14F-4D97-AF65-F5344CB8AC3E}">
        <p14:creationId xmlns:p14="http://schemas.microsoft.com/office/powerpoint/2010/main" val="174161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7" cstate="print">
            <a:extLst>
              <a:ext uri="{28A0092B-C50C-407E-A947-70E740481C1C}">
                <a14:useLocalDpi xmlns:a14="http://schemas.microsoft.com/office/drawing/2010/main" val="0"/>
              </a:ext>
            </a:extLst>
          </a:blip>
          <a:srcRect l="8487" t="50050" r="8549" b="9639"/>
          <a:stretch/>
        </p:blipFill>
        <p:spPr>
          <a:xfrm>
            <a:off x="0" y="6142892"/>
            <a:ext cx="12192000" cy="715108"/>
          </a:xfrm>
          <a:prstGeom prst="rect">
            <a:avLst/>
          </a:prstGeom>
        </p:spPr>
      </p:pic>
      <p:sp>
        <p:nvSpPr>
          <p:cNvPr id="11" name="Rectangle 10"/>
          <p:cNvSpPr/>
          <p:nvPr userDrawn="1"/>
        </p:nvSpPr>
        <p:spPr>
          <a:xfrm>
            <a:off x="0" y="6142892"/>
            <a:ext cx="12192000" cy="715108"/>
          </a:xfrm>
          <a:prstGeom prst="rect">
            <a:avLst/>
          </a:prstGeom>
          <a:gradFill>
            <a:gsLst>
              <a:gs pos="24000">
                <a:schemeClr val="bg1">
                  <a:alpha val="13000"/>
                </a:schemeClr>
              </a:gs>
              <a:gs pos="0">
                <a:schemeClr val="accent1">
                  <a:lumMod val="5000"/>
                  <a:lumOff val="9500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92441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p:cNvSpPr>
            <a:spLocks noGrp="1"/>
          </p:cNvSpPr>
          <p:nvPr>
            <p:ph type="body" idx="1"/>
          </p:nvPr>
        </p:nvSpPr>
        <p:spPr>
          <a:xfrm>
            <a:off x="838200" y="1438031"/>
            <a:ext cx="10515600" cy="4510187"/>
          </a:xfrm>
          <a:prstGeom prst="rect">
            <a:avLst/>
          </a:prstGeom>
        </p:spPr>
        <p:txBody>
          <a:bodyPr vert="horz" lIns="9144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p:cNvSpPr>
            <a:spLocks noGrp="1"/>
          </p:cNvSpPr>
          <p:nvPr>
            <p:ph type="ftr" sz="quarter" idx="3"/>
          </p:nvPr>
        </p:nvSpPr>
        <p:spPr>
          <a:xfrm>
            <a:off x="3379177" y="6411204"/>
            <a:ext cx="5433646" cy="304625"/>
          </a:xfrm>
          <a:prstGeom prst="rect">
            <a:avLst/>
          </a:prstGeom>
        </p:spPr>
        <p:txBody>
          <a:bodyPr vert="horz" lIns="91440" tIns="45720" rIns="91440" bIns="45720" rtlCol="0" anchor="ctr"/>
          <a:lstStyle>
            <a:lvl1pPr algn="ctr">
              <a:defRPr sz="1200">
                <a:solidFill>
                  <a:schemeClr val="bg1"/>
                </a:solidFill>
              </a:defRPr>
            </a:lvl1pPr>
          </a:lstStyle>
          <a:p>
            <a:r>
              <a:rPr lang="en-US"/>
              <a:t>Footer: paper name, authors, presenter ...</a:t>
            </a:r>
            <a:endParaRPr lang="en-US" dirty="0"/>
          </a:p>
        </p:txBody>
      </p:sp>
      <p:sp>
        <p:nvSpPr>
          <p:cNvPr id="6" name="Slide Number Placeholder 5"/>
          <p:cNvSpPr>
            <a:spLocks noGrp="1"/>
          </p:cNvSpPr>
          <p:nvPr>
            <p:ph type="sldNum" sz="quarter" idx="4"/>
          </p:nvPr>
        </p:nvSpPr>
        <p:spPr>
          <a:xfrm>
            <a:off x="9753599" y="6411203"/>
            <a:ext cx="2259227" cy="304625"/>
          </a:xfrm>
          <a:prstGeom prst="rect">
            <a:avLst/>
          </a:prstGeom>
        </p:spPr>
        <p:txBody>
          <a:bodyPr vert="horz" lIns="91440" tIns="45720" rIns="91440" bIns="45720" rtlCol="0" anchor="ctr"/>
          <a:lstStyle>
            <a:lvl1pPr algn="r">
              <a:defRPr sz="1400">
                <a:solidFill>
                  <a:schemeClr val="bg1"/>
                </a:solidFill>
              </a:defRPr>
            </a:lvl1pPr>
          </a:lstStyle>
          <a:p>
            <a:fld id="{7AD14076-261D-44E2-B486-4068BDBB861D}" type="slidenum">
              <a:rPr lang="en-US" smtClean="0"/>
              <a:pPr/>
              <a:t>‹#›</a:t>
            </a:fld>
            <a:endParaRPr lang="en-US" dirty="0"/>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r="57495"/>
          <a:stretch/>
        </p:blipFill>
        <p:spPr>
          <a:xfrm>
            <a:off x="33356" y="6282834"/>
            <a:ext cx="684194" cy="547294"/>
          </a:xfrm>
          <a:prstGeom prst="rect">
            <a:avLst/>
          </a:prstGeom>
          <a:effectLst/>
        </p:spPr>
      </p:pic>
    </p:spTree>
    <p:extLst>
      <p:ext uri="{BB962C8B-B14F-4D97-AF65-F5344CB8AC3E}">
        <p14:creationId xmlns:p14="http://schemas.microsoft.com/office/powerpoint/2010/main" val="388648235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1" r:id="rId3"/>
    <p:sldLayoutId id="2147483653" r:id="rId4"/>
    <p:sldLayoutId id="2147483650" r:id="rId5"/>
  </p:sldLayoutIdLs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8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normAutofit/>
          </a:bodyPr>
          <a:lstStyle/>
          <a:p>
            <a:r>
              <a:rPr lang="en-US" dirty="0" smtClean="0"/>
              <a:t>Compressing </a:t>
            </a:r>
            <a:r>
              <a:rPr lang="en-US" dirty="0" err="1" smtClean="0"/>
              <a:t>voxelized</a:t>
            </a:r>
            <a:r>
              <a:rPr lang="en-US" dirty="0" smtClean="0"/>
              <a:t> surface </a:t>
            </a:r>
            <a:r>
              <a:rPr lang="en-US" dirty="0"/>
              <a:t>colors</a:t>
            </a:r>
            <a:endParaRPr lang="en-US" dirty="0"/>
          </a:p>
        </p:txBody>
      </p:sp>
      <p:sp>
        <p:nvSpPr>
          <p:cNvPr id="6" name="Ondertitel 5"/>
          <p:cNvSpPr>
            <a:spLocks noGrp="1"/>
          </p:cNvSpPr>
          <p:nvPr>
            <p:ph type="subTitle" idx="1"/>
          </p:nvPr>
        </p:nvSpPr>
        <p:spPr/>
        <p:txBody>
          <a:bodyPr>
            <a:normAutofit/>
          </a:bodyPr>
          <a:lstStyle/>
          <a:p>
            <a:r>
              <a:rPr lang="en-US" dirty="0" smtClean="0"/>
              <a:t>Dan Dolonius</a:t>
            </a:r>
            <a:r>
              <a:rPr lang="en-US" baseline="30000" dirty="0" smtClean="0"/>
              <a:t>1</a:t>
            </a:r>
            <a:endParaRPr lang="en-US" dirty="0"/>
          </a:p>
        </p:txBody>
      </p:sp>
      <p:sp>
        <p:nvSpPr>
          <p:cNvPr id="7" name="Tijdelijke aanduiding voor tekst 6"/>
          <p:cNvSpPr>
            <a:spLocks noGrp="1"/>
          </p:cNvSpPr>
          <p:nvPr>
            <p:ph type="body" sz="quarter" idx="13"/>
          </p:nvPr>
        </p:nvSpPr>
        <p:spPr/>
        <p:txBody>
          <a:bodyPr>
            <a:normAutofit/>
          </a:bodyPr>
          <a:lstStyle/>
          <a:p>
            <a:r>
              <a:rPr lang="en-US" baseline="30000" dirty="0" smtClean="0"/>
              <a:t>1 </a:t>
            </a:r>
            <a:r>
              <a:rPr lang="en-US" dirty="0" smtClean="0"/>
              <a:t>Chalmers University </a:t>
            </a:r>
            <a:r>
              <a:rPr lang="en-US" dirty="0" smtClean="0"/>
              <a:t>of Technology, </a:t>
            </a:r>
            <a:r>
              <a:rPr lang="en-US" dirty="0" smtClean="0"/>
              <a:t>Sweden</a:t>
            </a:r>
            <a:endParaRPr lang="en-US" dirty="0" smtClean="0"/>
          </a:p>
          <a:p>
            <a:endParaRPr lang="en-US" dirty="0"/>
          </a:p>
        </p:txBody>
      </p:sp>
    </p:spTree>
    <p:extLst>
      <p:ext uri="{BB962C8B-B14F-4D97-AF65-F5344CB8AC3E}">
        <p14:creationId xmlns:p14="http://schemas.microsoft.com/office/powerpoint/2010/main" val="3525062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actual data</a:t>
            </a:r>
            <a:endParaRPr lang="sv-S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453" y="1707396"/>
            <a:ext cx="4572000" cy="4572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129" y="4141921"/>
            <a:ext cx="2137475" cy="21374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5211" y="1667082"/>
            <a:ext cx="2137475" cy="213747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347" y="4141920"/>
            <a:ext cx="2137475" cy="2137475"/>
          </a:xfrm>
          <a:prstGeom prst="rect">
            <a:avLst/>
          </a:prstGeom>
        </p:spPr>
      </p:pic>
      <p:sp>
        <p:nvSpPr>
          <p:cNvPr id="8" name="TextBox 7"/>
          <p:cNvSpPr txBox="1"/>
          <p:nvPr/>
        </p:nvSpPr>
        <p:spPr>
          <a:xfrm>
            <a:off x="8797872" y="1338064"/>
            <a:ext cx="629531" cy="369332"/>
          </a:xfrm>
          <a:prstGeom prst="rect">
            <a:avLst/>
          </a:prstGeom>
          <a:noFill/>
        </p:spPr>
        <p:txBody>
          <a:bodyPr wrap="none" rtlCol="0">
            <a:spAutoFit/>
          </a:bodyPr>
          <a:lstStyle/>
          <a:p>
            <a:r>
              <a:rPr lang="en-US" dirty="0"/>
              <a:t>RAW</a:t>
            </a:r>
            <a:endParaRPr lang="sv-SE" dirty="0"/>
          </a:p>
        </p:txBody>
      </p:sp>
      <p:sp>
        <p:nvSpPr>
          <p:cNvPr id="9" name="TextBox 8"/>
          <p:cNvSpPr txBox="1"/>
          <p:nvPr/>
        </p:nvSpPr>
        <p:spPr>
          <a:xfrm>
            <a:off x="7226055" y="3844871"/>
            <a:ext cx="676788" cy="369332"/>
          </a:xfrm>
          <a:prstGeom prst="rect">
            <a:avLst/>
          </a:prstGeom>
          <a:noFill/>
        </p:spPr>
        <p:txBody>
          <a:bodyPr wrap="none" rtlCol="0">
            <a:spAutoFit/>
          </a:bodyPr>
          <a:lstStyle/>
          <a:p>
            <a:r>
              <a:rPr lang="en-US" dirty="0"/>
              <a:t>JPEG</a:t>
            </a:r>
            <a:endParaRPr lang="sv-SE" dirty="0"/>
          </a:p>
        </p:txBody>
      </p:sp>
      <p:sp>
        <p:nvSpPr>
          <p:cNvPr id="10" name="TextBox 9"/>
          <p:cNvSpPr txBox="1"/>
          <p:nvPr/>
        </p:nvSpPr>
        <p:spPr>
          <a:xfrm>
            <a:off x="10445055" y="3839726"/>
            <a:ext cx="591829" cy="369332"/>
          </a:xfrm>
          <a:prstGeom prst="rect">
            <a:avLst/>
          </a:prstGeom>
          <a:noFill/>
        </p:spPr>
        <p:txBody>
          <a:bodyPr wrap="none" rtlCol="0">
            <a:spAutoFit/>
          </a:bodyPr>
          <a:lstStyle/>
          <a:p>
            <a:r>
              <a:rPr lang="en-US" dirty="0"/>
              <a:t>BC1</a:t>
            </a:r>
            <a:endParaRPr lang="sv-SE" dirty="0"/>
          </a:p>
        </p:txBody>
      </p:sp>
      <p:sp>
        <p:nvSpPr>
          <p:cNvPr id="11" name="Rectangle 10"/>
          <p:cNvSpPr/>
          <p:nvPr/>
        </p:nvSpPr>
        <p:spPr>
          <a:xfrm>
            <a:off x="3967061" y="2967881"/>
            <a:ext cx="365760" cy="365760"/>
          </a:xfrm>
          <a:prstGeom prst="rect">
            <a:avLst/>
          </a:prstGeom>
          <a:solidFill>
            <a:srgbClr val="00B050">
              <a:alpha val="57000"/>
            </a:srgbClr>
          </a:solidFill>
          <a:ln w="254000" cap="flat">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9679214" y="5226049"/>
            <a:ext cx="508000" cy="501650"/>
          </a:xfrm>
          <a:prstGeom prst="rect">
            <a:avLst/>
          </a:prstGeom>
          <a:solidFill>
            <a:schemeClr val="bg1">
              <a:alpha val="0"/>
            </a:schemeClr>
          </a:solidFill>
          <a:ln w="317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8121355" y="2751569"/>
            <a:ext cx="508000" cy="501650"/>
          </a:xfrm>
          <a:prstGeom prst="rect">
            <a:avLst/>
          </a:prstGeom>
          <a:solidFill>
            <a:schemeClr val="bg1">
              <a:alpha val="0"/>
            </a:schemeClr>
          </a:solidFill>
          <a:ln w="317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0094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formats</a:t>
            </a:r>
            <a:endParaRPr lang="sv-S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59" y="3027713"/>
            <a:ext cx="3819653" cy="3819653"/>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852" y="3027714"/>
            <a:ext cx="3819653" cy="3819653"/>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346" y="3027714"/>
            <a:ext cx="3819653" cy="3819653"/>
          </a:xfrm>
          <a:prstGeom prst="rect">
            <a:avLst/>
          </a:prstGeom>
          <a:ln>
            <a:solidFill>
              <a:schemeClr val="tx1"/>
            </a:solidFill>
          </a:ln>
        </p:spPr>
      </p:pic>
      <p:sp>
        <p:nvSpPr>
          <p:cNvPr id="19" name="TextBox 18"/>
          <p:cNvSpPr txBox="1"/>
          <p:nvPr/>
        </p:nvSpPr>
        <p:spPr>
          <a:xfrm>
            <a:off x="703519" y="2104383"/>
            <a:ext cx="2295372" cy="923330"/>
          </a:xfrm>
          <a:prstGeom prst="rect">
            <a:avLst/>
          </a:prstGeom>
          <a:noFill/>
        </p:spPr>
        <p:txBody>
          <a:bodyPr wrap="none" rtlCol="0">
            <a:spAutoFit/>
          </a:bodyPr>
          <a:lstStyle/>
          <a:p>
            <a:r>
              <a:rPr lang="en-US" dirty="0"/>
              <a:t>ASTC</a:t>
            </a:r>
          </a:p>
          <a:p>
            <a:pPr marL="285750" indent="-285750">
              <a:buFont typeface="Arial" panose="020B0604020202020204" pitchFamily="34" charset="0"/>
              <a:buChar char="•"/>
            </a:pPr>
            <a:r>
              <a:rPr lang="en-US" dirty="0"/>
              <a:t>Compression: 33%</a:t>
            </a:r>
          </a:p>
          <a:p>
            <a:pPr marL="285750" indent="-285750">
              <a:buFont typeface="Arial" panose="020B0604020202020204" pitchFamily="34" charset="0"/>
              <a:buChar char="•"/>
            </a:pPr>
            <a:r>
              <a:rPr lang="en-US" dirty="0"/>
              <a:t>GMSE: 0.5</a:t>
            </a:r>
          </a:p>
        </p:txBody>
      </p:sp>
      <p:sp>
        <p:nvSpPr>
          <p:cNvPr id="20" name="TextBox 19"/>
          <p:cNvSpPr txBox="1"/>
          <p:nvPr/>
        </p:nvSpPr>
        <p:spPr>
          <a:xfrm>
            <a:off x="4533012" y="2104383"/>
            <a:ext cx="2295372" cy="923330"/>
          </a:xfrm>
          <a:prstGeom prst="rect">
            <a:avLst/>
          </a:prstGeom>
          <a:noFill/>
        </p:spPr>
        <p:txBody>
          <a:bodyPr wrap="none" rtlCol="0">
            <a:spAutoFit/>
          </a:bodyPr>
          <a:lstStyle/>
          <a:p>
            <a:r>
              <a:rPr lang="en-US" dirty="0"/>
              <a:t>BC7</a:t>
            </a:r>
          </a:p>
          <a:p>
            <a:pPr marL="285750" indent="-285750">
              <a:buFont typeface="Arial" panose="020B0604020202020204" pitchFamily="34" charset="0"/>
              <a:buChar char="•"/>
            </a:pPr>
            <a:r>
              <a:rPr lang="en-US" dirty="0"/>
              <a:t>Compression: 33%</a:t>
            </a:r>
          </a:p>
          <a:p>
            <a:pPr marL="285750" indent="-285750">
              <a:buFont typeface="Arial" panose="020B0604020202020204" pitchFamily="34" charset="0"/>
              <a:buChar char="•"/>
            </a:pPr>
            <a:r>
              <a:rPr lang="en-US" dirty="0"/>
              <a:t>GMSE: 0.4</a:t>
            </a:r>
          </a:p>
        </p:txBody>
      </p:sp>
      <p:sp>
        <p:nvSpPr>
          <p:cNvPr id="21" name="TextBox 20"/>
          <p:cNvSpPr txBox="1"/>
          <p:nvPr/>
        </p:nvSpPr>
        <p:spPr>
          <a:xfrm>
            <a:off x="8362505" y="2104383"/>
            <a:ext cx="2287486" cy="923330"/>
          </a:xfrm>
          <a:prstGeom prst="rect">
            <a:avLst/>
          </a:prstGeom>
          <a:noFill/>
        </p:spPr>
        <p:txBody>
          <a:bodyPr wrap="none" rtlCol="0">
            <a:spAutoFit/>
          </a:bodyPr>
          <a:lstStyle/>
          <a:p>
            <a:r>
              <a:rPr lang="en-US" dirty="0"/>
              <a:t>BC1</a:t>
            </a:r>
          </a:p>
          <a:p>
            <a:pPr marL="285750" indent="-285750">
              <a:buFont typeface="Arial" panose="020B0604020202020204" pitchFamily="34" charset="0"/>
              <a:buChar char="•"/>
            </a:pPr>
            <a:r>
              <a:rPr lang="en-US" dirty="0"/>
              <a:t>Compression: 16%</a:t>
            </a:r>
          </a:p>
          <a:p>
            <a:pPr marL="285750" indent="-285750">
              <a:buFont typeface="Arial" panose="020B0604020202020204" pitchFamily="34" charset="0"/>
              <a:buChar char="•"/>
            </a:pPr>
            <a:r>
              <a:rPr lang="en-US" dirty="0"/>
              <a:t>GMSE: 3.9</a:t>
            </a:r>
          </a:p>
        </p:txBody>
      </p:sp>
    </p:spTree>
    <p:extLst>
      <p:ext uri="{BB962C8B-B14F-4D97-AF65-F5344CB8AC3E}">
        <p14:creationId xmlns:p14="http://schemas.microsoft.com/office/powerpoint/2010/main" val="3228881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 formats</a:t>
            </a:r>
            <a:endParaRPr lang="sv-S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59" y="3027713"/>
            <a:ext cx="3819653" cy="3819653"/>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852" y="3027714"/>
            <a:ext cx="3819653" cy="3819653"/>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346" y="3027714"/>
            <a:ext cx="3819653" cy="3819653"/>
          </a:xfrm>
          <a:prstGeom prst="rect">
            <a:avLst/>
          </a:prstGeom>
          <a:ln>
            <a:solidFill>
              <a:schemeClr val="tx1"/>
            </a:solidFill>
          </a:ln>
        </p:spPr>
      </p:pic>
      <p:sp>
        <p:nvSpPr>
          <p:cNvPr id="3" name="Rectangle 2"/>
          <p:cNvSpPr/>
          <p:nvPr/>
        </p:nvSpPr>
        <p:spPr>
          <a:xfrm>
            <a:off x="6337005" y="5741581"/>
            <a:ext cx="669851" cy="66985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p:cNvSpPr/>
          <p:nvPr/>
        </p:nvSpPr>
        <p:spPr>
          <a:xfrm>
            <a:off x="10156658" y="5741580"/>
            <a:ext cx="669851" cy="66985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p:cNvSpPr txBox="1"/>
          <p:nvPr/>
        </p:nvSpPr>
        <p:spPr>
          <a:xfrm>
            <a:off x="703519" y="2104383"/>
            <a:ext cx="2295372" cy="923330"/>
          </a:xfrm>
          <a:prstGeom prst="rect">
            <a:avLst/>
          </a:prstGeom>
          <a:noFill/>
        </p:spPr>
        <p:txBody>
          <a:bodyPr wrap="none" rtlCol="0">
            <a:spAutoFit/>
          </a:bodyPr>
          <a:lstStyle/>
          <a:p>
            <a:r>
              <a:rPr lang="en-US" dirty="0"/>
              <a:t>ASTC</a:t>
            </a:r>
          </a:p>
          <a:p>
            <a:pPr marL="285750" indent="-285750">
              <a:buFont typeface="Arial" panose="020B0604020202020204" pitchFamily="34" charset="0"/>
              <a:buChar char="•"/>
            </a:pPr>
            <a:r>
              <a:rPr lang="en-US" dirty="0"/>
              <a:t>Compression: 33%</a:t>
            </a:r>
          </a:p>
          <a:p>
            <a:pPr marL="285750" indent="-285750">
              <a:buFont typeface="Arial" panose="020B0604020202020204" pitchFamily="34" charset="0"/>
              <a:buChar char="•"/>
            </a:pPr>
            <a:r>
              <a:rPr lang="en-US" dirty="0"/>
              <a:t>GMSE: 0.5</a:t>
            </a:r>
          </a:p>
        </p:txBody>
      </p:sp>
      <p:sp>
        <p:nvSpPr>
          <p:cNvPr id="16" name="TextBox 15"/>
          <p:cNvSpPr txBox="1"/>
          <p:nvPr/>
        </p:nvSpPr>
        <p:spPr>
          <a:xfrm>
            <a:off x="4533012" y="2104383"/>
            <a:ext cx="2295372" cy="923330"/>
          </a:xfrm>
          <a:prstGeom prst="rect">
            <a:avLst/>
          </a:prstGeom>
          <a:noFill/>
        </p:spPr>
        <p:txBody>
          <a:bodyPr wrap="none" rtlCol="0">
            <a:spAutoFit/>
          </a:bodyPr>
          <a:lstStyle/>
          <a:p>
            <a:r>
              <a:rPr lang="en-US" dirty="0"/>
              <a:t>BC7</a:t>
            </a:r>
          </a:p>
          <a:p>
            <a:pPr marL="285750" indent="-285750">
              <a:buFont typeface="Arial" panose="020B0604020202020204" pitchFamily="34" charset="0"/>
              <a:buChar char="•"/>
            </a:pPr>
            <a:r>
              <a:rPr lang="en-US" dirty="0"/>
              <a:t>Compression: 33%</a:t>
            </a:r>
          </a:p>
          <a:p>
            <a:pPr marL="285750" indent="-285750">
              <a:buFont typeface="Arial" panose="020B0604020202020204" pitchFamily="34" charset="0"/>
              <a:buChar char="•"/>
            </a:pPr>
            <a:r>
              <a:rPr lang="en-US" dirty="0"/>
              <a:t>GMSE: 0.4</a:t>
            </a:r>
          </a:p>
        </p:txBody>
      </p:sp>
      <p:sp>
        <p:nvSpPr>
          <p:cNvPr id="17" name="TextBox 16"/>
          <p:cNvSpPr txBox="1"/>
          <p:nvPr/>
        </p:nvSpPr>
        <p:spPr>
          <a:xfrm>
            <a:off x="8362505" y="2104383"/>
            <a:ext cx="2287486" cy="923330"/>
          </a:xfrm>
          <a:prstGeom prst="rect">
            <a:avLst/>
          </a:prstGeom>
          <a:noFill/>
        </p:spPr>
        <p:txBody>
          <a:bodyPr wrap="none" rtlCol="0">
            <a:spAutoFit/>
          </a:bodyPr>
          <a:lstStyle/>
          <a:p>
            <a:r>
              <a:rPr lang="en-US" dirty="0"/>
              <a:t>BC1</a:t>
            </a:r>
          </a:p>
          <a:p>
            <a:pPr marL="285750" indent="-285750">
              <a:buFont typeface="Arial" panose="020B0604020202020204" pitchFamily="34" charset="0"/>
              <a:buChar char="•"/>
            </a:pPr>
            <a:r>
              <a:rPr lang="en-US" dirty="0"/>
              <a:t>Compression: 16%</a:t>
            </a:r>
          </a:p>
          <a:p>
            <a:pPr marL="285750" indent="-285750">
              <a:buFont typeface="Arial" panose="020B0604020202020204" pitchFamily="34" charset="0"/>
              <a:buChar char="•"/>
            </a:pPr>
            <a:r>
              <a:rPr lang="en-US" dirty="0"/>
              <a:t>GMSE: 3.9</a:t>
            </a:r>
          </a:p>
        </p:txBody>
      </p:sp>
    </p:spTree>
    <p:extLst>
      <p:ext uri="{BB962C8B-B14F-4D97-AF65-F5344CB8AC3E}">
        <p14:creationId xmlns:p14="http://schemas.microsoft.com/office/powerpoint/2010/main" val="1798427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1600" y="2171700"/>
            <a:ext cx="9367236" cy="4686300"/>
            <a:chOff x="2126511" y="2246232"/>
            <a:chExt cx="8692454" cy="4348716"/>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3862" t="70216" r="33544" b="7190"/>
            <a:stretch/>
          </p:blipFill>
          <p:spPr>
            <a:xfrm>
              <a:off x="6475227" y="2246232"/>
              <a:ext cx="4343738" cy="4343738"/>
            </a:xfrm>
            <a:prstGeom prst="rect">
              <a:avLst/>
            </a:prstGeom>
            <a:ln>
              <a:solidFill>
                <a:schemeClr val="tx1"/>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3874" t="70169" r="33507" b="7212"/>
            <a:stretch/>
          </p:blipFill>
          <p:spPr>
            <a:xfrm>
              <a:off x="2126511" y="2246232"/>
              <a:ext cx="4348716" cy="4348716"/>
            </a:xfrm>
            <a:prstGeom prst="rect">
              <a:avLst/>
            </a:prstGeom>
            <a:ln>
              <a:solidFill>
                <a:schemeClr val="tx1"/>
              </a:solidFill>
            </a:ln>
          </p:spPr>
        </p:pic>
      </p:grpSp>
      <p:sp>
        <p:nvSpPr>
          <p:cNvPr id="2" name="Title 1"/>
          <p:cNvSpPr>
            <a:spLocks noGrp="1"/>
          </p:cNvSpPr>
          <p:nvPr>
            <p:ph type="title"/>
          </p:nvPr>
        </p:nvSpPr>
        <p:spPr/>
        <p:txBody>
          <a:bodyPr/>
          <a:lstStyle/>
          <a:p>
            <a:r>
              <a:rPr lang="en-US" dirty="0"/>
              <a:t>Hardware formats</a:t>
            </a:r>
            <a:endParaRPr lang="sv-SE" dirty="0"/>
          </a:p>
        </p:txBody>
      </p:sp>
      <p:sp>
        <p:nvSpPr>
          <p:cNvPr id="6" name="TextBox 5"/>
          <p:cNvSpPr txBox="1"/>
          <p:nvPr/>
        </p:nvSpPr>
        <p:spPr>
          <a:xfrm>
            <a:off x="3418836" y="1800839"/>
            <a:ext cx="591829" cy="369332"/>
          </a:xfrm>
          <a:prstGeom prst="rect">
            <a:avLst/>
          </a:prstGeom>
          <a:noFill/>
        </p:spPr>
        <p:txBody>
          <a:bodyPr wrap="none" rtlCol="0">
            <a:spAutoFit/>
          </a:bodyPr>
          <a:lstStyle/>
          <a:p>
            <a:r>
              <a:rPr lang="en-US" dirty="0"/>
              <a:t>BC7</a:t>
            </a:r>
            <a:endParaRPr lang="sv-SE" dirty="0"/>
          </a:p>
        </p:txBody>
      </p:sp>
      <p:sp>
        <p:nvSpPr>
          <p:cNvPr id="7" name="TextBox 6"/>
          <p:cNvSpPr txBox="1"/>
          <p:nvPr/>
        </p:nvSpPr>
        <p:spPr>
          <a:xfrm>
            <a:off x="8102453" y="1800839"/>
            <a:ext cx="591829" cy="369332"/>
          </a:xfrm>
          <a:prstGeom prst="rect">
            <a:avLst/>
          </a:prstGeom>
          <a:noFill/>
        </p:spPr>
        <p:txBody>
          <a:bodyPr wrap="none" rtlCol="0">
            <a:spAutoFit/>
          </a:bodyPr>
          <a:lstStyle/>
          <a:p>
            <a:r>
              <a:rPr lang="en-US" dirty="0"/>
              <a:t>BC1</a:t>
            </a:r>
            <a:endParaRPr lang="sv-SE" dirty="0"/>
          </a:p>
        </p:txBody>
      </p:sp>
    </p:spTree>
    <p:extLst>
      <p:ext uri="{BB962C8B-B14F-4D97-AF65-F5344CB8AC3E}">
        <p14:creationId xmlns:p14="http://schemas.microsoft.com/office/powerpoint/2010/main" val="3347929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formats</a:t>
            </a:r>
            <a:endParaRPr lang="sv-S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59" y="3027713"/>
            <a:ext cx="3819653" cy="3819653"/>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852" y="3027714"/>
            <a:ext cx="3819653" cy="3819653"/>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346" y="3027714"/>
            <a:ext cx="3819653" cy="3819653"/>
          </a:xfrm>
          <a:prstGeom prst="rect">
            <a:avLst/>
          </a:prstGeom>
          <a:ln>
            <a:solidFill>
              <a:schemeClr val="tx1"/>
            </a:solidFill>
          </a:ln>
        </p:spPr>
      </p:pic>
      <p:sp>
        <p:nvSpPr>
          <p:cNvPr id="8" name="TextBox 7"/>
          <p:cNvSpPr txBox="1"/>
          <p:nvPr/>
        </p:nvSpPr>
        <p:spPr>
          <a:xfrm>
            <a:off x="713359" y="2138041"/>
            <a:ext cx="2160720" cy="923330"/>
          </a:xfrm>
          <a:prstGeom prst="rect">
            <a:avLst/>
          </a:prstGeom>
          <a:noFill/>
        </p:spPr>
        <p:txBody>
          <a:bodyPr wrap="none" rtlCol="0">
            <a:spAutoFit/>
          </a:bodyPr>
          <a:lstStyle/>
          <a:p>
            <a:r>
              <a:rPr lang="en-US" dirty="0"/>
              <a:t>JPEG</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8.3</a:t>
            </a:r>
          </a:p>
        </p:txBody>
      </p:sp>
      <p:sp>
        <p:nvSpPr>
          <p:cNvPr id="10" name="TextBox 9"/>
          <p:cNvSpPr txBox="1"/>
          <p:nvPr/>
        </p:nvSpPr>
        <p:spPr>
          <a:xfrm>
            <a:off x="4552693" y="2138041"/>
            <a:ext cx="2160720" cy="923330"/>
          </a:xfrm>
          <a:prstGeom prst="rect">
            <a:avLst/>
          </a:prstGeom>
          <a:noFill/>
        </p:spPr>
        <p:txBody>
          <a:bodyPr wrap="none" rtlCol="0">
            <a:spAutoFit/>
          </a:bodyPr>
          <a:lstStyle/>
          <a:p>
            <a:r>
              <a:rPr lang="en-US" dirty="0"/>
              <a:t>JP2K</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11.1</a:t>
            </a:r>
          </a:p>
        </p:txBody>
      </p:sp>
      <p:sp>
        <p:nvSpPr>
          <p:cNvPr id="11" name="TextBox 10"/>
          <p:cNvSpPr txBox="1"/>
          <p:nvPr/>
        </p:nvSpPr>
        <p:spPr>
          <a:xfrm>
            <a:off x="8372345" y="2138041"/>
            <a:ext cx="2295372" cy="923330"/>
          </a:xfrm>
          <a:prstGeom prst="rect">
            <a:avLst/>
          </a:prstGeom>
          <a:noFill/>
        </p:spPr>
        <p:txBody>
          <a:bodyPr wrap="none" rtlCol="0">
            <a:spAutoFit/>
          </a:bodyPr>
          <a:lstStyle/>
          <a:p>
            <a:r>
              <a:rPr lang="en-US" dirty="0"/>
              <a:t>PNG</a:t>
            </a:r>
          </a:p>
          <a:p>
            <a:pPr marL="285750" indent="-285750">
              <a:buFont typeface="Arial" panose="020B0604020202020204" pitchFamily="34" charset="0"/>
              <a:buChar char="•"/>
            </a:pPr>
            <a:r>
              <a:rPr lang="en-US" dirty="0"/>
              <a:t>Compression: 12%</a:t>
            </a:r>
          </a:p>
          <a:p>
            <a:pPr marL="285750" indent="-285750">
              <a:buFont typeface="Arial" panose="020B0604020202020204" pitchFamily="34" charset="0"/>
              <a:buChar char="•"/>
            </a:pPr>
            <a:r>
              <a:rPr lang="en-US" dirty="0"/>
              <a:t>GMSE: 2.4</a:t>
            </a:r>
          </a:p>
        </p:txBody>
      </p:sp>
    </p:spTree>
    <p:extLst>
      <p:ext uri="{BB962C8B-B14F-4D97-AF65-F5344CB8AC3E}">
        <p14:creationId xmlns:p14="http://schemas.microsoft.com/office/powerpoint/2010/main" val="150249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formats</a:t>
            </a:r>
            <a:endParaRPr lang="sv-S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59" y="3027713"/>
            <a:ext cx="3819653" cy="3819653"/>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852" y="3027714"/>
            <a:ext cx="3819653" cy="3819653"/>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346" y="3027714"/>
            <a:ext cx="3819653" cy="3819653"/>
          </a:xfrm>
          <a:prstGeom prst="rect">
            <a:avLst/>
          </a:prstGeom>
          <a:ln>
            <a:solidFill>
              <a:schemeClr val="tx1"/>
            </a:solidFill>
          </a:ln>
        </p:spPr>
      </p:pic>
      <p:sp>
        <p:nvSpPr>
          <p:cNvPr id="7" name="Rectangle 6"/>
          <p:cNvSpPr/>
          <p:nvPr/>
        </p:nvSpPr>
        <p:spPr>
          <a:xfrm>
            <a:off x="1573231" y="4226288"/>
            <a:ext cx="820361" cy="82036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p:nvSpPr>
        <p:spPr>
          <a:xfrm>
            <a:off x="5392884" y="4226288"/>
            <a:ext cx="820361" cy="82036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p:cNvSpPr txBox="1"/>
          <p:nvPr/>
        </p:nvSpPr>
        <p:spPr>
          <a:xfrm>
            <a:off x="713359" y="2138041"/>
            <a:ext cx="2160720" cy="923330"/>
          </a:xfrm>
          <a:prstGeom prst="rect">
            <a:avLst/>
          </a:prstGeom>
          <a:noFill/>
        </p:spPr>
        <p:txBody>
          <a:bodyPr wrap="none" rtlCol="0">
            <a:spAutoFit/>
          </a:bodyPr>
          <a:lstStyle/>
          <a:p>
            <a:r>
              <a:rPr lang="en-US" dirty="0"/>
              <a:t>JPEG</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8.3</a:t>
            </a:r>
          </a:p>
        </p:txBody>
      </p:sp>
      <p:sp>
        <p:nvSpPr>
          <p:cNvPr id="12" name="TextBox 11"/>
          <p:cNvSpPr txBox="1"/>
          <p:nvPr/>
        </p:nvSpPr>
        <p:spPr>
          <a:xfrm>
            <a:off x="4552693" y="2138041"/>
            <a:ext cx="2160720" cy="923330"/>
          </a:xfrm>
          <a:prstGeom prst="rect">
            <a:avLst/>
          </a:prstGeom>
          <a:noFill/>
        </p:spPr>
        <p:txBody>
          <a:bodyPr wrap="none" rtlCol="0">
            <a:spAutoFit/>
          </a:bodyPr>
          <a:lstStyle/>
          <a:p>
            <a:r>
              <a:rPr lang="en-US" dirty="0"/>
              <a:t>JP2K</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11.1</a:t>
            </a:r>
          </a:p>
        </p:txBody>
      </p:sp>
      <p:sp>
        <p:nvSpPr>
          <p:cNvPr id="17" name="TextBox 16"/>
          <p:cNvSpPr txBox="1"/>
          <p:nvPr/>
        </p:nvSpPr>
        <p:spPr>
          <a:xfrm>
            <a:off x="8372345" y="2138041"/>
            <a:ext cx="2295372" cy="923330"/>
          </a:xfrm>
          <a:prstGeom prst="rect">
            <a:avLst/>
          </a:prstGeom>
          <a:noFill/>
        </p:spPr>
        <p:txBody>
          <a:bodyPr wrap="none" rtlCol="0">
            <a:spAutoFit/>
          </a:bodyPr>
          <a:lstStyle/>
          <a:p>
            <a:r>
              <a:rPr lang="en-US" dirty="0"/>
              <a:t>PNG</a:t>
            </a:r>
          </a:p>
          <a:p>
            <a:pPr marL="285750" indent="-285750">
              <a:buFont typeface="Arial" panose="020B0604020202020204" pitchFamily="34" charset="0"/>
              <a:buChar char="•"/>
            </a:pPr>
            <a:r>
              <a:rPr lang="en-US" dirty="0"/>
              <a:t>Compression: 12%</a:t>
            </a:r>
          </a:p>
          <a:p>
            <a:pPr marL="285750" indent="-285750">
              <a:buFont typeface="Arial" panose="020B0604020202020204" pitchFamily="34" charset="0"/>
              <a:buChar char="•"/>
            </a:pPr>
            <a:r>
              <a:rPr lang="en-US" dirty="0"/>
              <a:t>GMSE: 2.4</a:t>
            </a:r>
          </a:p>
        </p:txBody>
      </p:sp>
    </p:spTree>
    <p:extLst>
      <p:ext uri="{BB962C8B-B14F-4D97-AF65-F5344CB8AC3E}">
        <p14:creationId xmlns:p14="http://schemas.microsoft.com/office/powerpoint/2010/main" val="287780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744" t="30892" r="56674" b="47526"/>
          <a:stretch/>
        </p:blipFill>
        <p:spPr>
          <a:xfrm>
            <a:off x="1371600" y="2181692"/>
            <a:ext cx="4671083" cy="4671083"/>
          </a:xfrm>
          <a:prstGeom prst="rect">
            <a:avLst/>
          </a:prstGeom>
          <a:ln>
            <a:solidFill>
              <a:schemeClr val="tx1"/>
            </a:solidFill>
          </a:ln>
        </p:spPr>
      </p:pic>
      <p:sp>
        <p:nvSpPr>
          <p:cNvPr id="2" name="Title 1"/>
          <p:cNvSpPr>
            <a:spLocks noGrp="1"/>
          </p:cNvSpPr>
          <p:nvPr>
            <p:ph type="title"/>
          </p:nvPr>
        </p:nvSpPr>
        <p:spPr/>
        <p:txBody>
          <a:bodyPr/>
          <a:lstStyle/>
          <a:p>
            <a:r>
              <a:rPr lang="en-US" dirty="0"/>
              <a:t>Offline formats</a:t>
            </a:r>
            <a:endParaRPr lang="sv-SE" dirty="0"/>
          </a:p>
        </p:txBody>
      </p:sp>
      <p:sp>
        <p:nvSpPr>
          <p:cNvPr id="3" name="TextBox 2"/>
          <p:cNvSpPr txBox="1"/>
          <p:nvPr/>
        </p:nvSpPr>
        <p:spPr>
          <a:xfrm>
            <a:off x="3368747" y="1812360"/>
            <a:ext cx="676788" cy="369332"/>
          </a:xfrm>
          <a:prstGeom prst="rect">
            <a:avLst/>
          </a:prstGeom>
          <a:noFill/>
        </p:spPr>
        <p:txBody>
          <a:bodyPr wrap="none" rtlCol="0">
            <a:spAutoFit/>
          </a:bodyPr>
          <a:lstStyle/>
          <a:p>
            <a:r>
              <a:rPr lang="en-US" dirty="0"/>
              <a:t>JPEG</a:t>
            </a:r>
            <a:endParaRPr lang="sv-SE" dirty="0"/>
          </a:p>
        </p:txBody>
      </p:sp>
      <p:sp>
        <p:nvSpPr>
          <p:cNvPr id="6" name="TextBox 5"/>
          <p:cNvSpPr txBox="1"/>
          <p:nvPr/>
        </p:nvSpPr>
        <p:spPr>
          <a:xfrm>
            <a:off x="8069732" y="1816821"/>
            <a:ext cx="651140" cy="369332"/>
          </a:xfrm>
          <a:prstGeom prst="rect">
            <a:avLst/>
          </a:prstGeom>
          <a:noFill/>
        </p:spPr>
        <p:txBody>
          <a:bodyPr wrap="none" rtlCol="0">
            <a:spAutoFit/>
          </a:bodyPr>
          <a:lstStyle/>
          <a:p>
            <a:r>
              <a:rPr lang="en-US" dirty="0"/>
              <a:t>JP2k</a:t>
            </a:r>
            <a:endParaRPr lang="sv-SE"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740" t="30888" r="56670" b="47522"/>
          <a:stretch/>
        </p:blipFill>
        <p:spPr>
          <a:xfrm>
            <a:off x="6059553" y="2181692"/>
            <a:ext cx="4672800" cy="4672800"/>
          </a:xfrm>
          <a:prstGeom prst="rect">
            <a:avLst/>
          </a:prstGeom>
          <a:ln>
            <a:solidFill>
              <a:schemeClr val="tx1"/>
            </a:solidFill>
          </a:ln>
        </p:spPr>
      </p:pic>
    </p:spTree>
    <p:extLst>
      <p:ext uri="{BB962C8B-B14F-4D97-AF65-F5344CB8AC3E}">
        <p14:creationId xmlns:p14="http://schemas.microsoft.com/office/powerpoint/2010/main" val="212968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formats</a:t>
            </a:r>
            <a:endParaRPr lang="sv-S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59" y="3027713"/>
            <a:ext cx="3819653" cy="3819653"/>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852" y="3027714"/>
            <a:ext cx="3819653" cy="3819653"/>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346" y="3027714"/>
            <a:ext cx="3819653" cy="3819653"/>
          </a:xfrm>
          <a:prstGeom prst="rect">
            <a:avLst/>
          </a:prstGeom>
          <a:ln>
            <a:solidFill>
              <a:schemeClr val="tx1"/>
            </a:solidFill>
          </a:ln>
        </p:spPr>
      </p:pic>
      <p:sp>
        <p:nvSpPr>
          <p:cNvPr id="8" name="TextBox 7"/>
          <p:cNvSpPr txBox="1"/>
          <p:nvPr/>
        </p:nvSpPr>
        <p:spPr>
          <a:xfrm>
            <a:off x="713359" y="2138041"/>
            <a:ext cx="2160720" cy="923330"/>
          </a:xfrm>
          <a:prstGeom prst="rect">
            <a:avLst/>
          </a:prstGeom>
          <a:noFill/>
        </p:spPr>
        <p:txBody>
          <a:bodyPr wrap="none" rtlCol="0">
            <a:spAutoFit/>
          </a:bodyPr>
          <a:lstStyle/>
          <a:p>
            <a:r>
              <a:rPr lang="en-US" dirty="0"/>
              <a:t>JPEG</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8.3</a:t>
            </a:r>
          </a:p>
        </p:txBody>
      </p:sp>
      <p:sp>
        <p:nvSpPr>
          <p:cNvPr id="10" name="TextBox 9"/>
          <p:cNvSpPr txBox="1"/>
          <p:nvPr/>
        </p:nvSpPr>
        <p:spPr>
          <a:xfrm>
            <a:off x="4552693" y="2138041"/>
            <a:ext cx="2160720" cy="923330"/>
          </a:xfrm>
          <a:prstGeom prst="rect">
            <a:avLst/>
          </a:prstGeom>
          <a:noFill/>
        </p:spPr>
        <p:txBody>
          <a:bodyPr wrap="none" rtlCol="0">
            <a:spAutoFit/>
          </a:bodyPr>
          <a:lstStyle/>
          <a:p>
            <a:r>
              <a:rPr lang="en-US" dirty="0"/>
              <a:t>JP2K</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11.1</a:t>
            </a:r>
          </a:p>
        </p:txBody>
      </p:sp>
      <p:sp>
        <p:nvSpPr>
          <p:cNvPr id="11" name="TextBox 10"/>
          <p:cNvSpPr txBox="1"/>
          <p:nvPr/>
        </p:nvSpPr>
        <p:spPr>
          <a:xfrm>
            <a:off x="8372345" y="2138041"/>
            <a:ext cx="2295372" cy="923330"/>
          </a:xfrm>
          <a:prstGeom prst="rect">
            <a:avLst/>
          </a:prstGeom>
          <a:noFill/>
        </p:spPr>
        <p:txBody>
          <a:bodyPr wrap="none" rtlCol="0">
            <a:spAutoFit/>
          </a:bodyPr>
          <a:lstStyle/>
          <a:p>
            <a:r>
              <a:rPr lang="en-US" dirty="0"/>
              <a:t>PNG</a:t>
            </a:r>
          </a:p>
          <a:p>
            <a:pPr marL="285750" indent="-285750">
              <a:buFont typeface="Arial" panose="020B0604020202020204" pitchFamily="34" charset="0"/>
              <a:buChar char="•"/>
            </a:pPr>
            <a:r>
              <a:rPr lang="en-US" dirty="0"/>
              <a:t>Compression: 12%</a:t>
            </a:r>
          </a:p>
          <a:p>
            <a:pPr marL="285750" indent="-285750">
              <a:buFont typeface="Arial" panose="020B0604020202020204" pitchFamily="34" charset="0"/>
              <a:buChar char="•"/>
            </a:pPr>
            <a:r>
              <a:rPr lang="en-US" dirty="0"/>
              <a:t>GMSE: 2.4</a:t>
            </a:r>
          </a:p>
        </p:txBody>
      </p:sp>
    </p:spTree>
    <p:extLst>
      <p:ext uri="{BB962C8B-B14F-4D97-AF65-F5344CB8AC3E}">
        <p14:creationId xmlns:p14="http://schemas.microsoft.com/office/powerpoint/2010/main" val="10205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Offline formats</a:t>
            </a:r>
            <a:endParaRPr lang="sv-S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59" y="3027713"/>
            <a:ext cx="3819653" cy="3819653"/>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852" y="3027714"/>
            <a:ext cx="3819653" cy="3819653"/>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346" y="3027714"/>
            <a:ext cx="3819653" cy="3819653"/>
          </a:xfrm>
          <a:prstGeom prst="rect">
            <a:avLst/>
          </a:prstGeom>
          <a:ln>
            <a:solidFill>
              <a:schemeClr val="tx1"/>
            </a:solidFill>
          </a:ln>
        </p:spPr>
      </p:pic>
      <p:sp>
        <p:nvSpPr>
          <p:cNvPr id="7" name="Rectangle 6"/>
          <p:cNvSpPr/>
          <p:nvPr/>
        </p:nvSpPr>
        <p:spPr>
          <a:xfrm>
            <a:off x="3564010" y="5448972"/>
            <a:ext cx="820361" cy="82036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p:nvSpPr>
        <p:spPr>
          <a:xfrm>
            <a:off x="11213157" y="5448972"/>
            <a:ext cx="820361" cy="82036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p:cNvSpPr txBox="1"/>
          <p:nvPr/>
        </p:nvSpPr>
        <p:spPr>
          <a:xfrm>
            <a:off x="713359" y="2138041"/>
            <a:ext cx="2160720" cy="923330"/>
          </a:xfrm>
          <a:prstGeom prst="rect">
            <a:avLst/>
          </a:prstGeom>
          <a:noFill/>
        </p:spPr>
        <p:txBody>
          <a:bodyPr wrap="none" rtlCol="0">
            <a:spAutoFit/>
          </a:bodyPr>
          <a:lstStyle/>
          <a:p>
            <a:r>
              <a:rPr lang="en-US" dirty="0"/>
              <a:t>JPEG</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8.3</a:t>
            </a:r>
          </a:p>
        </p:txBody>
      </p:sp>
      <p:sp>
        <p:nvSpPr>
          <p:cNvPr id="12" name="TextBox 11"/>
          <p:cNvSpPr txBox="1"/>
          <p:nvPr/>
        </p:nvSpPr>
        <p:spPr>
          <a:xfrm>
            <a:off x="4552693" y="2138041"/>
            <a:ext cx="2160720" cy="923330"/>
          </a:xfrm>
          <a:prstGeom prst="rect">
            <a:avLst/>
          </a:prstGeom>
          <a:noFill/>
        </p:spPr>
        <p:txBody>
          <a:bodyPr wrap="none" rtlCol="0">
            <a:spAutoFit/>
          </a:bodyPr>
          <a:lstStyle/>
          <a:p>
            <a:r>
              <a:rPr lang="en-US" dirty="0"/>
              <a:t>JP2K</a:t>
            </a:r>
          </a:p>
          <a:p>
            <a:pPr marL="285750" indent="-285750">
              <a:buFont typeface="Arial" panose="020B0604020202020204" pitchFamily="34" charset="0"/>
              <a:buChar char="•"/>
            </a:pPr>
            <a:r>
              <a:rPr lang="en-US" dirty="0"/>
              <a:t>Compression: 5%</a:t>
            </a:r>
          </a:p>
          <a:p>
            <a:pPr marL="285750" indent="-285750">
              <a:buFont typeface="Arial" panose="020B0604020202020204" pitchFamily="34" charset="0"/>
              <a:buChar char="•"/>
            </a:pPr>
            <a:r>
              <a:rPr lang="en-US" dirty="0"/>
              <a:t>GMSE: 11.1</a:t>
            </a:r>
          </a:p>
        </p:txBody>
      </p:sp>
      <p:sp>
        <p:nvSpPr>
          <p:cNvPr id="17" name="TextBox 16"/>
          <p:cNvSpPr txBox="1"/>
          <p:nvPr/>
        </p:nvSpPr>
        <p:spPr>
          <a:xfrm>
            <a:off x="8372345" y="2138041"/>
            <a:ext cx="2295372" cy="923330"/>
          </a:xfrm>
          <a:prstGeom prst="rect">
            <a:avLst/>
          </a:prstGeom>
          <a:noFill/>
        </p:spPr>
        <p:txBody>
          <a:bodyPr wrap="none" rtlCol="0">
            <a:spAutoFit/>
          </a:bodyPr>
          <a:lstStyle/>
          <a:p>
            <a:r>
              <a:rPr lang="en-US" dirty="0"/>
              <a:t>PNG</a:t>
            </a:r>
          </a:p>
          <a:p>
            <a:pPr marL="285750" indent="-285750">
              <a:buFont typeface="Arial" panose="020B0604020202020204" pitchFamily="34" charset="0"/>
              <a:buChar char="•"/>
            </a:pPr>
            <a:r>
              <a:rPr lang="en-US" dirty="0"/>
              <a:t>Compression: 12%</a:t>
            </a:r>
          </a:p>
          <a:p>
            <a:pPr marL="285750" indent="-285750">
              <a:buFont typeface="Arial" panose="020B0604020202020204" pitchFamily="34" charset="0"/>
              <a:buChar char="•"/>
            </a:pPr>
            <a:r>
              <a:rPr lang="en-US" dirty="0"/>
              <a:t>GMSE: 2.4</a:t>
            </a:r>
          </a:p>
        </p:txBody>
      </p:sp>
    </p:spTree>
    <p:extLst>
      <p:ext uri="{BB962C8B-B14F-4D97-AF65-F5344CB8AC3E}">
        <p14:creationId xmlns:p14="http://schemas.microsoft.com/office/powerpoint/2010/main" val="3497432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73702" t="63423" r="4708" b="14987"/>
          <a:stretch/>
        </p:blipFill>
        <p:spPr>
          <a:xfrm>
            <a:off x="6042683" y="2176522"/>
            <a:ext cx="4672800" cy="4672800"/>
          </a:xfrm>
          <a:prstGeom prst="rect">
            <a:avLst/>
          </a:prstGeom>
          <a:ln>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3704" t="63430" r="4714" b="14987"/>
          <a:stretch/>
        </p:blipFill>
        <p:spPr>
          <a:xfrm>
            <a:off x="1371600" y="2181692"/>
            <a:ext cx="4671083" cy="4671083"/>
          </a:xfrm>
          <a:prstGeom prst="rect">
            <a:avLst/>
          </a:prstGeom>
          <a:ln>
            <a:solidFill>
              <a:schemeClr val="tx1"/>
            </a:solidFill>
          </a:ln>
        </p:spPr>
      </p:pic>
      <p:sp>
        <p:nvSpPr>
          <p:cNvPr id="2" name="Title 1"/>
          <p:cNvSpPr>
            <a:spLocks noGrp="1"/>
          </p:cNvSpPr>
          <p:nvPr>
            <p:ph type="title"/>
          </p:nvPr>
        </p:nvSpPr>
        <p:spPr/>
        <p:txBody>
          <a:bodyPr/>
          <a:lstStyle/>
          <a:p>
            <a:r>
              <a:rPr lang="en-US" dirty="0"/>
              <a:t>Offline formats</a:t>
            </a:r>
            <a:endParaRPr lang="sv-SE" dirty="0"/>
          </a:p>
        </p:txBody>
      </p:sp>
      <p:sp>
        <p:nvSpPr>
          <p:cNvPr id="3" name="TextBox 2"/>
          <p:cNvSpPr txBox="1"/>
          <p:nvPr/>
        </p:nvSpPr>
        <p:spPr>
          <a:xfrm>
            <a:off x="3368747" y="1812360"/>
            <a:ext cx="676788" cy="369332"/>
          </a:xfrm>
          <a:prstGeom prst="rect">
            <a:avLst/>
          </a:prstGeom>
          <a:noFill/>
        </p:spPr>
        <p:txBody>
          <a:bodyPr wrap="none" rtlCol="0">
            <a:spAutoFit/>
          </a:bodyPr>
          <a:lstStyle/>
          <a:p>
            <a:r>
              <a:rPr lang="en-US" dirty="0"/>
              <a:t>JPEG</a:t>
            </a:r>
            <a:endParaRPr lang="sv-SE" dirty="0"/>
          </a:p>
        </p:txBody>
      </p:sp>
      <p:sp>
        <p:nvSpPr>
          <p:cNvPr id="6" name="TextBox 5"/>
          <p:cNvSpPr txBox="1"/>
          <p:nvPr/>
        </p:nvSpPr>
        <p:spPr>
          <a:xfrm>
            <a:off x="8069732" y="1816821"/>
            <a:ext cx="615874" cy="369332"/>
          </a:xfrm>
          <a:prstGeom prst="rect">
            <a:avLst/>
          </a:prstGeom>
          <a:noFill/>
        </p:spPr>
        <p:txBody>
          <a:bodyPr wrap="none" rtlCol="0">
            <a:spAutoFit/>
          </a:bodyPr>
          <a:lstStyle/>
          <a:p>
            <a:r>
              <a:rPr lang="en-US" dirty="0"/>
              <a:t>PNG</a:t>
            </a:r>
            <a:endParaRPr lang="sv-SE" dirty="0"/>
          </a:p>
        </p:txBody>
      </p:sp>
    </p:spTree>
    <p:extLst>
      <p:ext uri="{BB962C8B-B14F-4D97-AF65-F5344CB8AC3E}">
        <p14:creationId xmlns:p14="http://schemas.microsoft.com/office/powerpoint/2010/main" val="323609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Compressing colors</a:t>
            </a:r>
          </a:p>
        </p:txBody>
      </p:sp>
      <p:sp>
        <p:nvSpPr>
          <p:cNvPr id="3" name="Subtitle 2"/>
          <p:cNvSpPr>
            <a:spLocks noGrp="1"/>
          </p:cNvSpPr>
          <p:nvPr>
            <p:ph type="subTitle" idx="1"/>
          </p:nvPr>
        </p:nvSpPr>
        <p:spPr/>
        <p:txBody>
          <a:bodyPr>
            <a:normAutofit/>
          </a:bodyPr>
          <a:lstStyle/>
          <a:p>
            <a:r>
              <a:rPr lang="en-US" dirty="0"/>
              <a:t>Three (and a half) different </a:t>
            </a:r>
            <a:r>
              <a:rPr lang="en-US" dirty="0" smtClean="0"/>
              <a:t>methods</a:t>
            </a:r>
          </a:p>
          <a:p>
            <a:endParaRPr lang="en-US" dirty="0"/>
          </a:p>
          <a:p>
            <a:endParaRPr lang="en-US" dirty="0"/>
          </a:p>
          <a:p>
            <a:endParaRPr lang="en-US" dirty="0" smtClean="0"/>
          </a:p>
          <a:p>
            <a:endParaRPr lang="en-US" dirty="0" smtClean="0"/>
          </a:p>
          <a:p>
            <a:endParaRPr lang="en-US" dirty="0"/>
          </a:p>
        </p:txBody>
      </p:sp>
      <p:sp>
        <p:nvSpPr>
          <p:cNvPr id="4" name="TextBox 3"/>
          <p:cNvSpPr txBox="1"/>
          <p:nvPr/>
        </p:nvSpPr>
        <p:spPr>
          <a:xfrm>
            <a:off x="-51723" y="5532120"/>
            <a:ext cx="10119360" cy="1971040"/>
          </a:xfrm>
          <a:prstGeom prst="rect">
            <a:avLst/>
          </a:prstGeom>
        </p:spPr>
        <p:txBody>
          <a:bodyPr vert="horz" wrap="square" lIns="91440" tIns="45720" rIns="91440" bIns="45720" rtlCol="0" anchor="t">
            <a:normAutofit/>
          </a:bodyPr>
          <a:lstStyle/>
          <a:p>
            <a:r>
              <a:rPr lang="en-US" dirty="0"/>
              <a:t>[</a:t>
            </a:r>
            <a:r>
              <a:rPr lang="en-US" b="1" dirty="0"/>
              <a:t>Geometry and Attribute Compression for Voxel Scenes, CGF 2016]</a:t>
            </a:r>
            <a:endParaRPr lang="en-US" dirty="0"/>
          </a:p>
          <a:p>
            <a:r>
              <a:rPr lang="en-US" dirty="0"/>
              <a:t>[</a:t>
            </a:r>
            <a:r>
              <a:rPr lang="en-US" b="1" dirty="0"/>
              <a:t>Compressing Color Data for </a:t>
            </a:r>
            <a:r>
              <a:rPr lang="en-US" b="1" dirty="0" err="1"/>
              <a:t>Voxelized</a:t>
            </a:r>
            <a:r>
              <a:rPr lang="en-US" b="1" dirty="0"/>
              <a:t> Surface Geometry, I3D 2017]</a:t>
            </a:r>
          </a:p>
          <a:p>
            <a:r>
              <a:rPr lang="en-US" dirty="0"/>
              <a:t>[</a:t>
            </a:r>
            <a:r>
              <a:rPr lang="en-US" b="1" dirty="0"/>
              <a:t>Compressing Color Data for </a:t>
            </a:r>
            <a:r>
              <a:rPr lang="en-US" b="1" dirty="0" err="1"/>
              <a:t>Voxelized</a:t>
            </a:r>
            <a:r>
              <a:rPr lang="en-US" b="1" dirty="0"/>
              <a:t> Surface Geometry (extension), TVCG 2017]</a:t>
            </a:r>
          </a:p>
          <a:p>
            <a:endParaRPr lang="sv-SE" dirty="0" smtClean="0">
              <a:solidFill>
                <a:schemeClr val="tx1">
                  <a:lumMod val="40000"/>
                  <a:lumOff val="60000"/>
                </a:schemeClr>
              </a:solidFill>
            </a:endParaRPr>
          </a:p>
        </p:txBody>
      </p:sp>
    </p:spTree>
    <p:extLst>
      <p:ext uri="{BB962C8B-B14F-4D97-AF65-F5344CB8AC3E}">
        <p14:creationId xmlns:p14="http://schemas.microsoft.com/office/powerpoint/2010/main" val="4034052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Group 234"/>
          <p:cNvGrpSpPr/>
          <p:nvPr/>
        </p:nvGrpSpPr>
        <p:grpSpPr>
          <a:xfrm>
            <a:off x="2018581" y="5442646"/>
            <a:ext cx="9402793" cy="1326214"/>
            <a:chOff x="2018581" y="5442646"/>
            <a:chExt cx="9402793" cy="1326214"/>
          </a:xfrm>
        </p:grpSpPr>
        <p:sp>
          <p:nvSpPr>
            <p:cNvPr id="236" name="Rounded Rectangle 235"/>
            <p:cNvSpPr/>
            <p:nvPr/>
          </p:nvSpPr>
          <p:spPr>
            <a:xfrm>
              <a:off x="2018581" y="5442646"/>
              <a:ext cx="9402793" cy="1326214"/>
            </a:xfrm>
            <a:prstGeom prst="roundRect">
              <a:avLst/>
            </a:prstGeom>
            <a:solidFill>
              <a:sysClr val="windowText" lastClr="000000">
                <a:alpha val="30000"/>
              </a:sysClr>
            </a:solidFill>
            <a:ln w="25400"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37" name="TextBox 236"/>
            <p:cNvSpPr txBox="1"/>
            <p:nvPr/>
          </p:nvSpPr>
          <p:spPr>
            <a:xfrm>
              <a:off x="4832765" y="5470206"/>
              <a:ext cx="3167983"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Franklin Gothic Book" panose="020B0503020102020204"/>
                </a:rPr>
                <a:t>Compress with novel algorithm</a:t>
              </a:r>
            </a:p>
          </p:txBody>
        </p:sp>
      </p:grpSp>
      <p:sp>
        <p:nvSpPr>
          <p:cNvPr id="238" name="Title 1"/>
          <p:cNvSpPr txBox="1">
            <a:spLocks/>
          </p:cNvSpPr>
          <p:nvPr/>
        </p:nvSpPr>
        <p:spPr>
          <a:xfrm>
            <a:off x="1371600" y="6858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4400" b="0" i="0" u="none" strike="noStrike" kern="1200" cap="none" spc="0" normalizeH="0" baseline="0" noProof="0">
                <a:ln>
                  <a:noFill/>
                </a:ln>
                <a:solidFill>
                  <a:srgbClr val="191B0E"/>
                </a:solidFill>
                <a:effectLst/>
                <a:uLnTx/>
                <a:uFillTx/>
                <a:latin typeface="Franklin Gothic Book" panose="020B0503020102020204"/>
                <a:ea typeface="+mj-ea"/>
                <a:cs typeface="+mj-cs"/>
              </a:rPr>
              <a:t>How to compress colors? </a:t>
            </a:r>
            <a:endParaRPr kumimoji="0" lang="sv-SE" sz="44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p:txBody>
      </p:sp>
      <p:grpSp>
        <p:nvGrpSpPr>
          <p:cNvPr id="239" name="Group 238"/>
          <p:cNvGrpSpPr/>
          <p:nvPr/>
        </p:nvGrpSpPr>
        <p:grpSpPr>
          <a:xfrm>
            <a:off x="2278190" y="5949009"/>
            <a:ext cx="8816533" cy="551033"/>
            <a:chOff x="3242685" y="3311699"/>
            <a:chExt cx="3946896" cy="246681"/>
          </a:xfrm>
        </p:grpSpPr>
        <p:sp>
          <p:nvSpPr>
            <p:cNvPr id="240" name="Rectangle 239"/>
            <p:cNvSpPr/>
            <p:nvPr/>
          </p:nvSpPr>
          <p:spPr>
            <a:xfrm>
              <a:off x="4229409"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1" name="Rectangle 240"/>
            <p:cNvSpPr/>
            <p:nvPr/>
          </p:nvSpPr>
          <p:spPr>
            <a:xfrm>
              <a:off x="4476090"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2" name="Rectangle 241"/>
            <p:cNvSpPr/>
            <p:nvPr/>
          </p:nvSpPr>
          <p:spPr>
            <a:xfrm>
              <a:off x="4722771" y="3311699"/>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3" name="Rectangle 242"/>
            <p:cNvSpPr/>
            <p:nvPr/>
          </p:nvSpPr>
          <p:spPr>
            <a:xfrm>
              <a:off x="4969452"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4" name="Rectangle 243"/>
            <p:cNvSpPr/>
            <p:nvPr/>
          </p:nvSpPr>
          <p:spPr>
            <a:xfrm>
              <a:off x="5216133"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5" name="Rectangle 244"/>
            <p:cNvSpPr/>
            <p:nvPr/>
          </p:nvSpPr>
          <p:spPr>
            <a:xfrm>
              <a:off x="5462814" y="3311699"/>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6" name="Rectangle 245"/>
            <p:cNvSpPr/>
            <p:nvPr/>
          </p:nvSpPr>
          <p:spPr>
            <a:xfrm>
              <a:off x="5709495"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7" name="Rectangle 246"/>
            <p:cNvSpPr/>
            <p:nvPr/>
          </p:nvSpPr>
          <p:spPr>
            <a:xfrm>
              <a:off x="5956176"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8" name="Rectangle 247"/>
            <p:cNvSpPr/>
            <p:nvPr/>
          </p:nvSpPr>
          <p:spPr>
            <a:xfrm>
              <a:off x="6202857" y="3311699"/>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9" name="Rectangle 248"/>
            <p:cNvSpPr/>
            <p:nvPr/>
          </p:nvSpPr>
          <p:spPr>
            <a:xfrm>
              <a:off x="6449538"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50" name="Rectangle 249"/>
            <p:cNvSpPr/>
            <p:nvPr/>
          </p:nvSpPr>
          <p:spPr>
            <a:xfrm>
              <a:off x="6696219" y="33116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51" name="Rectangle 250"/>
            <p:cNvSpPr/>
            <p:nvPr/>
          </p:nvSpPr>
          <p:spPr>
            <a:xfrm>
              <a:off x="3242685" y="3311699"/>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52" name="Rectangle 251"/>
            <p:cNvSpPr/>
            <p:nvPr/>
          </p:nvSpPr>
          <p:spPr>
            <a:xfrm>
              <a:off x="3489366"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53" name="Rectangle 252"/>
            <p:cNvSpPr/>
            <p:nvPr/>
          </p:nvSpPr>
          <p:spPr>
            <a:xfrm>
              <a:off x="3736047"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54" name="Rectangle 253"/>
            <p:cNvSpPr/>
            <p:nvPr/>
          </p:nvSpPr>
          <p:spPr>
            <a:xfrm>
              <a:off x="3982728" y="3311699"/>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55" name="Rectangle 254"/>
            <p:cNvSpPr/>
            <p:nvPr/>
          </p:nvSpPr>
          <p:spPr>
            <a:xfrm>
              <a:off x="6942900"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256" name="Straight Connector 255"/>
            <p:cNvCxnSpPr/>
            <p:nvPr/>
          </p:nvCxnSpPr>
          <p:spPr>
            <a:xfrm>
              <a:off x="3366025" y="3435033"/>
              <a:ext cx="3700215" cy="0"/>
            </a:xfrm>
            <a:prstGeom prst="line">
              <a:avLst/>
            </a:prstGeom>
            <a:noFill/>
            <a:ln w="12700" cap="flat" cmpd="sng" algn="ctr">
              <a:solidFill>
                <a:sysClr val="windowText" lastClr="000000"/>
              </a:solidFill>
              <a:prstDash val="dash"/>
              <a:headEnd type="oval" w="lg" len="lg"/>
              <a:tailEnd type="triangle" w="lg" len="lg"/>
            </a:ln>
            <a:effectLst/>
          </p:spPr>
        </p:cxnSp>
      </p:grpSp>
      <p:cxnSp>
        <p:nvCxnSpPr>
          <p:cNvPr id="257" name="Straight Arrow Connector 256"/>
          <p:cNvCxnSpPr/>
          <p:nvPr/>
        </p:nvCxnSpPr>
        <p:spPr>
          <a:xfrm>
            <a:off x="3673985" y="4545776"/>
            <a:ext cx="579120" cy="1038296"/>
          </a:xfrm>
          <a:prstGeom prst="straightConnector1">
            <a:avLst/>
          </a:prstGeom>
          <a:noFill/>
          <a:ln w="25400" cap="flat" cmpd="sng" algn="ctr">
            <a:solidFill>
              <a:sysClr val="windowText" lastClr="000000"/>
            </a:solidFill>
            <a:prstDash val="solid"/>
            <a:tailEnd type="triangle"/>
          </a:ln>
          <a:effectLst>
            <a:glow>
              <a:srgbClr val="8DAB8E"/>
            </a:glow>
          </a:effectLst>
        </p:spPr>
      </p:cxnSp>
      <p:sp>
        <p:nvSpPr>
          <p:cNvPr id="258" name="TextBox 257"/>
          <p:cNvSpPr txBox="1"/>
          <p:nvPr/>
        </p:nvSpPr>
        <p:spPr>
          <a:xfrm>
            <a:off x="2988652" y="4716137"/>
            <a:ext cx="2108334" cy="646331"/>
          </a:xfrm>
          <a:prstGeom prst="rect">
            <a:avLst/>
          </a:prstGeom>
          <a:solidFill>
            <a:srgbClr val="EFEDE3"/>
          </a:solidFill>
          <a:ln>
            <a:solidFill>
              <a:sysClr val="windowText" lastClr="000000"/>
            </a:solidFill>
          </a:ln>
          <a:effectLst>
            <a:glow>
              <a:srgbClr val="8DAB8E"/>
            </a:glow>
          </a:effectLst>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Depth first traversal</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(Morton/Hilbert)</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grpSp>
        <p:nvGrpSpPr>
          <p:cNvPr id="259" name="Group 258"/>
          <p:cNvGrpSpPr/>
          <p:nvPr/>
        </p:nvGrpSpPr>
        <p:grpSpPr>
          <a:xfrm>
            <a:off x="8344944" y="2269529"/>
            <a:ext cx="2891326" cy="3399687"/>
            <a:chOff x="8344944" y="2269529"/>
            <a:chExt cx="2891326" cy="3399687"/>
          </a:xfrm>
        </p:grpSpPr>
        <p:grpSp>
          <p:nvGrpSpPr>
            <p:cNvPr id="260" name="Group 259"/>
            <p:cNvGrpSpPr/>
            <p:nvPr/>
          </p:nvGrpSpPr>
          <p:grpSpPr>
            <a:xfrm>
              <a:off x="9032121" y="2269529"/>
              <a:ext cx="2204149" cy="2204118"/>
              <a:chOff x="6690601" y="3104887"/>
              <a:chExt cx="986731" cy="986717"/>
            </a:xfrm>
          </p:grpSpPr>
          <p:grpSp>
            <p:nvGrpSpPr>
              <p:cNvPr id="264" name="Group 263"/>
              <p:cNvGrpSpPr/>
              <p:nvPr/>
            </p:nvGrpSpPr>
            <p:grpSpPr>
              <a:xfrm>
                <a:off x="6690601" y="3104887"/>
                <a:ext cx="986731" cy="986717"/>
                <a:chOff x="6444705" y="2649564"/>
                <a:chExt cx="986731" cy="986717"/>
              </a:xfrm>
            </p:grpSpPr>
            <p:sp>
              <p:nvSpPr>
                <p:cNvPr id="281" name="Rectangle 280"/>
                <p:cNvSpPr/>
                <p:nvPr/>
              </p:nvSpPr>
              <p:spPr>
                <a:xfrm>
                  <a:off x="6444712" y="2649564"/>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2" name="Rectangle 281"/>
                <p:cNvSpPr/>
                <p:nvPr/>
              </p:nvSpPr>
              <p:spPr>
                <a:xfrm>
                  <a:off x="6691393" y="2649564"/>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3" name="Rectangle 282"/>
                <p:cNvSpPr/>
                <p:nvPr/>
              </p:nvSpPr>
              <p:spPr>
                <a:xfrm>
                  <a:off x="6444712" y="2896245"/>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4" name="Rectangle 283"/>
                <p:cNvSpPr/>
                <p:nvPr/>
              </p:nvSpPr>
              <p:spPr>
                <a:xfrm>
                  <a:off x="6691393" y="2896245"/>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5" name="Rectangle 284"/>
                <p:cNvSpPr/>
                <p:nvPr/>
              </p:nvSpPr>
              <p:spPr>
                <a:xfrm>
                  <a:off x="6938074" y="2649564"/>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6" name="Rectangle 285"/>
                <p:cNvSpPr/>
                <p:nvPr/>
              </p:nvSpPr>
              <p:spPr>
                <a:xfrm>
                  <a:off x="7184755" y="2649564"/>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7" name="Rectangle 286"/>
                <p:cNvSpPr/>
                <p:nvPr/>
              </p:nvSpPr>
              <p:spPr>
                <a:xfrm>
                  <a:off x="6938074" y="2896244"/>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8" name="Rectangle 287"/>
                <p:cNvSpPr/>
                <p:nvPr/>
              </p:nvSpPr>
              <p:spPr>
                <a:xfrm>
                  <a:off x="7184754" y="2896243"/>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9" name="Rectangle 288"/>
                <p:cNvSpPr/>
                <p:nvPr/>
              </p:nvSpPr>
              <p:spPr>
                <a:xfrm>
                  <a:off x="6444711" y="3142926"/>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0" name="Rectangle 289"/>
                <p:cNvSpPr/>
                <p:nvPr/>
              </p:nvSpPr>
              <p:spPr>
                <a:xfrm>
                  <a:off x="6691391" y="3142924"/>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1" name="Rectangle 290"/>
                <p:cNvSpPr/>
                <p:nvPr/>
              </p:nvSpPr>
              <p:spPr>
                <a:xfrm>
                  <a:off x="6444705" y="3389596"/>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2" name="Rectangle 291"/>
                <p:cNvSpPr/>
                <p:nvPr/>
              </p:nvSpPr>
              <p:spPr>
                <a:xfrm>
                  <a:off x="6691390" y="3389600"/>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3" name="Rectangle 292"/>
                <p:cNvSpPr/>
                <p:nvPr/>
              </p:nvSpPr>
              <p:spPr>
                <a:xfrm>
                  <a:off x="6938073" y="3142923"/>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4" name="Rectangle 293"/>
                <p:cNvSpPr/>
                <p:nvPr/>
              </p:nvSpPr>
              <p:spPr>
                <a:xfrm>
                  <a:off x="7184754" y="3142923"/>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5" name="Rectangle 294"/>
                <p:cNvSpPr/>
                <p:nvPr/>
              </p:nvSpPr>
              <p:spPr>
                <a:xfrm>
                  <a:off x="6938071" y="33895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6" name="Rectangle 295"/>
                <p:cNvSpPr/>
                <p:nvPr/>
              </p:nvSpPr>
              <p:spPr>
                <a:xfrm>
                  <a:off x="7184750" y="3389596"/>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265" name="Group 264"/>
              <p:cNvGrpSpPr/>
              <p:nvPr/>
            </p:nvGrpSpPr>
            <p:grpSpPr>
              <a:xfrm>
                <a:off x="6813941" y="3228220"/>
                <a:ext cx="740050" cy="740035"/>
                <a:chOff x="6444705" y="2772905"/>
                <a:chExt cx="740050" cy="740035"/>
              </a:xfrm>
            </p:grpSpPr>
            <p:cxnSp>
              <p:nvCxnSpPr>
                <p:cNvPr id="266" name="Straight Connector 265"/>
                <p:cNvCxnSpPr>
                  <a:stCxn id="281" idx="1"/>
                  <a:endCxn id="281" idx="3"/>
                </p:cNvCxnSpPr>
                <p:nvPr/>
              </p:nvCxnSpPr>
              <p:spPr>
                <a:xfrm>
                  <a:off x="6444712" y="2772905"/>
                  <a:ext cx="246681" cy="0"/>
                </a:xfrm>
                <a:prstGeom prst="line">
                  <a:avLst/>
                </a:prstGeom>
                <a:noFill/>
                <a:ln w="12700" cap="flat" cmpd="sng" algn="ctr">
                  <a:solidFill>
                    <a:sysClr val="windowText" lastClr="000000"/>
                  </a:solidFill>
                  <a:prstDash val="dash"/>
                  <a:headEnd type="oval" w="lg" len="lg"/>
                </a:ln>
                <a:effectLst/>
              </p:spPr>
            </p:cxnSp>
            <p:cxnSp>
              <p:nvCxnSpPr>
                <p:cNvPr id="267" name="Straight Connector 266"/>
                <p:cNvCxnSpPr>
                  <a:stCxn id="281" idx="3"/>
                  <a:endCxn id="283" idx="1"/>
                </p:cNvCxnSpPr>
                <p:nvPr/>
              </p:nvCxnSpPr>
              <p:spPr>
                <a:xfrm flipH="1">
                  <a:off x="6444712" y="2772905"/>
                  <a:ext cx="246681" cy="246681"/>
                </a:xfrm>
                <a:prstGeom prst="line">
                  <a:avLst/>
                </a:prstGeom>
                <a:noFill/>
                <a:ln w="12700" cap="flat" cmpd="sng" algn="ctr">
                  <a:solidFill>
                    <a:sysClr val="windowText" lastClr="000000"/>
                  </a:solidFill>
                  <a:prstDash val="dash"/>
                </a:ln>
                <a:effectLst/>
              </p:spPr>
            </p:cxnSp>
            <p:cxnSp>
              <p:nvCxnSpPr>
                <p:cNvPr id="268" name="Straight Connector 267"/>
                <p:cNvCxnSpPr>
                  <a:stCxn id="283" idx="1"/>
                  <a:endCxn id="283" idx="3"/>
                </p:cNvCxnSpPr>
                <p:nvPr/>
              </p:nvCxnSpPr>
              <p:spPr>
                <a:xfrm>
                  <a:off x="6444712" y="3019586"/>
                  <a:ext cx="246681" cy="0"/>
                </a:xfrm>
                <a:prstGeom prst="line">
                  <a:avLst/>
                </a:prstGeom>
                <a:noFill/>
                <a:ln w="12700" cap="flat" cmpd="sng" algn="ctr">
                  <a:solidFill>
                    <a:sysClr val="windowText" lastClr="000000"/>
                  </a:solidFill>
                  <a:prstDash val="dash"/>
                </a:ln>
                <a:effectLst/>
              </p:spPr>
            </p:cxnSp>
            <p:cxnSp>
              <p:nvCxnSpPr>
                <p:cNvPr id="269" name="Straight Connector 268"/>
                <p:cNvCxnSpPr>
                  <a:stCxn id="283" idx="3"/>
                  <a:endCxn id="282" idx="3"/>
                </p:cNvCxnSpPr>
                <p:nvPr/>
              </p:nvCxnSpPr>
              <p:spPr>
                <a:xfrm flipV="1">
                  <a:off x="6691393" y="2772905"/>
                  <a:ext cx="246681" cy="246681"/>
                </a:xfrm>
                <a:prstGeom prst="line">
                  <a:avLst/>
                </a:prstGeom>
                <a:noFill/>
                <a:ln w="12700" cap="flat" cmpd="sng" algn="ctr">
                  <a:solidFill>
                    <a:sysClr val="windowText" lastClr="000000"/>
                  </a:solidFill>
                  <a:prstDash val="dash"/>
                </a:ln>
                <a:effectLst/>
              </p:spPr>
            </p:cxnSp>
            <p:cxnSp>
              <p:nvCxnSpPr>
                <p:cNvPr id="270" name="Straight Connector 269"/>
                <p:cNvCxnSpPr>
                  <a:stCxn id="285" idx="1"/>
                  <a:endCxn id="285" idx="3"/>
                </p:cNvCxnSpPr>
                <p:nvPr/>
              </p:nvCxnSpPr>
              <p:spPr>
                <a:xfrm>
                  <a:off x="6938074" y="2772905"/>
                  <a:ext cx="246681" cy="0"/>
                </a:xfrm>
                <a:prstGeom prst="line">
                  <a:avLst/>
                </a:prstGeom>
                <a:noFill/>
                <a:ln w="12700" cap="flat" cmpd="sng" algn="ctr">
                  <a:solidFill>
                    <a:sysClr val="windowText" lastClr="000000"/>
                  </a:solidFill>
                  <a:prstDash val="dash"/>
                </a:ln>
                <a:effectLst/>
              </p:spPr>
            </p:cxnSp>
            <p:cxnSp>
              <p:nvCxnSpPr>
                <p:cNvPr id="271" name="Straight Connector 270"/>
                <p:cNvCxnSpPr>
                  <a:stCxn id="285" idx="3"/>
                  <a:endCxn id="284" idx="3"/>
                </p:cNvCxnSpPr>
                <p:nvPr/>
              </p:nvCxnSpPr>
              <p:spPr>
                <a:xfrm flipH="1">
                  <a:off x="6938074" y="2772905"/>
                  <a:ext cx="246681" cy="246681"/>
                </a:xfrm>
                <a:prstGeom prst="line">
                  <a:avLst/>
                </a:prstGeom>
                <a:noFill/>
                <a:ln w="12700" cap="flat" cmpd="sng" algn="ctr">
                  <a:solidFill>
                    <a:sysClr val="windowText" lastClr="000000"/>
                  </a:solidFill>
                  <a:prstDash val="dash"/>
                </a:ln>
                <a:effectLst/>
              </p:spPr>
            </p:cxnSp>
            <p:cxnSp>
              <p:nvCxnSpPr>
                <p:cNvPr id="272" name="Straight Connector 271"/>
                <p:cNvCxnSpPr>
                  <a:stCxn id="284" idx="3"/>
                  <a:endCxn id="287" idx="3"/>
                </p:cNvCxnSpPr>
                <p:nvPr/>
              </p:nvCxnSpPr>
              <p:spPr>
                <a:xfrm flipV="1">
                  <a:off x="6938074" y="3019585"/>
                  <a:ext cx="246681" cy="1"/>
                </a:xfrm>
                <a:prstGeom prst="line">
                  <a:avLst/>
                </a:prstGeom>
                <a:noFill/>
                <a:ln w="12700" cap="flat" cmpd="sng" algn="ctr">
                  <a:solidFill>
                    <a:sysClr val="windowText" lastClr="000000"/>
                  </a:solidFill>
                  <a:prstDash val="dash"/>
                </a:ln>
                <a:effectLst/>
              </p:spPr>
            </p:cxnSp>
            <p:cxnSp>
              <p:nvCxnSpPr>
                <p:cNvPr id="273" name="Straight Connector 272"/>
                <p:cNvCxnSpPr>
                  <a:stCxn id="288" idx="1"/>
                  <a:endCxn id="289" idx="1"/>
                </p:cNvCxnSpPr>
                <p:nvPr/>
              </p:nvCxnSpPr>
              <p:spPr>
                <a:xfrm flipH="1">
                  <a:off x="6444711" y="3019584"/>
                  <a:ext cx="740043" cy="246683"/>
                </a:xfrm>
                <a:prstGeom prst="line">
                  <a:avLst/>
                </a:prstGeom>
                <a:noFill/>
                <a:ln w="12700" cap="flat" cmpd="sng" algn="ctr">
                  <a:solidFill>
                    <a:sysClr val="windowText" lastClr="000000"/>
                  </a:solidFill>
                  <a:prstDash val="dash"/>
                </a:ln>
                <a:effectLst/>
              </p:spPr>
            </p:cxnSp>
            <p:cxnSp>
              <p:nvCxnSpPr>
                <p:cNvPr id="274" name="Straight Connector 273"/>
                <p:cNvCxnSpPr>
                  <a:stCxn id="289" idx="1"/>
                  <a:endCxn id="289" idx="3"/>
                </p:cNvCxnSpPr>
                <p:nvPr/>
              </p:nvCxnSpPr>
              <p:spPr>
                <a:xfrm>
                  <a:off x="6444711" y="3266267"/>
                  <a:ext cx="246681" cy="0"/>
                </a:xfrm>
                <a:prstGeom prst="line">
                  <a:avLst/>
                </a:prstGeom>
                <a:noFill/>
                <a:ln w="12700" cap="flat" cmpd="sng" algn="ctr">
                  <a:solidFill>
                    <a:sysClr val="windowText" lastClr="000000"/>
                  </a:solidFill>
                  <a:prstDash val="dash"/>
                </a:ln>
                <a:effectLst/>
              </p:spPr>
            </p:cxnSp>
            <p:cxnSp>
              <p:nvCxnSpPr>
                <p:cNvPr id="275" name="Straight Connector 274"/>
                <p:cNvCxnSpPr>
                  <a:stCxn id="289" idx="3"/>
                  <a:endCxn id="291" idx="1"/>
                </p:cNvCxnSpPr>
                <p:nvPr/>
              </p:nvCxnSpPr>
              <p:spPr>
                <a:xfrm flipH="1">
                  <a:off x="6444705" y="3266267"/>
                  <a:ext cx="246687" cy="246670"/>
                </a:xfrm>
                <a:prstGeom prst="line">
                  <a:avLst/>
                </a:prstGeom>
                <a:noFill/>
                <a:ln w="12700" cap="flat" cmpd="sng" algn="ctr">
                  <a:solidFill>
                    <a:sysClr val="windowText" lastClr="000000"/>
                  </a:solidFill>
                  <a:prstDash val="dash"/>
                </a:ln>
                <a:effectLst/>
              </p:spPr>
            </p:cxnSp>
            <p:cxnSp>
              <p:nvCxnSpPr>
                <p:cNvPr id="276" name="Straight Connector 275"/>
                <p:cNvCxnSpPr>
                  <a:stCxn id="291" idx="1"/>
                  <a:endCxn id="291" idx="3"/>
                </p:cNvCxnSpPr>
                <p:nvPr/>
              </p:nvCxnSpPr>
              <p:spPr>
                <a:xfrm>
                  <a:off x="6444705" y="3512937"/>
                  <a:ext cx="246681" cy="0"/>
                </a:xfrm>
                <a:prstGeom prst="line">
                  <a:avLst/>
                </a:prstGeom>
                <a:noFill/>
                <a:ln w="12700" cap="flat" cmpd="sng" algn="ctr">
                  <a:solidFill>
                    <a:sysClr val="windowText" lastClr="000000"/>
                  </a:solidFill>
                  <a:prstDash val="dash"/>
                </a:ln>
                <a:effectLst/>
              </p:spPr>
            </p:cxnSp>
            <p:cxnSp>
              <p:nvCxnSpPr>
                <p:cNvPr id="277" name="Straight Connector 276"/>
                <p:cNvCxnSpPr>
                  <a:stCxn id="291" idx="3"/>
                  <a:endCxn id="290" idx="3"/>
                </p:cNvCxnSpPr>
                <p:nvPr/>
              </p:nvCxnSpPr>
              <p:spPr>
                <a:xfrm flipV="1">
                  <a:off x="6691386" y="3266265"/>
                  <a:ext cx="246686" cy="246672"/>
                </a:xfrm>
                <a:prstGeom prst="line">
                  <a:avLst/>
                </a:prstGeom>
                <a:noFill/>
                <a:ln w="12700" cap="flat" cmpd="sng" algn="ctr">
                  <a:solidFill>
                    <a:sysClr val="windowText" lastClr="000000"/>
                  </a:solidFill>
                  <a:prstDash val="dash"/>
                </a:ln>
                <a:effectLst/>
              </p:spPr>
            </p:cxnSp>
            <p:cxnSp>
              <p:nvCxnSpPr>
                <p:cNvPr id="278" name="Straight Connector 277"/>
                <p:cNvCxnSpPr>
                  <a:stCxn id="290" idx="3"/>
                  <a:endCxn id="293" idx="3"/>
                </p:cNvCxnSpPr>
                <p:nvPr/>
              </p:nvCxnSpPr>
              <p:spPr>
                <a:xfrm flipV="1">
                  <a:off x="6938072" y="3266264"/>
                  <a:ext cx="246682" cy="1"/>
                </a:xfrm>
                <a:prstGeom prst="line">
                  <a:avLst/>
                </a:prstGeom>
                <a:noFill/>
                <a:ln w="12700" cap="flat" cmpd="sng" algn="ctr">
                  <a:solidFill>
                    <a:sysClr val="windowText" lastClr="000000"/>
                  </a:solidFill>
                  <a:prstDash val="dash"/>
                </a:ln>
                <a:effectLst/>
              </p:spPr>
            </p:cxnSp>
            <p:cxnSp>
              <p:nvCxnSpPr>
                <p:cNvPr id="279" name="Straight Connector 278"/>
                <p:cNvCxnSpPr>
                  <a:stCxn id="293" idx="3"/>
                  <a:endCxn id="295" idx="1"/>
                </p:cNvCxnSpPr>
                <p:nvPr/>
              </p:nvCxnSpPr>
              <p:spPr>
                <a:xfrm flipH="1">
                  <a:off x="6938071" y="3266264"/>
                  <a:ext cx="246683" cy="246676"/>
                </a:xfrm>
                <a:prstGeom prst="line">
                  <a:avLst/>
                </a:prstGeom>
                <a:noFill/>
                <a:ln w="12700" cap="flat" cmpd="sng" algn="ctr">
                  <a:solidFill>
                    <a:sysClr val="windowText" lastClr="000000"/>
                  </a:solidFill>
                  <a:prstDash val="dash"/>
                </a:ln>
                <a:effectLst/>
              </p:spPr>
            </p:cxnSp>
            <p:cxnSp>
              <p:nvCxnSpPr>
                <p:cNvPr id="280" name="Straight Connector 279"/>
                <p:cNvCxnSpPr>
                  <a:stCxn id="296" idx="1"/>
                  <a:endCxn id="295" idx="1"/>
                </p:cNvCxnSpPr>
                <p:nvPr/>
              </p:nvCxnSpPr>
              <p:spPr>
                <a:xfrm flipH="1">
                  <a:off x="6938071" y="3512937"/>
                  <a:ext cx="246679" cy="3"/>
                </a:xfrm>
                <a:prstGeom prst="line">
                  <a:avLst/>
                </a:prstGeom>
                <a:noFill/>
                <a:ln w="12700" cap="flat" cmpd="sng" algn="ctr">
                  <a:solidFill>
                    <a:sysClr val="windowText" lastClr="000000"/>
                  </a:solidFill>
                  <a:prstDash val="dash"/>
                  <a:headEnd type="triangle" w="lg" len="lg"/>
                </a:ln>
                <a:effectLst/>
              </p:spPr>
            </p:cxnSp>
          </p:grpSp>
        </p:grpSp>
        <p:grpSp>
          <p:nvGrpSpPr>
            <p:cNvPr id="261" name="Group 260"/>
            <p:cNvGrpSpPr/>
            <p:nvPr/>
          </p:nvGrpSpPr>
          <p:grpSpPr>
            <a:xfrm>
              <a:off x="8344944" y="4749114"/>
              <a:ext cx="2205700" cy="920102"/>
              <a:chOff x="8344944" y="4749114"/>
              <a:chExt cx="2205700" cy="920102"/>
            </a:xfrm>
          </p:grpSpPr>
          <p:cxnSp>
            <p:nvCxnSpPr>
              <p:cNvPr id="262" name="Straight Arrow Connector 261"/>
              <p:cNvCxnSpPr/>
              <p:nvPr/>
            </p:nvCxnSpPr>
            <p:spPr>
              <a:xfrm flipV="1">
                <a:off x="8344944" y="4749114"/>
                <a:ext cx="573244" cy="920102"/>
              </a:xfrm>
              <a:prstGeom prst="straightConnector1">
                <a:avLst/>
              </a:prstGeom>
              <a:noFill/>
              <a:ln w="25400" cap="flat" cmpd="sng" algn="ctr">
                <a:solidFill>
                  <a:sysClr val="windowText" lastClr="000000"/>
                </a:solidFill>
                <a:prstDash val="solid"/>
                <a:tailEnd type="triangle"/>
              </a:ln>
              <a:effectLst/>
            </p:spPr>
          </p:cxnSp>
          <p:sp>
            <p:nvSpPr>
              <p:cNvPr id="263" name="TextBox 262"/>
              <p:cNvSpPr txBox="1"/>
              <p:nvPr/>
            </p:nvSpPr>
            <p:spPr>
              <a:xfrm>
                <a:off x="8590812" y="4979969"/>
                <a:ext cx="1959832" cy="646331"/>
              </a:xfrm>
              <a:prstGeom prst="rect">
                <a:avLst/>
              </a:prstGeom>
              <a:solidFill>
                <a:srgbClr val="EFEDE3"/>
              </a:solidFill>
              <a:ln>
                <a:solidFill>
                  <a:sysClr val="windowText" lastClr="000000"/>
                </a:solidFill>
              </a:ln>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Space filling curve</a:t>
                </a:r>
                <a:br>
                  <a:rPr kumimoji="0" lang="en-US" sz="1800" b="0" i="0" u="none" strike="noStrike" kern="0" cap="none" spc="0" normalizeH="0" baseline="0" noProof="0" dirty="0">
                    <a:ln>
                      <a:noFill/>
                    </a:ln>
                    <a:solidFill>
                      <a:prstClr val="black"/>
                    </a:solidFill>
                    <a:effectLst/>
                    <a:uLnTx/>
                    <a:uFillTx/>
                    <a:latin typeface="Franklin Gothic Book" panose="020B0503020102020204"/>
                  </a:rPr>
                </a:br>
                <a:r>
                  <a:rPr kumimoji="0" lang="en-US" sz="1800" b="0" i="0" u="none" strike="noStrike" kern="0" cap="none" spc="0" normalizeH="0" baseline="0" noProof="0" dirty="0">
                    <a:ln>
                      <a:noFill/>
                    </a:ln>
                    <a:solidFill>
                      <a:prstClr val="black"/>
                    </a:solidFill>
                    <a:effectLst/>
                    <a:uLnTx/>
                    <a:uFillTx/>
                    <a:latin typeface="Franklin Gothic Book" panose="020B0503020102020204"/>
                  </a:rPr>
                  <a:t>(Morton/Hilbert)</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grpSp>
      </p:grpSp>
      <p:grpSp>
        <p:nvGrpSpPr>
          <p:cNvPr id="297" name="Group 296"/>
          <p:cNvGrpSpPr/>
          <p:nvPr/>
        </p:nvGrpSpPr>
        <p:grpSpPr>
          <a:xfrm>
            <a:off x="2278190" y="5949009"/>
            <a:ext cx="8816533" cy="551033"/>
            <a:chOff x="3242685" y="3311699"/>
            <a:chExt cx="3946896" cy="246681"/>
          </a:xfrm>
        </p:grpSpPr>
        <p:sp>
          <p:nvSpPr>
            <p:cNvPr id="298" name="Rectangle 297"/>
            <p:cNvSpPr/>
            <p:nvPr/>
          </p:nvSpPr>
          <p:spPr>
            <a:xfrm>
              <a:off x="4229409"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99" name="Rectangle 298"/>
            <p:cNvSpPr/>
            <p:nvPr/>
          </p:nvSpPr>
          <p:spPr>
            <a:xfrm>
              <a:off x="4476090"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0" name="Rectangle 299"/>
            <p:cNvSpPr/>
            <p:nvPr/>
          </p:nvSpPr>
          <p:spPr>
            <a:xfrm>
              <a:off x="4722771" y="3311699"/>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1" name="Rectangle 300"/>
            <p:cNvSpPr/>
            <p:nvPr/>
          </p:nvSpPr>
          <p:spPr>
            <a:xfrm>
              <a:off x="4969452"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2" name="Rectangle 301"/>
            <p:cNvSpPr/>
            <p:nvPr/>
          </p:nvSpPr>
          <p:spPr>
            <a:xfrm>
              <a:off x="5216133"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3" name="Rectangle 302"/>
            <p:cNvSpPr/>
            <p:nvPr/>
          </p:nvSpPr>
          <p:spPr>
            <a:xfrm>
              <a:off x="5462814" y="3311699"/>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4" name="Rectangle 303"/>
            <p:cNvSpPr/>
            <p:nvPr/>
          </p:nvSpPr>
          <p:spPr>
            <a:xfrm>
              <a:off x="5709495"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5" name="Rectangle 304"/>
            <p:cNvSpPr/>
            <p:nvPr/>
          </p:nvSpPr>
          <p:spPr>
            <a:xfrm>
              <a:off x="5956176"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6" name="Rectangle 305"/>
            <p:cNvSpPr/>
            <p:nvPr/>
          </p:nvSpPr>
          <p:spPr>
            <a:xfrm>
              <a:off x="6202857" y="3311699"/>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7" name="Rectangle 306"/>
            <p:cNvSpPr/>
            <p:nvPr/>
          </p:nvSpPr>
          <p:spPr>
            <a:xfrm>
              <a:off x="6449538"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8" name="Rectangle 307"/>
            <p:cNvSpPr/>
            <p:nvPr/>
          </p:nvSpPr>
          <p:spPr>
            <a:xfrm>
              <a:off x="6696219" y="33116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9" name="Rectangle 308"/>
            <p:cNvSpPr/>
            <p:nvPr/>
          </p:nvSpPr>
          <p:spPr>
            <a:xfrm>
              <a:off x="3242685" y="3311699"/>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0" name="Rectangle 309"/>
            <p:cNvSpPr/>
            <p:nvPr/>
          </p:nvSpPr>
          <p:spPr>
            <a:xfrm>
              <a:off x="3489366"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1" name="Rectangle 310"/>
            <p:cNvSpPr/>
            <p:nvPr/>
          </p:nvSpPr>
          <p:spPr>
            <a:xfrm>
              <a:off x="3736047"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2" name="Rectangle 311"/>
            <p:cNvSpPr/>
            <p:nvPr/>
          </p:nvSpPr>
          <p:spPr>
            <a:xfrm>
              <a:off x="3982728" y="3311699"/>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3" name="Rectangle 312"/>
            <p:cNvSpPr/>
            <p:nvPr/>
          </p:nvSpPr>
          <p:spPr>
            <a:xfrm>
              <a:off x="6942900"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314" name="Straight Connector 313"/>
            <p:cNvCxnSpPr/>
            <p:nvPr/>
          </p:nvCxnSpPr>
          <p:spPr>
            <a:xfrm>
              <a:off x="3366025" y="3435033"/>
              <a:ext cx="3700215" cy="0"/>
            </a:xfrm>
            <a:prstGeom prst="line">
              <a:avLst/>
            </a:prstGeom>
            <a:noFill/>
            <a:ln w="12700" cap="flat" cmpd="sng" algn="ctr">
              <a:solidFill>
                <a:sysClr val="windowText" lastClr="000000"/>
              </a:solidFill>
              <a:prstDash val="dash"/>
              <a:headEnd type="oval" w="lg" len="lg"/>
              <a:tailEnd type="triangle" w="lg" len="lg"/>
            </a:ln>
            <a:effectLst/>
          </p:spPr>
        </p:cxnSp>
      </p:grpSp>
      <p:sp>
        <p:nvSpPr>
          <p:cNvPr id="315" name="TextBox 314"/>
          <p:cNvSpPr txBox="1"/>
          <p:nvPr/>
        </p:nvSpPr>
        <p:spPr>
          <a:xfrm>
            <a:off x="2163593" y="5442646"/>
            <a:ext cx="1292020" cy="461665"/>
          </a:xfrm>
          <a:prstGeom prst="rect">
            <a:avLst/>
          </a:prstGeom>
          <a:noFill/>
        </p:spPr>
        <p:txBody>
          <a:bodyPr wrap="none" rtlCol="0">
            <a:spAutoFit/>
          </a:bodyPr>
          <a:lstStyle/>
          <a:p>
            <a:pPr defTabSz="457200"/>
            <a:r>
              <a:rPr lang="en-US" sz="2400" dirty="0">
                <a:solidFill>
                  <a:prstClr val="black"/>
                </a:solidFill>
                <a:latin typeface="Franklin Gothic Book" panose="020B0503020102020204"/>
              </a:rPr>
              <a:t>1D array</a:t>
            </a:r>
            <a:endParaRPr lang="sv-SE" sz="2400" dirty="0">
              <a:solidFill>
                <a:prstClr val="black"/>
              </a:solidFill>
              <a:latin typeface="Franklin Gothic Book" panose="020B0503020102020204"/>
            </a:endParaRPr>
          </a:p>
        </p:txBody>
      </p:sp>
      <p:pic>
        <p:nvPicPr>
          <p:cNvPr id="331" name="Picture 3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919" y="-137538"/>
            <a:ext cx="4335643" cy="4335643"/>
          </a:xfrm>
          <a:prstGeom prst="rect">
            <a:avLst/>
          </a:prstGeom>
        </p:spPr>
      </p:pic>
      <p:grpSp>
        <p:nvGrpSpPr>
          <p:cNvPr id="332" name="Group 331"/>
          <p:cNvGrpSpPr/>
          <p:nvPr/>
        </p:nvGrpSpPr>
        <p:grpSpPr>
          <a:xfrm>
            <a:off x="1632180" y="2080075"/>
            <a:ext cx="2717511" cy="2420352"/>
            <a:chOff x="1632180" y="2080075"/>
            <a:chExt cx="2717511" cy="2420352"/>
          </a:xfrm>
          <a:effectLst>
            <a:glow rad="406400">
              <a:schemeClr val="bg1"/>
            </a:glow>
          </a:effectLst>
        </p:grpSpPr>
        <p:grpSp>
          <p:nvGrpSpPr>
            <p:cNvPr id="333" name="Group 332"/>
            <p:cNvGrpSpPr/>
            <p:nvPr/>
          </p:nvGrpSpPr>
          <p:grpSpPr>
            <a:xfrm>
              <a:off x="1735349" y="2633867"/>
              <a:ext cx="2614342" cy="1866560"/>
              <a:chOff x="1735349" y="2633867"/>
              <a:chExt cx="2614342" cy="1866560"/>
            </a:xfrm>
            <a:effectLst/>
          </p:grpSpPr>
          <p:sp>
            <p:nvSpPr>
              <p:cNvPr id="335" name="Cube 334"/>
              <p:cNvSpPr/>
              <p:nvPr/>
            </p:nvSpPr>
            <p:spPr>
              <a:xfrm>
                <a:off x="3600757" y="3005193"/>
                <a:ext cx="748934" cy="748933"/>
              </a:xfrm>
              <a:prstGeom prst="cube">
                <a:avLst/>
              </a:prstGeom>
              <a:solidFill>
                <a:srgbClr val="F0D9A5"/>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6" name="Cube 335"/>
              <p:cNvSpPr/>
              <p:nvPr/>
            </p:nvSpPr>
            <p:spPr>
              <a:xfrm>
                <a:off x="1735349" y="2633867"/>
                <a:ext cx="748934" cy="748933"/>
              </a:xfrm>
              <a:prstGeom prst="cube">
                <a:avLst/>
              </a:prstGeom>
              <a:solidFill>
                <a:srgbClr val="425A43"/>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7" name="Cube 336"/>
              <p:cNvSpPr/>
              <p:nvPr/>
            </p:nvSpPr>
            <p:spPr>
              <a:xfrm>
                <a:off x="2292589" y="2635979"/>
                <a:ext cx="748934" cy="748933"/>
              </a:xfrm>
              <a:prstGeom prst="cube">
                <a:avLst/>
              </a:prstGeom>
              <a:solidFill>
                <a:srgbClr val="63876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8" name="Cube 337"/>
              <p:cNvSpPr/>
              <p:nvPr/>
            </p:nvSpPr>
            <p:spPr>
              <a:xfrm>
                <a:off x="2852936" y="2635979"/>
                <a:ext cx="748934" cy="748933"/>
              </a:xfrm>
              <a:prstGeom prst="cube">
                <a:avLst/>
              </a:prstGeom>
              <a:solidFill>
                <a:srgbClr val="63876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9" name="Cube 338"/>
              <p:cNvSpPr/>
              <p:nvPr/>
            </p:nvSpPr>
            <p:spPr>
              <a:xfrm>
                <a:off x="3413772" y="3193135"/>
                <a:ext cx="748934" cy="748933"/>
              </a:xfrm>
              <a:prstGeom prst="cube">
                <a:avLst/>
              </a:prstGeom>
              <a:solidFill>
                <a:srgbClr val="F0D9A5"/>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40" name="Cube 339"/>
              <p:cNvSpPr/>
              <p:nvPr/>
            </p:nvSpPr>
            <p:spPr>
              <a:xfrm>
                <a:off x="3226250" y="3379489"/>
                <a:ext cx="748934" cy="748933"/>
              </a:xfrm>
              <a:prstGeom prst="cube">
                <a:avLst/>
              </a:prstGeom>
              <a:solidFill>
                <a:srgbClr val="335366"/>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41" name="Cube 340"/>
              <p:cNvSpPr/>
              <p:nvPr/>
            </p:nvSpPr>
            <p:spPr>
              <a:xfrm>
                <a:off x="2103693" y="3378072"/>
                <a:ext cx="748934" cy="748933"/>
              </a:xfrm>
              <a:prstGeom prst="cube">
                <a:avLst/>
              </a:prstGeom>
              <a:solidFill>
                <a:srgbClr val="D1DDD2"/>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42" name="Cube 341"/>
              <p:cNvSpPr/>
              <p:nvPr/>
            </p:nvSpPr>
            <p:spPr>
              <a:xfrm>
                <a:off x="2106869" y="2821886"/>
                <a:ext cx="748934" cy="748933"/>
              </a:xfrm>
              <a:prstGeom prst="cube">
                <a:avLst/>
              </a:prstGeom>
              <a:solidFill>
                <a:srgbClr val="BBCDBB"/>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43" name="Cube 342"/>
              <p:cNvSpPr/>
              <p:nvPr/>
            </p:nvSpPr>
            <p:spPr>
              <a:xfrm>
                <a:off x="3040410" y="3563795"/>
                <a:ext cx="748934" cy="748933"/>
              </a:xfrm>
              <a:prstGeom prst="cube">
                <a:avLst/>
              </a:prstGeom>
              <a:solidFill>
                <a:srgbClr val="4D7D99"/>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44" name="Cube 343"/>
              <p:cNvSpPr/>
              <p:nvPr/>
            </p:nvSpPr>
            <p:spPr>
              <a:xfrm>
                <a:off x="2853371" y="3751494"/>
                <a:ext cx="748934" cy="748933"/>
              </a:xfrm>
              <a:prstGeom prst="cube">
                <a:avLst/>
              </a:prstGeom>
              <a:solidFill>
                <a:srgbClr val="ADC7D6"/>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45" name="Cube 344"/>
              <p:cNvSpPr/>
              <p:nvPr/>
            </p:nvSpPr>
            <p:spPr>
              <a:xfrm>
                <a:off x="3413289" y="2635349"/>
                <a:ext cx="748934" cy="748933"/>
              </a:xfrm>
              <a:prstGeom prst="cube">
                <a:avLst/>
              </a:prstGeom>
              <a:solidFill>
                <a:srgbClr val="D7A12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46" name="Cube 345"/>
              <p:cNvSpPr/>
              <p:nvPr/>
            </p:nvSpPr>
            <p:spPr>
              <a:xfrm>
                <a:off x="1920401" y="3564651"/>
                <a:ext cx="748934" cy="748933"/>
              </a:xfrm>
              <a:prstGeom prst="cube">
                <a:avLst/>
              </a:prstGeom>
              <a:solidFill>
                <a:srgbClr val="BBCDBB"/>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334" name="TextBox 333"/>
            <p:cNvSpPr txBox="1"/>
            <p:nvPr/>
          </p:nvSpPr>
          <p:spPr>
            <a:xfrm>
              <a:off x="1632180" y="2080075"/>
              <a:ext cx="1851597" cy="461665"/>
            </a:xfrm>
            <a:prstGeom prst="rect">
              <a:avLst/>
            </a:prstGeom>
            <a:solidFill>
              <a:schemeClr val="bg1"/>
            </a:solidFill>
            <a:effectLst/>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ranklin Gothic Book" panose="020B0503020102020204"/>
                </a:rPr>
                <a:t>3D SVO/DAG</a:t>
              </a:r>
              <a:endParaRPr kumimoji="0" lang="sv-SE" sz="2400" b="0" i="0" u="none" strike="noStrike" kern="0" cap="none" spc="0" normalizeH="0" baseline="0" noProof="0" dirty="0">
                <a:ln>
                  <a:noFill/>
                </a:ln>
                <a:solidFill>
                  <a:prstClr val="black"/>
                </a:solidFill>
                <a:effectLst/>
                <a:uLnTx/>
                <a:uFillTx/>
                <a:latin typeface="Franklin Gothic Book" panose="020B0503020102020204"/>
              </a:endParaRPr>
            </a:p>
          </p:txBody>
        </p:sp>
      </p:grpSp>
    </p:spTree>
    <p:extLst>
      <p:ext uri="{BB962C8B-B14F-4D97-AF65-F5344CB8AC3E}">
        <p14:creationId xmlns:p14="http://schemas.microsoft.com/office/powerpoint/2010/main" val="39599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Previous</a:t>
            </a:r>
            <a:r>
              <a:rPr lang="sv-SE" dirty="0"/>
              <a:t> </a:t>
            </a:r>
            <a:r>
              <a:rPr lang="sv-SE" dirty="0" err="1"/>
              <a:t>Work</a:t>
            </a:r>
            <a:r>
              <a:rPr lang="sv-SE" dirty="0"/>
              <a:t> ([</a:t>
            </a:r>
            <a:r>
              <a:rPr lang="sv-SE" dirty="0" err="1"/>
              <a:t>Dado</a:t>
            </a:r>
            <a:r>
              <a:rPr lang="sv-SE" dirty="0"/>
              <a:t> et al.2016])</a:t>
            </a:r>
          </a:p>
        </p:txBody>
      </p:sp>
      <p:sp>
        <p:nvSpPr>
          <p:cNvPr id="7" name="Content Placeholder 6"/>
          <p:cNvSpPr>
            <a:spLocks noGrp="1"/>
          </p:cNvSpPr>
          <p:nvPr>
            <p:ph idx="1"/>
          </p:nvPr>
        </p:nvSpPr>
        <p:spPr/>
        <p:txBody>
          <a:bodyPr/>
          <a:lstStyle/>
          <a:p>
            <a:r>
              <a:rPr lang="en-US" dirty="0"/>
              <a:t>Globally reduce number of colors</a:t>
            </a:r>
          </a:p>
          <a:p>
            <a:r>
              <a:rPr lang="en-US" dirty="0"/>
              <a:t>Divide into blocks that share a palette</a:t>
            </a:r>
          </a:p>
          <a:p>
            <a:r>
              <a:rPr lang="en-US" dirty="0"/>
              <a:t>Compact list of palette indices per color</a:t>
            </a:r>
          </a:p>
        </p:txBody>
      </p:sp>
    </p:spTree>
    <p:extLst>
      <p:ext uri="{BB962C8B-B14F-4D97-AF65-F5344CB8AC3E}">
        <p14:creationId xmlns:p14="http://schemas.microsoft.com/office/powerpoint/2010/main" val="2372922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Previous</a:t>
            </a:r>
            <a:r>
              <a:rPr lang="sv-SE" dirty="0"/>
              <a:t> </a:t>
            </a:r>
            <a:r>
              <a:rPr lang="sv-SE" dirty="0" err="1"/>
              <a:t>Work</a:t>
            </a:r>
            <a:r>
              <a:rPr lang="sv-SE" dirty="0"/>
              <a:t> ([</a:t>
            </a:r>
            <a:r>
              <a:rPr lang="sv-SE" dirty="0" err="1"/>
              <a:t>Dado</a:t>
            </a:r>
            <a:r>
              <a:rPr lang="sv-SE" dirty="0"/>
              <a:t> et al.2016])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530" y="1770533"/>
            <a:ext cx="7035394" cy="4096867"/>
          </a:xfrm>
          <a:prstGeom prst="rect">
            <a:avLst/>
          </a:prstGeom>
          <a:noFill/>
          <a:ln>
            <a:noFill/>
          </a:ln>
        </p:spPr>
      </p:pic>
      <p:sp>
        <p:nvSpPr>
          <p:cNvPr id="5" name="Content Placeholder 4"/>
          <p:cNvSpPr>
            <a:spLocks noGrp="1"/>
          </p:cNvSpPr>
          <p:nvPr>
            <p:ph idx="1"/>
          </p:nvPr>
        </p:nvSpPr>
        <p:spPr/>
        <p:txBody>
          <a:bodyPr>
            <a:normAutofit/>
          </a:bodyPr>
          <a:lstStyle/>
          <a:p>
            <a:r>
              <a:rPr lang="en-US" dirty="0"/>
              <a:t>Block components:</a:t>
            </a:r>
          </a:p>
          <a:p>
            <a:pPr lvl="1"/>
            <a:r>
              <a:rPr lang="en-US" dirty="0"/>
              <a:t>Header</a:t>
            </a:r>
          </a:p>
          <a:p>
            <a:pPr lvl="2"/>
            <a:r>
              <a:rPr lang="en-US" dirty="0"/>
              <a:t>Start index in color array</a:t>
            </a:r>
          </a:p>
          <a:p>
            <a:pPr lvl="2"/>
            <a:r>
              <a:rPr lang="en-US" dirty="0"/>
              <a:t>Block-palette index</a:t>
            </a:r>
          </a:p>
          <a:p>
            <a:pPr lvl="2"/>
            <a:r>
              <a:rPr lang="en-US" dirty="0"/>
              <a:t>Bit offset sub-palette index.</a:t>
            </a:r>
          </a:p>
          <a:p>
            <a:pPr lvl="2"/>
            <a:r>
              <a:rPr lang="en-US" dirty="0"/>
              <a:t>Bits per index</a:t>
            </a:r>
          </a:p>
          <a:p>
            <a:pPr lvl="1"/>
            <a:r>
              <a:rPr lang="en-US" dirty="0"/>
              <a:t>Sub-palette ids</a:t>
            </a:r>
          </a:p>
          <a:p>
            <a:pPr lvl="2"/>
            <a:r>
              <a:rPr lang="en-US" dirty="0"/>
              <a:t>Up to 4 bits</a:t>
            </a:r>
            <a:endParaRPr lang="sv-SE" dirty="0"/>
          </a:p>
          <a:p>
            <a:pPr lvl="1"/>
            <a:r>
              <a:rPr lang="en-US" dirty="0"/>
              <a:t>Block palette</a:t>
            </a:r>
          </a:p>
          <a:p>
            <a:pPr lvl="2"/>
            <a:r>
              <a:rPr lang="en-US" dirty="0"/>
              <a:t>Indices to quantized</a:t>
            </a:r>
            <a:br>
              <a:rPr lang="en-US" dirty="0"/>
            </a:br>
            <a:r>
              <a:rPr lang="en-US" dirty="0"/>
              <a:t>global palette</a:t>
            </a:r>
          </a:p>
        </p:txBody>
      </p:sp>
    </p:spTree>
    <p:extLst>
      <p:ext uri="{BB962C8B-B14F-4D97-AF65-F5344CB8AC3E}">
        <p14:creationId xmlns:p14="http://schemas.microsoft.com/office/powerpoint/2010/main" val="272294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347894" y="3501185"/>
            <a:ext cx="7254678" cy="1015663"/>
            <a:chOff x="347894" y="3501185"/>
            <a:chExt cx="7254678" cy="1015663"/>
          </a:xfrm>
        </p:grpSpPr>
        <p:sp>
          <p:nvSpPr>
            <p:cNvPr id="85" name="Rectangle 84"/>
            <p:cNvSpPr/>
            <p:nvPr/>
          </p:nvSpPr>
          <p:spPr>
            <a:xfrm>
              <a:off x="2102267" y="4038370"/>
              <a:ext cx="4762060" cy="278837"/>
            </a:xfrm>
            <a:custGeom>
              <a:avLst/>
              <a:gdLst>
                <a:gd name="connsiteX0" fmla="*/ 0 w 4762060"/>
                <a:gd name="connsiteY0" fmla="*/ 0 h 275371"/>
                <a:gd name="connsiteX1" fmla="*/ 4762060 w 4762060"/>
                <a:gd name="connsiteY1" fmla="*/ 0 h 275371"/>
                <a:gd name="connsiteX2" fmla="*/ 4762060 w 4762060"/>
                <a:gd name="connsiteY2" fmla="*/ 275371 h 275371"/>
                <a:gd name="connsiteX3" fmla="*/ 0 w 4762060"/>
                <a:gd name="connsiteY3" fmla="*/ 275371 h 275371"/>
                <a:gd name="connsiteX4" fmla="*/ 0 w 4762060"/>
                <a:gd name="connsiteY4" fmla="*/ 0 h 275371"/>
                <a:gd name="connsiteX0" fmla="*/ 0 w 4762060"/>
                <a:gd name="connsiteY0" fmla="*/ 0 h 276456"/>
                <a:gd name="connsiteX1" fmla="*/ 4762060 w 4762060"/>
                <a:gd name="connsiteY1" fmla="*/ 0 h 276456"/>
                <a:gd name="connsiteX2" fmla="*/ 4762060 w 4762060"/>
                <a:gd name="connsiteY2" fmla="*/ 275371 h 276456"/>
                <a:gd name="connsiteX3" fmla="*/ 1040983 w 4762060"/>
                <a:gd name="connsiteY3" fmla="*/ 276456 h 276456"/>
                <a:gd name="connsiteX4" fmla="*/ 0 w 4762060"/>
                <a:gd name="connsiteY4" fmla="*/ 275371 h 276456"/>
                <a:gd name="connsiteX5" fmla="*/ 0 w 4762060"/>
                <a:gd name="connsiteY5" fmla="*/ 0 h 276456"/>
                <a:gd name="connsiteX0" fmla="*/ 0 w 4762060"/>
                <a:gd name="connsiteY0" fmla="*/ 0 h 276456"/>
                <a:gd name="connsiteX1" fmla="*/ 4762060 w 4762060"/>
                <a:gd name="connsiteY1" fmla="*/ 0 h 276456"/>
                <a:gd name="connsiteX2" fmla="*/ 4762060 w 4762060"/>
                <a:gd name="connsiteY2" fmla="*/ 275371 h 276456"/>
                <a:gd name="connsiteX3" fmla="*/ 1040983 w 4762060"/>
                <a:gd name="connsiteY3" fmla="*/ 276456 h 276456"/>
                <a:gd name="connsiteX4" fmla="*/ 0 w 4762060"/>
                <a:gd name="connsiteY4" fmla="*/ 275371 h 276456"/>
                <a:gd name="connsiteX5" fmla="*/ 0 w 4762060"/>
                <a:gd name="connsiteY5" fmla="*/ 0 h 276456"/>
                <a:gd name="connsiteX0" fmla="*/ 0 w 4762060"/>
                <a:gd name="connsiteY0" fmla="*/ 0 h 278837"/>
                <a:gd name="connsiteX1" fmla="*/ 4762060 w 4762060"/>
                <a:gd name="connsiteY1" fmla="*/ 0 h 278837"/>
                <a:gd name="connsiteX2" fmla="*/ 4762060 w 4762060"/>
                <a:gd name="connsiteY2" fmla="*/ 275371 h 278837"/>
                <a:gd name="connsiteX3" fmla="*/ 845720 w 4762060"/>
                <a:gd name="connsiteY3" fmla="*/ 278837 h 278837"/>
                <a:gd name="connsiteX4" fmla="*/ 0 w 4762060"/>
                <a:gd name="connsiteY4" fmla="*/ 275371 h 278837"/>
                <a:gd name="connsiteX5" fmla="*/ 0 w 4762060"/>
                <a:gd name="connsiteY5" fmla="*/ 0 h 2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060" h="278837">
                  <a:moveTo>
                    <a:pt x="0" y="0"/>
                  </a:moveTo>
                  <a:lnTo>
                    <a:pt x="4762060" y="0"/>
                  </a:lnTo>
                  <a:lnTo>
                    <a:pt x="4762060" y="275371"/>
                  </a:lnTo>
                  <a:lnTo>
                    <a:pt x="845720" y="278837"/>
                  </a:lnTo>
                  <a:lnTo>
                    <a:pt x="0" y="275371"/>
                  </a:lnTo>
                  <a:lnTo>
                    <a:pt x="0" y="0"/>
                  </a:lnTo>
                  <a:close/>
                </a:path>
              </a:pathLst>
            </a:cu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rPr>
                <a:t>0010110101010101001010010101010101</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19" name="TextBox 118"/>
            <p:cNvSpPr txBox="1"/>
            <p:nvPr/>
          </p:nvSpPr>
          <p:spPr>
            <a:xfrm>
              <a:off x="6844031" y="350118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247" name="TextBox 246"/>
            <p:cNvSpPr txBox="1"/>
            <p:nvPr/>
          </p:nvSpPr>
          <p:spPr>
            <a:xfrm>
              <a:off x="347894" y="3973760"/>
              <a:ext cx="1615122" cy="369332"/>
            </a:xfrm>
            <a:prstGeom prst="rect">
              <a:avLst/>
            </a:prstGeom>
            <a:noFill/>
          </p:spPr>
          <p:txBody>
            <a:bodyPr wrap="none" rtlCol="0">
              <a:spAutoFit/>
            </a:bodyPr>
            <a:lstStyle/>
            <a:p>
              <a:pPr defTabSz="457200"/>
              <a:r>
                <a:rPr lang="en-US" b="1" dirty="0">
                  <a:solidFill>
                    <a:prstClr val="black"/>
                  </a:solidFill>
                  <a:latin typeface="Franklin Gothic Book" panose="020B0503020102020204"/>
                </a:rPr>
                <a:t>Index bit-array:</a:t>
              </a:r>
            </a:p>
          </p:txBody>
        </p:sp>
      </p:grpSp>
      <p:sp>
        <p:nvSpPr>
          <p:cNvPr id="197" name="TextBox 196"/>
          <p:cNvSpPr txBox="1"/>
          <p:nvPr/>
        </p:nvSpPr>
        <p:spPr>
          <a:xfrm>
            <a:off x="5328037" y="4343092"/>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198" name="TextBox 197"/>
          <p:cNvSpPr txBox="1"/>
          <p:nvPr/>
        </p:nvSpPr>
        <p:spPr>
          <a:xfrm>
            <a:off x="8117697" y="263721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199" name="TextBox 198"/>
          <p:cNvSpPr txBox="1"/>
          <p:nvPr/>
        </p:nvSpPr>
        <p:spPr>
          <a:xfrm>
            <a:off x="8884793" y="263721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200" name="TextBox 199"/>
          <p:cNvSpPr txBox="1"/>
          <p:nvPr/>
        </p:nvSpPr>
        <p:spPr>
          <a:xfrm>
            <a:off x="9651889" y="263721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201" name="Curved Down Arrow 200"/>
          <p:cNvSpPr/>
          <p:nvPr/>
        </p:nvSpPr>
        <p:spPr>
          <a:xfrm flipH="1">
            <a:off x="4856869" y="2284226"/>
            <a:ext cx="4297858" cy="730370"/>
          </a:xfrm>
          <a:prstGeom prst="curvedDownArrow">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202" name="Curved Down Arrow 201"/>
          <p:cNvSpPr/>
          <p:nvPr/>
        </p:nvSpPr>
        <p:spPr>
          <a:xfrm flipH="1">
            <a:off x="2148174" y="2271645"/>
            <a:ext cx="2810289" cy="730370"/>
          </a:xfrm>
          <a:prstGeom prst="curvedDownArrow">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203" name="Curved Down Arrow 202"/>
          <p:cNvSpPr/>
          <p:nvPr/>
        </p:nvSpPr>
        <p:spPr>
          <a:xfrm>
            <a:off x="2314951" y="2259064"/>
            <a:ext cx="1506747" cy="730370"/>
          </a:xfrm>
          <a:prstGeom prst="curvedDownArrow">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204" name="TextBox 203"/>
          <p:cNvSpPr txBox="1"/>
          <p:nvPr/>
        </p:nvSpPr>
        <p:spPr>
          <a:xfrm>
            <a:off x="2099577" y="1674474"/>
            <a:ext cx="1431005" cy="369332"/>
          </a:xfrm>
          <a:prstGeom prst="rect">
            <a:avLst/>
          </a:prstGeom>
          <a:solidFill>
            <a:srgbClr val="C5BD99"/>
          </a:solidFill>
          <a:ln>
            <a:solidFill>
              <a:srgbClr val="8C8D86">
                <a:shade val="50000"/>
              </a:srgbClr>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color </a:t>
            </a:r>
            <a:r>
              <a:rPr kumimoji="0" lang="en-US" sz="1800" b="0" i="0" u="none" strike="noStrike" kern="0" cap="none" spc="0" normalizeH="0" baseline="0" noProof="0" dirty="0" err="1">
                <a:ln>
                  <a:noFill/>
                </a:ln>
                <a:solidFill>
                  <a:prstClr val="black"/>
                </a:solidFill>
                <a:effectLst/>
                <a:uLnTx/>
                <a:uFillTx/>
                <a:latin typeface="Franklin Gothic Book" panose="020B0503020102020204"/>
              </a:rPr>
              <a:t>idx</a:t>
            </a:r>
            <a:r>
              <a:rPr kumimoji="0" lang="en-US" sz="1800" b="0" i="0" u="none" strike="noStrike" kern="0" cap="none" spc="0" normalizeH="0" baseline="0" noProof="0" dirty="0">
                <a:ln>
                  <a:noFill/>
                </a:ln>
                <a:solidFill>
                  <a:prstClr val="black"/>
                </a:solidFill>
                <a:effectLst/>
                <a:uLnTx/>
                <a:uFillTx/>
                <a:latin typeface="Franklin Gothic Book" panose="020B0503020102020204"/>
              </a:rPr>
              <a:t> = 6</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sp>
        <p:nvSpPr>
          <p:cNvPr id="205" name="TextBox 204"/>
          <p:cNvSpPr txBox="1"/>
          <p:nvPr/>
        </p:nvSpPr>
        <p:spPr>
          <a:xfrm>
            <a:off x="833568" y="3178780"/>
            <a:ext cx="1062855" cy="369332"/>
          </a:xfrm>
          <a:prstGeom prst="rect">
            <a:avLst/>
          </a:prstGeom>
          <a:noFill/>
        </p:spPr>
        <p:txBody>
          <a:bodyPr wrap="none" rtlCol="0">
            <a:spAutoFit/>
          </a:bodyPr>
          <a:lstStyle/>
          <a:p>
            <a:pPr defTabSz="457200"/>
            <a:r>
              <a:rPr lang="en-US" b="1" dirty="0">
                <a:solidFill>
                  <a:prstClr val="black"/>
                </a:solidFill>
                <a:latin typeface="Franklin Gothic Book" panose="020B0503020102020204"/>
              </a:rPr>
              <a:t>Headers:</a:t>
            </a:r>
          </a:p>
        </p:txBody>
      </p:sp>
      <p:grpSp>
        <p:nvGrpSpPr>
          <p:cNvPr id="2" name="Group 1"/>
          <p:cNvGrpSpPr/>
          <p:nvPr/>
        </p:nvGrpSpPr>
        <p:grpSpPr>
          <a:xfrm>
            <a:off x="2095558" y="3069453"/>
            <a:ext cx="1044145" cy="407458"/>
            <a:chOff x="2095558" y="3106853"/>
            <a:chExt cx="877857" cy="513079"/>
          </a:xfrm>
        </p:grpSpPr>
        <p:sp>
          <p:nvSpPr>
            <p:cNvPr id="182" name="Rectangle 181"/>
            <p:cNvSpPr/>
            <p:nvPr/>
          </p:nvSpPr>
          <p:spPr>
            <a:xfrm>
              <a:off x="2095558" y="3106961"/>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0</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314950" y="3106960"/>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1</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533427" y="3106854"/>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0</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754021" y="3106853"/>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2</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grpSp>
      <p:sp>
        <p:nvSpPr>
          <p:cNvPr id="71" name="Rectangle 70"/>
          <p:cNvSpPr/>
          <p:nvPr/>
        </p:nvSpPr>
        <p:spPr>
          <a:xfrm>
            <a:off x="3334863" y="3069539"/>
            <a:ext cx="260953" cy="407372"/>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5</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595813" y="3069538"/>
            <a:ext cx="260953" cy="407372"/>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2</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3855675" y="3069454"/>
            <a:ext cx="260953" cy="407372"/>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4</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4118055" y="3069453"/>
            <a:ext cx="260953" cy="407372"/>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1</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grpSp>
        <p:nvGrpSpPr>
          <p:cNvPr id="75" name="Group 74"/>
          <p:cNvGrpSpPr/>
          <p:nvPr/>
        </p:nvGrpSpPr>
        <p:grpSpPr>
          <a:xfrm>
            <a:off x="4574168" y="3069453"/>
            <a:ext cx="1044145" cy="407458"/>
            <a:chOff x="2095558" y="3106853"/>
            <a:chExt cx="877857" cy="513079"/>
          </a:xfrm>
        </p:grpSpPr>
        <p:sp>
          <p:nvSpPr>
            <p:cNvPr id="76" name="Rectangle 75"/>
            <p:cNvSpPr/>
            <p:nvPr/>
          </p:nvSpPr>
          <p:spPr>
            <a:xfrm>
              <a:off x="2095558" y="3106961"/>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Franklin Gothic Book" panose="020B0503020102020204"/>
                </a:rPr>
                <a:t>7</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7" name="Rectangle 76"/>
            <p:cNvSpPr/>
            <p:nvPr/>
          </p:nvSpPr>
          <p:spPr>
            <a:xfrm>
              <a:off x="2314950" y="3106960"/>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Franklin Gothic Book" panose="020B0503020102020204"/>
                </a:rPr>
                <a:t>5</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8" name="Rectangle 77"/>
            <p:cNvSpPr/>
            <p:nvPr/>
          </p:nvSpPr>
          <p:spPr>
            <a:xfrm>
              <a:off x="2533427" y="3106854"/>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0</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9" name="Rectangle 78"/>
            <p:cNvSpPr/>
            <p:nvPr/>
          </p:nvSpPr>
          <p:spPr>
            <a:xfrm>
              <a:off x="2754021" y="3106853"/>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2</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grpSp>
      <p:grpSp>
        <p:nvGrpSpPr>
          <p:cNvPr id="80" name="Group 79"/>
          <p:cNvGrpSpPr/>
          <p:nvPr/>
        </p:nvGrpSpPr>
        <p:grpSpPr>
          <a:xfrm>
            <a:off x="5813473" y="3069453"/>
            <a:ext cx="1044145" cy="407458"/>
            <a:chOff x="2095558" y="3106853"/>
            <a:chExt cx="877857" cy="513079"/>
          </a:xfrm>
        </p:grpSpPr>
        <p:sp>
          <p:nvSpPr>
            <p:cNvPr id="81" name="Rectangle 80"/>
            <p:cNvSpPr/>
            <p:nvPr/>
          </p:nvSpPr>
          <p:spPr>
            <a:xfrm>
              <a:off x="2095558" y="3106961"/>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82" name="Rectangle 81"/>
            <p:cNvSpPr/>
            <p:nvPr/>
          </p:nvSpPr>
          <p:spPr>
            <a:xfrm>
              <a:off x="2314950" y="3106960"/>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83" name="Rectangle 82"/>
            <p:cNvSpPr/>
            <p:nvPr/>
          </p:nvSpPr>
          <p:spPr>
            <a:xfrm>
              <a:off x="2533427" y="3106854"/>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84" name="Rectangle 83"/>
            <p:cNvSpPr/>
            <p:nvPr/>
          </p:nvSpPr>
          <p:spPr>
            <a:xfrm>
              <a:off x="2754021" y="3106853"/>
              <a:ext cx="219394" cy="512971"/>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grpSp>
      <p:sp>
        <p:nvSpPr>
          <p:cNvPr id="223" name="Rectangle 222"/>
          <p:cNvSpPr/>
          <p:nvPr/>
        </p:nvSpPr>
        <p:spPr>
          <a:xfrm>
            <a:off x="3333432" y="3047092"/>
            <a:ext cx="1044145" cy="454093"/>
          </a:xfrm>
          <a:prstGeom prst="rect">
            <a:avLst/>
          </a:prstGeom>
          <a:noFill/>
          <a:ln w="508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9" name="Rectangle 18"/>
          <p:cNvSpPr/>
          <p:nvPr/>
        </p:nvSpPr>
        <p:spPr>
          <a:xfrm>
            <a:off x="2721298" y="4038369"/>
            <a:ext cx="197115" cy="275371"/>
          </a:xfrm>
          <a:prstGeom prst="rect">
            <a:avLst/>
          </a:prstGeom>
          <a:noFill/>
          <a:ln w="603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1" name="Group 20"/>
          <p:cNvGrpSpPr/>
          <p:nvPr/>
        </p:nvGrpSpPr>
        <p:grpSpPr>
          <a:xfrm>
            <a:off x="2102267" y="4744113"/>
            <a:ext cx="1823630" cy="407372"/>
            <a:chOff x="2102267" y="4744113"/>
            <a:chExt cx="1043812" cy="407372"/>
          </a:xfrm>
        </p:grpSpPr>
        <p:sp>
          <p:nvSpPr>
            <p:cNvPr id="105" name="Rectangle 104"/>
            <p:cNvSpPr/>
            <p:nvPr/>
          </p:nvSpPr>
          <p:spPr>
            <a:xfrm>
              <a:off x="2102267" y="4744113"/>
              <a:ext cx="260953" cy="407372"/>
            </a:xfrm>
            <a:prstGeom prst="rect">
              <a:avLst/>
            </a:prstGeom>
            <a:solidFill>
              <a:srgbClr val="005E5C"/>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1</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06" name="Rectangle 105"/>
            <p:cNvSpPr/>
            <p:nvPr/>
          </p:nvSpPr>
          <p:spPr>
            <a:xfrm>
              <a:off x="2363220" y="4744113"/>
              <a:ext cx="260953" cy="407372"/>
            </a:xfrm>
            <a:prstGeom prst="rect">
              <a:avLst/>
            </a:prstGeom>
            <a:solidFill>
              <a:srgbClr val="BF9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4</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11" name="Rectangle 110"/>
            <p:cNvSpPr/>
            <p:nvPr/>
          </p:nvSpPr>
          <p:spPr>
            <a:xfrm>
              <a:off x="2624173" y="4744113"/>
              <a:ext cx="260953" cy="407372"/>
            </a:xfrm>
            <a:prstGeom prst="rect">
              <a:avLst/>
            </a:prstGeom>
            <a:solidFill>
              <a:srgbClr val="4472C4"/>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3</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12" name="Rectangle 111"/>
            <p:cNvSpPr/>
            <p:nvPr/>
          </p:nvSpPr>
          <p:spPr>
            <a:xfrm>
              <a:off x="2885126" y="4744113"/>
              <a:ext cx="260953" cy="407372"/>
            </a:xfrm>
            <a:prstGeom prst="rect">
              <a:avLst/>
            </a:prstGeom>
            <a:solidFill>
              <a:srgbClr val="00B1E4"/>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7</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grpSp>
      <p:grpSp>
        <p:nvGrpSpPr>
          <p:cNvPr id="114" name="Group 113"/>
          <p:cNvGrpSpPr/>
          <p:nvPr/>
        </p:nvGrpSpPr>
        <p:grpSpPr>
          <a:xfrm>
            <a:off x="4221155" y="4744113"/>
            <a:ext cx="911815" cy="407372"/>
            <a:chOff x="2102267" y="4744113"/>
            <a:chExt cx="521906" cy="407372"/>
          </a:xfrm>
        </p:grpSpPr>
        <p:sp>
          <p:nvSpPr>
            <p:cNvPr id="115" name="Rectangle 114"/>
            <p:cNvSpPr/>
            <p:nvPr/>
          </p:nvSpPr>
          <p:spPr>
            <a:xfrm>
              <a:off x="2102267" y="4744113"/>
              <a:ext cx="260953" cy="407372"/>
            </a:xfrm>
            <a:prstGeom prst="rect">
              <a:avLst/>
            </a:prstGeom>
            <a:solidFill>
              <a:srgbClr val="70AD47"/>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2</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16" name="Rectangle 115"/>
            <p:cNvSpPr/>
            <p:nvPr/>
          </p:nvSpPr>
          <p:spPr>
            <a:xfrm>
              <a:off x="2363220" y="4744113"/>
              <a:ext cx="260953" cy="407372"/>
            </a:xfrm>
            <a:prstGeom prst="rect">
              <a:avLst/>
            </a:prstGeom>
            <a:solidFill>
              <a:srgbClr val="C448DE"/>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8</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grpSp>
      <p:sp>
        <p:nvSpPr>
          <p:cNvPr id="138" name="Afgeronde rechthoek 78"/>
          <p:cNvSpPr/>
          <p:nvPr/>
        </p:nvSpPr>
        <p:spPr>
          <a:xfrm>
            <a:off x="2393734" y="5638813"/>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39" name="Afgeronde rechthoek 79"/>
          <p:cNvSpPr/>
          <p:nvPr/>
        </p:nvSpPr>
        <p:spPr>
          <a:xfrm>
            <a:off x="2102267" y="5642521"/>
            <a:ext cx="291467" cy="291466"/>
          </a:xfrm>
          <a:prstGeom prst="roundRect">
            <a:avLst/>
          </a:prstGeom>
          <a:solidFill>
            <a:srgbClr val="0033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41" name="Afgeronde rechthoek 84"/>
          <p:cNvSpPr/>
          <p:nvPr/>
        </p:nvSpPr>
        <p:spPr>
          <a:xfrm>
            <a:off x="2976668" y="5633945"/>
            <a:ext cx="291467" cy="291466"/>
          </a:xfrm>
          <a:prstGeom prst="roundRect">
            <a:avLst/>
          </a:prstGeom>
          <a:solidFill>
            <a:srgbClr val="4472C4"/>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43" name="Afgeronde rechthoek 86"/>
          <p:cNvSpPr/>
          <p:nvPr/>
        </p:nvSpPr>
        <p:spPr>
          <a:xfrm>
            <a:off x="2685201" y="5638813"/>
            <a:ext cx="291467" cy="291466"/>
          </a:xfrm>
          <a:prstGeom prst="roundRect">
            <a:avLst/>
          </a:prstGeom>
          <a:solidFill>
            <a:srgbClr val="70AD47"/>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45" name="Afgeronde rechthoek 89"/>
          <p:cNvSpPr/>
          <p:nvPr/>
        </p:nvSpPr>
        <p:spPr>
          <a:xfrm>
            <a:off x="3559602" y="5629209"/>
            <a:ext cx="291467" cy="291466"/>
          </a:xfrm>
          <a:prstGeom prst="roundRect">
            <a:avLst/>
          </a:prstGeom>
          <a:solidFill>
            <a:srgbClr val="FFC0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46" name="Afgeronde rechthoek 90"/>
          <p:cNvSpPr/>
          <p:nvPr/>
        </p:nvSpPr>
        <p:spPr>
          <a:xfrm>
            <a:off x="3851069" y="5624473"/>
            <a:ext cx="291467" cy="291466"/>
          </a:xfrm>
          <a:prstGeom prst="roundRect">
            <a:avLst/>
          </a:prstGeom>
          <a:solidFill>
            <a:srgbClr val="ED7D31"/>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52" name="Afgeronde rechthoek 10"/>
          <p:cNvSpPr/>
          <p:nvPr/>
        </p:nvSpPr>
        <p:spPr>
          <a:xfrm>
            <a:off x="3268135" y="5633945"/>
            <a:ext cx="291467" cy="291466"/>
          </a:xfrm>
          <a:prstGeom prst="roundRect">
            <a:avLst/>
          </a:prstGeom>
          <a:solidFill>
            <a:srgbClr val="FFC000">
              <a:lumMod val="75000"/>
            </a:srgb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64" name="Afgeronde rechthoek 78"/>
          <p:cNvSpPr/>
          <p:nvPr/>
        </p:nvSpPr>
        <p:spPr>
          <a:xfrm>
            <a:off x="4434003" y="5609603"/>
            <a:ext cx="291467" cy="291466"/>
          </a:xfrm>
          <a:prstGeom prst="roundRect">
            <a:avLst/>
          </a:prstGeom>
          <a:solidFill>
            <a:schemeClr val="accent4">
              <a:lumMod val="60000"/>
              <a:lumOff val="40000"/>
            </a:scheme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65" name="Afgeronde rechthoek 79"/>
          <p:cNvSpPr/>
          <p:nvPr/>
        </p:nvSpPr>
        <p:spPr>
          <a:xfrm>
            <a:off x="4142536" y="5613311"/>
            <a:ext cx="291467" cy="291466"/>
          </a:xfrm>
          <a:prstGeom prst="roundRect">
            <a:avLst/>
          </a:prstGeom>
          <a:solidFill>
            <a:schemeClr val="bg2">
              <a:lumMod val="50000"/>
            </a:scheme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66" name="Afgeronde rechthoek 84"/>
          <p:cNvSpPr/>
          <p:nvPr/>
        </p:nvSpPr>
        <p:spPr>
          <a:xfrm>
            <a:off x="5016937" y="5604735"/>
            <a:ext cx="291467" cy="291466"/>
          </a:xfrm>
          <a:prstGeom prst="roundRect">
            <a:avLst/>
          </a:prstGeom>
          <a:solidFill>
            <a:schemeClr val="tx1">
              <a:lumMod val="60000"/>
              <a:lumOff val="40000"/>
            </a:scheme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67" name="Afgeronde rechthoek 86"/>
          <p:cNvSpPr/>
          <p:nvPr/>
        </p:nvSpPr>
        <p:spPr>
          <a:xfrm>
            <a:off x="4725470" y="5609603"/>
            <a:ext cx="291467" cy="291466"/>
          </a:xfrm>
          <a:prstGeom prst="roundRect">
            <a:avLst/>
          </a:prstGeom>
          <a:solidFill>
            <a:schemeClr val="accent4">
              <a:lumMod val="75000"/>
            </a:scheme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68" name="Afgeronde rechthoek 89"/>
          <p:cNvSpPr/>
          <p:nvPr/>
        </p:nvSpPr>
        <p:spPr>
          <a:xfrm>
            <a:off x="5599871" y="5599999"/>
            <a:ext cx="291467" cy="291466"/>
          </a:xfrm>
          <a:prstGeom prst="roundRect">
            <a:avLst/>
          </a:prstGeom>
          <a:solidFill>
            <a:schemeClr val="accent2">
              <a:lumMod val="40000"/>
              <a:lumOff val="60000"/>
            </a:scheme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69" name="Afgeronde rechthoek 90"/>
          <p:cNvSpPr/>
          <p:nvPr/>
        </p:nvSpPr>
        <p:spPr>
          <a:xfrm>
            <a:off x="5891338" y="5595263"/>
            <a:ext cx="291467" cy="291466"/>
          </a:xfrm>
          <a:prstGeom prst="roundRect">
            <a:avLst/>
          </a:prstGeom>
          <a:solidFill>
            <a:schemeClr val="accent3">
              <a:lumMod val="75000"/>
            </a:scheme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70" name="Afgeronde rechthoek 10"/>
          <p:cNvSpPr/>
          <p:nvPr/>
        </p:nvSpPr>
        <p:spPr>
          <a:xfrm>
            <a:off x="5308404" y="5604735"/>
            <a:ext cx="291467" cy="291466"/>
          </a:xfrm>
          <a:prstGeom prst="roundRect">
            <a:avLst/>
          </a:prstGeom>
          <a:solidFill>
            <a:schemeClr val="accent6">
              <a:lumMod val="60000"/>
              <a:lumOff val="40000"/>
            </a:scheme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cxnSp>
        <p:nvCxnSpPr>
          <p:cNvPr id="26" name="Elbow Connector 25"/>
          <p:cNvCxnSpPr>
            <a:cxnSpLocks/>
            <a:stCxn id="85" idx="3"/>
            <a:endCxn id="116" idx="0"/>
          </p:cNvCxnSpPr>
          <p:nvPr/>
        </p:nvCxnSpPr>
        <p:spPr>
          <a:xfrm>
            <a:off x="2947987" y="4317207"/>
            <a:ext cx="1957030" cy="426906"/>
          </a:xfrm>
          <a:prstGeom prst="bentConnector4">
            <a:avLst>
              <a:gd name="adj1" fmla="val -243"/>
              <a:gd name="adj2" fmla="val 50000"/>
            </a:avLst>
          </a:prstGeom>
          <a:ln w="412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Elbow Connector 174"/>
          <p:cNvCxnSpPr>
            <a:stCxn id="116" idx="2"/>
            <a:endCxn id="164" idx="0"/>
          </p:cNvCxnSpPr>
          <p:nvPr/>
        </p:nvCxnSpPr>
        <p:spPr>
          <a:xfrm rot="5400000">
            <a:off x="4513318" y="5217904"/>
            <a:ext cx="458118" cy="325280"/>
          </a:xfrm>
          <a:prstGeom prst="bentConnector3">
            <a:avLst>
              <a:gd name="adj1" fmla="val 50000"/>
            </a:avLst>
          </a:prstGeom>
          <a:ln w="412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Elbow Connector 242"/>
          <p:cNvCxnSpPr>
            <a:cxnSpLocks/>
            <a:stCxn id="73" idx="2"/>
            <a:endCxn id="19" idx="0"/>
          </p:cNvCxnSpPr>
          <p:nvPr/>
        </p:nvCxnSpPr>
        <p:spPr>
          <a:xfrm rot="5400000">
            <a:off x="3122233" y="3174449"/>
            <a:ext cx="561543" cy="1166296"/>
          </a:xfrm>
          <a:prstGeom prst="bentConnector3">
            <a:avLst>
              <a:gd name="adj1" fmla="val 50000"/>
            </a:avLst>
          </a:prstGeom>
          <a:ln w="412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4" name="Title 1"/>
          <p:cNvSpPr>
            <a:spLocks noGrp="1"/>
          </p:cNvSpPr>
          <p:nvPr>
            <p:ph type="title"/>
          </p:nvPr>
        </p:nvSpPr>
        <p:spPr>
          <a:xfrm>
            <a:off x="838200" y="365125"/>
            <a:ext cx="10515600" cy="924413"/>
          </a:xfrm>
        </p:spPr>
        <p:txBody>
          <a:bodyPr>
            <a:normAutofit/>
          </a:bodyPr>
          <a:lstStyle/>
          <a:p>
            <a:r>
              <a:rPr lang="sv-SE" dirty="0"/>
              <a:t>Decoding [Dado et al.2016]Data Structure</a:t>
            </a:r>
          </a:p>
        </p:txBody>
      </p:sp>
      <p:cxnSp>
        <p:nvCxnSpPr>
          <p:cNvPr id="245" name="Elbow Connector 244"/>
          <p:cNvCxnSpPr>
            <a:stCxn id="72" idx="2"/>
          </p:cNvCxnSpPr>
          <p:nvPr/>
        </p:nvCxnSpPr>
        <p:spPr>
          <a:xfrm rot="16200000" flipH="1">
            <a:off x="3568075" y="3635124"/>
            <a:ext cx="1267202" cy="950773"/>
          </a:xfrm>
          <a:prstGeom prst="bentConnector3">
            <a:avLst>
              <a:gd name="adj1" fmla="val 50000"/>
            </a:avLst>
          </a:prstGeom>
          <a:ln w="412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4221155" y="4721112"/>
            <a:ext cx="911816" cy="457599"/>
          </a:xfrm>
          <a:prstGeom prst="rect">
            <a:avLst/>
          </a:prstGeom>
          <a:noFill/>
          <a:ln w="508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48" name="TextBox 247"/>
          <p:cNvSpPr txBox="1"/>
          <p:nvPr/>
        </p:nvSpPr>
        <p:spPr>
          <a:xfrm>
            <a:off x="391509" y="4744112"/>
            <a:ext cx="1617430" cy="369332"/>
          </a:xfrm>
          <a:prstGeom prst="rect">
            <a:avLst/>
          </a:prstGeom>
          <a:noFill/>
        </p:spPr>
        <p:txBody>
          <a:bodyPr wrap="none" rtlCol="0">
            <a:spAutoFit/>
          </a:bodyPr>
          <a:lstStyle/>
          <a:p>
            <a:pPr defTabSz="457200"/>
            <a:r>
              <a:rPr lang="en-US" b="1" dirty="0">
                <a:solidFill>
                  <a:prstClr val="black"/>
                </a:solidFill>
                <a:latin typeface="Franklin Gothic Book" panose="020B0503020102020204"/>
              </a:rPr>
              <a:t>Block palettes:</a:t>
            </a:r>
          </a:p>
        </p:txBody>
      </p:sp>
    </p:spTree>
    <p:extLst>
      <p:ext uri="{BB962C8B-B14F-4D97-AF65-F5344CB8AC3E}">
        <p14:creationId xmlns:p14="http://schemas.microsoft.com/office/powerpoint/2010/main" val="284619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wipe(right)">
                                      <p:cBhvr>
                                        <p:cTn id="7" dur="500"/>
                                        <p:tgtEl>
                                          <p:spTgt spid="20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2"/>
                                        </p:tgtEl>
                                        <p:attrNameLst>
                                          <p:attrName>style.visibility</p:attrName>
                                        </p:attrNameLst>
                                      </p:cBhvr>
                                      <p:to>
                                        <p:strVal val="visible"/>
                                      </p:to>
                                    </p:set>
                                    <p:animEffect transition="in" filter="wipe(right)">
                                      <p:cBhvr>
                                        <p:cTn id="11" dur="500"/>
                                        <p:tgtEl>
                                          <p:spTgt spid="20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wipe(left)">
                                      <p:cBhvr>
                                        <p:cTn id="15" dur="500"/>
                                        <p:tgtEl>
                                          <p:spTgt spid="20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childTnLst>
                          </p:cTn>
                        </p:par>
                        <p:par>
                          <p:cTn id="20" fill="hold">
                            <p:stCondLst>
                              <p:cond delay="2000"/>
                            </p:stCondLst>
                            <p:childTnLst>
                              <p:par>
                                <p:cTn id="21" presetID="10" presetClass="exit" presetSubtype="0" fill="hold" grpId="1" nodeType="afterEffect">
                                  <p:stCondLst>
                                    <p:cond delay="0"/>
                                  </p:stCondLst>
                                  <p:childTnLst>
                                    <p:animEffect transition="out" filter="fade">
                                      <p:cBhvr>
                                        <p:cTn id="22" dur="500"/>
                                        <p:tgtEl>
                                          <p:spTgt spid="201"/>
                                        </p:tgtEl>
                                      </p:cBhvr>
                                    </p:animEffect>
                                    <p:set>
                                      <p:cBhvr>
                                        <p:cTn id="23" dur="1" fill="hold">
                                          <p:stCondLst>
                                            <p:cond delay="499"/>
                                          </p:stCondLst>
                                        </p:cTn>
                                        <p:tgtEl>
                                          <p:spTgt spid="20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02"/>
                                        </p:tgtEl>
                                      </p:cBhvr>
                                    </p:animEffect>
                                    <p:set>
                                      <p:cBhvr>
                                        <p:cTn id="26" dur="1" fill="hold">
                                          <p:stCondLst>
                                            <p:cond delay="499"/>
                                          </p:stCondLst>
                                        </p:cTn>
                                        <p:tgtEl>
                                          <p:spTgt spid="20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03"/>
                                        </p:tgtEl>
                                      </p:cBhvr>
                                    </p:animEffect>
                                    <p:set>
                                      <p:cBhvr>
                                        <p:cTn id="29" dur="1" fill="hold">
                                          <p:stCondLst>
                                            <p:cond delay="499"/>
                                          </p:stCondLst>
                                        </p:cTn>
                                        <p:tgtEl>
                                          <p:spTgt spid="203"/>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04"/>
                                        </p:tgtEl>
                                      </p:cBhvr>
                                    </p:animEffect>
                                    <p:set>
                                      <p:cBhvr>
                                        <p:cTn id="32" dur="1" fill="hold">
                                          <p:stCondLst>
                                            <p:cond delay="499"/>
                                          </p:stCondLst>
                                        </p:cTn>
                                        <p:tgtEl>
                                          <p:spTgt spid="20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2000" fill="hold" grpId="0" nodeType="clickEffect">
                                  <p:stCondLst>
                                    <p:cond delay="0"/>
                                  </p:stCondLst>
                                  <p:childTnLst>
                                    <p:animEffect transition="out" filter="fade">
                                      <p:cBhvr>
                                        <p:cTn id="36" dur="500" tmFilter="0, 0; .2, .5; .8, .5; 1, 0"/>
                                        <p:tgtEl>
                                          <p:spTgt spid="72"/>
                                        </p:tgtEl>
                                      </p:cBhvr>
                                    </p:animEffect>
                                    <p:animScale>
                                      <p:cBhvr>
                                        <p:cTn id="37" dur="250" autoRev="1" fill="hold"/>
                                        <p:tgtEl>
                                          <p:spTgt spid="72"/>
                                        </p:tgtEl>
                                      </p:cBhvr>
                                      <p:by x="105000" y="105000"/>
                                    </p:animScale>
                                  </p:childTnLst>
                                </p:cTn>
                              </p:par>
                              <p:par>
                                <p:cTn id="38" presetID="18" presetClass="entr" presetSubtype="6" fill="hold" nodeType="withEffect">
                                  <p:stCondLst>
                                    <p:cond delay="0"/>
                                  </p:stCondLst>
                                  <p:childTnLst>
                                    <p:set>
                                      <p:cBhvr>
                                        <p:cTn id="39" dur="1" fill="hold">
                                          <p:stCondLst>
                                            <p:cond delay="0"/>
                                          </p:stCondLst>
                                        </p:cTn>
                                        <p:tgtEl>
                                          <p:spTgt spid="245"/>
                                        </p:tgtEl>
                                        <p:attrNameLst>
                                          <p:attrName>style.visibility</p:attrName>
                                        </p:attrNameLst>
                                      </p:cBhvr>
                                      <p:to>
                                        <p:strVal val="visible"/>
                                      </p:to>
                                    </p:set>
                                    <p:animEffect transition="in" filter="strips(downRight)">
                                      <p:cBhvr>
                                        <p:cTn id="40" dur="500"/>
                                        <p:tgtEl>
                                          <p:spTgt spid="245"/>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46"/>
                                        </p:tgtEl>
                                        <p:attrNameLst>
                                          <p:attrName>style.visibility</p:attrName>
                                        </p:attrNameLst>
                                      </p:cBhvr>
                                      <p:to>
                                        <p:strVal val="visible"/>
                                      </p:to>
                                    </p:set>
                                    <p:animEffect transition="in" filter="fade">
                                      <p:cBhvr>
                                        <p:cTn id="44" dur="500"/>
                                        <p:tgtEl>
                                          <p:spTgt spid="246"/>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mph" presetSubtype="0" repeatCount="2000" fill="hold" grpId="0" nodeType="clickEffect">
                                  <p:stCondLst>
                                    <p:cond delay="0"/>
                                  </p:stCondLst>
                                  <p:childTnLst>
                                    <p:animEffect transition="out" filter="fade">
                                      <p:cBhvr>
                                        <p:cTn id="48" dur="500" tmFilter="0, 0; .2, .5; .8, .5; 1, 0"/>
                                        <p:tgtEl>
                                          <p:spTgt spid="73"/>
                                        </p:tgtEl>
                                      </p:cBhvr>
                                    </p:animEffect>
                                    <p:animScale>
                                      <p:cBhvr>
                                        <p:cTn id="49" dur="250" autoRev="1" fill="hold"/>
                                        <p:tgtEl>
                                          <p:spTgt spid="73"/>
                                        </p:tgtEl>
                                      </p:cBhvr>
                                      <p:by x="105000" y="105000"/>
                                    </p:animScale>
                                  </p:childTnLst>
                                </p:cTn>
                              </p:par>
                              <p:par>
                                <p:cTn id="50" presetID="18" presetClass="entr" presetSubtype="12" fill="hold" nodeType="withEffect">
                                  <p:stCondLst>
                                    <p:cond delay="0"/>
                                  </p:stCondLst>
                                  <p:childTnLst>
                                    <p:set>
                                      <p:cBhvr>
                                        <p:cTn id="51" dur="1" fill="hold">
                                          <p:stCondLst>
                                            <p:cond delay="0"/>
                                          </p:stCondLst>
                                        </p:cTn>
                                        <p:tgtEl>
                                          <p:spTgt spid="243"/>
                                        </p:tgtEl>
                                        <p:attrNameLst>
                                          <p:attrName>style.visibility</p:attrName>
                                        </p:attrNameLst>
                                      </p:cBhvr>
                                      <p:to>
                                        <p:strVal val="visible"/>
                                      </p:to>
                                    </p:set>
                                    <p:animEffect transition="in" filter="strips(downLeft)">
                                      <p:cBhvr>
                                        <p:cTn id="52" dur="500"/>
                                        <p:tgtEl>
                                          <p:spTgt spid="243"/>
                                        </p:tgtEl>
                                      </p:cBhvr>
                                    </p:animEffect>
                                  </p:childTnLst>
                                </p:cTn>
                              </p:par>
                              <p:par>
                                <p:cTn id="53" presetID="10" presetClass="exit" presetSubtype="0" fill="hold" nodeType="withEffect">
                                  <p:stCondLst>
                                    <p:cond delay="0"/>
                                  </p:stCondLst>
                                  <p:childTnLst>
                                    <p:animEffect transition="out" filter="fade">
                                      <p:cBhvr>
                                        <p:cTn id="54" dur="500"/>
                                        <p:tgtEl>
                                          <p:spTgt spid="245"/>
                                        </p:tgtEl>
                                      </p:cBhvr>
                                    </p:animEffect>
                                    <p:set>
                                      <p:cBhvr>
                                        <p:cTn id="55" dur="1" fill="hold">
                                          <p:stCondLst>
                                            <p:cond delay="499"/>
                                          </p:stCondLst>
                                        </p:cTn>
                                        <p:tgtEl>
                                          <p:spTgt spid="24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mph" presetSubtype="0" repeatCount="2000" fill="hold" grpId="0" nodeType="clickEffect">
                                  <p:stCondLst>
                                    <p:cond delay="0"/>
                                  </p:stCondLst>
                                  <p:childTnLst>
                                    <p:animEffect transition="out" filter="fade">
                                      <p:cBhvr>
                                        <p:cTn id="59" dur="500" tmFilter="0, 0; .2, .5; .8, .5; 1, 0"/>
                                        <p:tgtEl>
                                          <p:spTgt spid="74"/>
                                        </p:tgtEl>
                                      </p:cBhvr>
                                    </p:animEffect>
                                    <p:animScale>
                                      <p:cBhvr>
                                        <p:cTn id="60" dur="250" autoRev="1" fill="hold"/>
                                        <p:tgtEl>
                                          <p:spTgt spid="74"/>
                                        </p:tgtEl>
                                      </p:cBhvr>
                                      <p:by x="105000" y="105000"/>
                                    </p:animScale>
                                  </p:childTnLst>
                                </p:cTn>
                              </p:par>
                              <p:par>
                                <p:cTn id="61" presetID="10" presetClass="exit" presetSubtype="0" fill="hold" nodeType="withEffect">
                                  <p:stCondLst>
                                    <p:cond delay="0"/>
                                  </p:stCondLst>
                                  <p:childTnLst>
                                    <p:animEffect transition="out" filter="fade">
                                      <p:cBhvr>
                                        <p:cTn id="62" dur="500"/>
                                        <p:tgtEl>
                                          <p:spTgt spid="243"/>
                                        </p:tgtEl>
                                      </p:cBhvr>
                                    </p:animEffect>
                                    <p:set>
                                      <p:cBhvr>
                                        <p:cTn id="63" dur="1" fill="hold">
                                          <p:stCondLst>
                                            <p:cond delay="499"/>
                                          </p:stCondLst>
                                        </p:cTn>
                                        <p:tgtEl>
                                          <p:spTgt spid="243"/>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63" presetClass="path" presetSubtype="0" accel="50000" decel="50000" fill="hold" grpId="1" nodeType="withEffect">
                                  <p:stCondLst>
                                    <p:cond delay="0"/>
                                  </p:stCondLst>
                                  <p:childTnLst>
                                    <p:animMotion origin="layout" path="M 2.77556E-17 3.7037E-6 L 0.01055 0.00069 " pathEditMode="relative" rAng="0" ptsTypes="AA">
                                      <p:cBhvr>
                                        <p:cTn id="68" dur="2000" fill="hold"/>
                                        <p:tgtEl>
                                          <p:spTgt spid="19"/>
                                        </p:tgtEl>
                                        <p:attrNameLst>
                                          <p:attrName>ppt_x</p:attrName>
                                          <p:attrName>ppt_y</p:attrName>
                                        </p:attrNameLst>
                                      </p:cBhvr>
                                      <p:rCtr x="52100" y="2300"/>
                                    </p:animMotion>
                                  </p:childTnLst>
                                </p:cTn>
                              </p:par>
                            </p:childTnLst>
                          </p:cTn>
                        </p:par>
                      </p:childTnLst>
                    </p:cTn>
                  </p:par>
                  <p:par>
                    <p:cTn id="69" fill="hold">
                      <p:stCondLst>
                        <p:cond delay="indefinite"/>
                      </p:stCondLst>
                      <p:childTnLst>
                        <p:par>
                          <p:cTn id="70" fill="hold">
                            <p:stCondLst>
                              <p:cond delay="0"/>
                            </p:stCondLst>
                            <p:childTnLst>
                              <p:par>
                                <p:cTn id="71" presetID="18" presetClass="entr" presetSubtype="6"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strips(downRigh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175"/>
                                        </p:tgtEl>
                                        <p:attrNameLst>
                                          <p:attrName>style.visibility</p:attrName>
                                        </p:attrNameLst>
                                      </p:cBhvr>
                                      <p:to>
                                        <p:strVal val="visible"/>
                                      </p:to>
                                    </p:set>
                                    <p:animEffect transition="in" filter="strips(downLeft)">
                                      <p:cBhvr>
                                        <p:cTn id="78" dur="500"/>
                                        <p:tgtEl>
                                          <p:spTgt spid="175"/>
                                        </p:tgtEl>
                                      </p:cBhvr>
                                    </p:animEffect>
                                  </p:childTnLst>
                                </p:cTn>
                              </p:par>
                              <p:par>
                                <p:cTn id="79" presetID="10" presetClass="exit" presetSubtype="0" fill="hold"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1" grpId="1" animBg="1"/>
      <p:bldP spid="202" grpId="0" animBg="1"/>
      <p:bldP spid="202" grpId="1" animBg="1"/>
      <p:bldP spid="203" grpId="0" animBg="1"/>
      <p:bldP spid="203" grpId="1" animBg="1"/>
      <p:bldP spid="204" grpId="0" animBg="1"/>
      <p:bldP spid="72" grpId="0" animBg="1"/>
      <p:bldP spid="73" grpId="0" animBg="1"/>
      <p:bldP spid="74" grpId="0" animBg="1"/>
      <p:bldP spid="223" grpId="0" animBg="1"/>
      <p:bldP spid="19" grpId="0" animBg="1"/>
      <p:bldP spid="19" grpId="1" animBg="1"/>
      <p:bldP spid="2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Palette compression</a:t>
            </a:r>
            <a:endParaRPr lang="sv-SE" dirty="0"/>
          </a:p>
        </p:txBody>
      </p:sp>
      <p:grpSp>
        <p:nvGrpSpPr>
          <p:cNvPr id="178" name="Groep 34"/>
          <p:cNvGrpSpPr/>
          <p:nvPr/>
        </p:nvGrpSpPr>
        <p:grpSpPr>
          <a:xfrm>
            <a:off x="1118615" y="2460065"/>
            <a:ext cx="4875104" cy="2069184"/>
            <a:chOff x="1037760" y="2374929"/>
            <a:chExt cx="5268731" cy="2236255"/>
          </a:xfrm>
        </p:grpSpPr>
        <p:sp>
          <p:nvSpPr>
            <p:cNvPr id="210" name="Rechteraccolade 1033"/>
            <p:cNvSpPr/>
            <p:nvPr/>
          </p:nvSpPr>
          <p:spPr>
            <a:xfrm>
              <a:off x="1037760" y="2374929"/>
              <a:ext cx="378290" cy="315000"/>
            </a:xfrm>
            <a:prstGeom prst="rightBrace">
              <a:avLst/>
            </a:prstGeom>
            <a:noFill/>
            <a:ln w="12700" cap="flat" cmpd="sng" algn="ctr">
              <a:solidFill>
                <a:srgbClr val="70AD47">
                  <a:lumMod val="75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211" name="Gebogen verbindingslijn 1047"/>
            <p:cNvCxnSpPr>
              <a:stCxn id="210" idx="1"/>
              <a:endCxn id="194" idx="2"/>
            </p:cNvCxnSpPr>
            <p:nvPr/>
          </p:nvCxnSpPr>
          <p:spPr>
            <a:xfrm rot="10800000" flipH="1" flipV="1">
              <a:off x="1416049" y="2532428"/>
              <a:ext cx="4890442" cy="2078756"/>
            </a:xfrm>
            <a:prstGeom prst="bentConnector5">
              <a:avLst>
                <a:gd name="adj1" fmla="val 59926"/>
                <a:gd name="adj2" fmla="val -70"/>
                <a:gd name="adj3" fmla="val 60040"/>
              </a:avLst>
            </a:prstGeom>
            <a:noFill/>
            <a:ln w="12700" cap="flat" cmpd="sng" algn="ctr">
              <a:solidFill>
                <a:srgbClr val="70AD47">
                  <a:lumMod val="75000"/>
                </a:srgbClr>
              </a:solidFill>
              <a:prstDash val="solid"/>
              <a:miter lim="800000"/>
              <a:tailEnd type="triangle"/>
            </a:ln>
            <a:effectLst/>
          </p:spPr>
        </p:cxnSp>
      </p:grpSp>
      <p:grpSp>
        <p:nvGrpSpPr>
          <p:cNvPr id="179" name="Groep 33"/>
          <p:cNvGrpSpPr/>
          <p:nvPr/>
        </p:nvGrpSpPr>
        <p:grpSpPr>
          <a:xfrm>
            <a:off x="1118615" y="2751531"/>
            <a:ext cx="5949336" cy="1457333"/>
            <a:chOff x="1037760" y="2689928"/>
            <a:chExt cx="6429699" cy="1575001"/>
          </a:xfrm>
        </p:grpSpPr>
        <p:sp>
          <p:nvSpPr>
            <p:cNvPr id="203" name="Vrije vorm 41"/>
            <p:cNvSpPr/>
            <p:nvPr/>
          </p:nvSpPr>
          <p:spPr>
            <a:xfrm>
              <a:off x="6184569" y="2842505"/>
              <a:ext cx="1282890" cy="1260000"/>
            </a:xfrm>
            <a:custGeom>
              <a:avLst/>
              <a:gdLst>
                <a:gd name="connsiteX0" fmla="*/ 658003 w 4403916"/>
                <a:gd name="connsiteY0" fmla="*/ 3455266 h 4235836"/>
                <a:gd name="connsiteX1" fmla="*/ 6070 w 4403916"/>
                <a:gd name="connsiteY1" fmla="*/ 2117533 h 4235836"/>
                <a:gd name="connsiteX2" fmla="*/ 412470 w 4403916"/>
                <a:gd name="connsiteY2" fmla="*/ 644333 h 4235836"/>
                <a:gd name="connsiteX3" fmla="*/ 1674003 w 4403916"/>
                <a:gd name="connsiteY3" fmla="*/ 9333 h 4235836"/>
                <a:gd name="connsiteX4" fmla="*/ 3121803 w 4403916"/>
                <a:gd name="connsiteY4" fmla="*/ 331066 h 4235836"/>
                <a:gd name="connsiteX5" fmla="*/ 4053137 w 4403916"/>
                <a:gd name="connsiteY5" fmla="*/ 1203133 h 4235836"/>
                <a:gd name="connsiteX6" fmla="*/ 4400270 w 4403916"/>
                <a:gd name="connsiteY6" fmla="*/ 2396933 h 4235836"/>
                <a:gd name="connsiteX7" fmla="*/ 4214003 w 4403916"/>
                <a:gd name="connsiteY7" fmla="*/ 2820266 h 4235836"/>
                <a:gd name="connsiteX8" fmla="*/ 3883803 w 4403916"/>
                <a:gd name="connsiteY8" fmla="*/ 2684800 h 4235836"/>
                <a:gd name="connsiteX9" fmla="*/ 3782203 w 4403916"/>
                <a:gd name="connsiteY9" fmla="*/ 2481600 h 4235836"/>
                <a:gd name="connsiteX10" fmla="*/ 3562070 w 4403916"/>
                <a:gd name="connsiteY10" fmla="*/ 2337666 h 4235836"/>
                <a:gd name="connsiteX11" fmla="*/ 3452003 w 4403916"/>
                <a:gd name="connsiteY11" fmla="*/ 2676333 h 4235836"/>
                <a:gd name="connsiteX12" fmla="*/ 3663670 w 4403916"/>
                <a:gd name="connsiteY12" fmla="*/ 3252066 h 4235836"/>
                <a:gd name="connsiteX13" fmla="*/ 3739870 w 4403916"/>
                <a:gd name="connsiteY13" fmla="*/ 3590733 h 4235836"/>
                <a:gd name="connsiteX14" fmla="*/ 3655203 w 4403916"/>
                <a:gd name="connsiteY14" fmla="*/ 3887066 h 4235836"/>
                <a:gd name="connsiteX15" fmla="*/ 3011737 w 4403916"/>
                <a:gd name="connsiteY15" fmla="*/ 4225733 h 4235836"/>
                <a:gd name="connsiteX16" fmla="*/ 1665537 w 4403916"/>
                <a:gd name="connsiteY16" fmla="*/ 4081800 h 4235836"/>
                <a:gd name="connsiteX17" fmla="*/ 658003 w 4403916"/>
                <a:gd name="connsiteY17" fmla="*/ 3455266 h 42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3916" h="4235836">
                  <a:moveTo>
                    <a:pt x="658003" y="3455266"/>
                  </a:moveTo>
                  <a:cubicBezTo>
                    <a:pt x="381425" y="3127888"/>
                    <a:pt x="46992" y="2586022"/>
                    <a:pt x="6070" y="2117533"/>
                  </a:cubicBezTo>
                  <a:cubicBezTo>
                    <a:pt x="-34852" y="1649044"/>
                    <a:pt x="134481" y="995700"/>
                    <a:pt x="412470" y="644333"/>
                  </a:cubicBezTo>
                  <a:cubicBezTo>
                    <a:pt x="690459" y="292966"/>
                    <a:pt x="1222448" y="61544"/>
                    <a:pt x="1674003" y="9333"/>
                  </a:cubicBezTo>
                  <a:cubicBezTo>
                    <a:pt x="2125558" y="-42878"/>
                    <a:pt x="2725281" y="132099"/>
                    <a:pt x="3121803" y="331066"/>
                  </a:cubicBezTo>
                  <a:cubicBezTo>
                    <a:pt x="3518325" y="530033"/>
                    <a:pt x="3840059" y="858822"/>
                    <a:pt x="4053137" y="1203133"/>
                  </a:cubicBezTo>
                  <a:cubicBezTo>
                    <a:pt x="4266215" y="1547444"/>
                    <a:pt x="4373459" y="2127411"/>
                    <a:pt x="4400270" y="2396933"/>
                  </a:cubicBezTo>
                  <a:cubicBezTo>
                    <a:pt x="4427081" y="2666455"/>
                    <a:pt x="4300081" y="2772288"/>
                    <a:pt x="4214003" y="2820266"/>
                  </a:cubicBezTo>
                  <a:cubicBezTo>
                    <a:pt x="4127925" y="2868244"/>
                    <a:pt x="3955770" y="2741244"/>
                    <a:pt x="3883803" y="2684800"/>
                  </a:cubicBezTo>
                  <a:cubicBezTo>
                    <a:pt x="3811836" y="2628356"/>
                    <a:pt x="3835825" y="2539455"/>
                    <a:pt x="3782203" y="2481600"/>
                  </a:cubicBezTo>
                  <a:cubicBezTo>
                    <a:pt x="3728581" y="2423745"/>
                    <a:pt x="3617103" y="2305211"/>
                    <a:pt x="3562070" y="2337666"/>
                  </a:cubicBezTo>
                  <a:cubicBezTo>
                    <a:pt x="3507037" y="2370121"/>
                    <a:pt x="3435070" y="2523933"/>
                    <a:pt x="3452003" y="2676333"/>
                  </a:cubicBezTo>
                  <a:cubicBezTo>
                    <a:pt x="3468936" y="2828733"/>
                    <a:pt x="3615692" y="3099666"/>
                    <a:pt x="3663670" y="3252066"/>
                  </a:cubicBezTo>
                  <a:cubicBezTo>
                    <a:pt x="3711648" y="3404466"/>
                    <a:pt x="3741281" y="3484900"/>
                    <a:pt x="3739870" y="3590733"/>
                  </a:cubicBezTo>
                  <a:cubicBezTo>
                    <a:pt x="3738459" y="3696566"/>
                    <a:pt x="3776558" y="3781233"/>
                    <a:pt x="3655203" y="3887066"/>
                  </a:cubicBezTo>
                  <a:cubicBezTo>
                    <a:pt x="3533848" y="3992899"/>
                    <a:pt x="3343348" y="4193277"/>
                    <a:pt x="3011737" y="4225733"/>
                  </a:cubicBezTo>
                  <a:cubicBezTo>
                    <a:pt x="2680126" y="4258189"/>
                    <a:pt x="2057826" y="4213033"/>
                    <a:pt x="1665537" y="4081800"/>
                  </a:cubicBezTo>
                  <a:cubicBezTo>
                    <a:pt x="1273248" y="3950567"/>
                    <a:pt x="934581" y="3782644"/>
                    <a:pt x="658003" y="3455266"/>
                  </a:cubicBezTo>
                  <a:close/>
                </a:path>
              </a:pathLst>
            </a:custGeom>
            <a:solidFill>
              <a:srgbClr val="CC99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04" name="Ovaal 42"/>
            <p:cNvSpPr/>
            <p:nvPr/>
          </p:nvSpPr>
          <p:spPr>
            <a:xfrm>
              <a:off x="6898055" y="3050238"/>
              <a:ext cx="215900" cy="21453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05" name="Ovaal 43"/>
            <p:cNvSpPr/>
            <p:nvPr/>
          </p:nvSpPr>
          <p:spPr>
            <a:xfrm>
              <a:off x="6536796" y="2984025"/>
              <a:ext cx="215900" cy="214533"/>
            </a:xfrm>
            <a:prstGeom prst="ellipse">
              <a:avLst/>
            </a:prstGeom>
            <a:solidFill>
              <a:srgbClr val="FFC000">
                <a:lumMod val="75000"/>
              </a:srgbClr>
            </a:solidFill>
            <a:ln w="12700" cap="flat" cmpd="sng" algn="ctr">
              <a:solidFill>
                <a:srgbClr val="FFC000">
                  <a:lumMod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06" name="Ovaal 44"/>
            <p:cNvSpPr/>
            <p:nvPr/>
          </p:nvSpPr>
          <p:spPr>
            <a:xfrm>
              <a:off x="6371319" y="3340078"/>
              <a:ext cx="215900" cy="214533"/>
            </a:xfrm>
            <a:prstGeom prst="ellipse">
              <a:avLst/>
            </a:prstGeom>
            <a:solidFill>
              <a:srgbClr val="FFC000"/>
            </a:solidFill>
            <a:ln w="12700" cap="flat" cmpd="sng" algn="ctr">
              <a:solidFill>
                <a:srgbClr val="FFC000">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07" name="Ovaal 45"/>
            <p:cNvSpPr/>
            <p:nvPr/>
          </p:nvSpPr>
          <p:spPr>
            <a:xfrm>
              <a:off x="6584180" y="3696131"/>
              <a:ext cx="215900" cy="214533"/>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08" name="Rechteraccolade 1050"/>
            <p:cNvSpPr/>
            <p:nvPr/>
          </p:nvSpPr>
          <p:spPr>
            <a:xfrm>
              <a:off x="1037760" y="2689928"/>
              <a:ext cx="378289" cy="1575001"/>
            </a:xfrm>
            <a:prstGeom prst="rightBrace">
              <a:avLst/>
            </a:prstGeom>
            <a:noFill/>
            <a:ln w="12700" cap="flat" cmpd="sng" algn="ctr">
              <a:solidFill>
                <a:srgbClr val="ED7D31">
                  <a:lumMod val="75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209" name="Rechte verbindingslijn met pijl 1053"/>
            <p:cNvCxnSpPr>
              <a:stCxn id="208" idx="1"/>
              <a:endCxn id="203" idx="1"/>
            </p:cNvCxnSpPr>
            <p:nvPr/>
          </p:nvCxnSpPr>
          <p:spPr>
            <a:xfrm flipV="1">
              <a:off x="1416049" y="3472390"/>
              <a:ext cx="4770288" cy="5039"/>
            </a:xfrm>
            <a:prstGeom prst="straightConnector1">
              <a:avLst/>
            </a:prstGeom>
            <a:noFill/>
            <a:ln w="12700" cap="flat" cmpd="sng" algn="ctr">
              <a:solidFill>
                <a:srgbClr val="ED7D31">
                  <a:lumMod val="75000"/>
                </a:srgbClr>
              </a:solidFill>
              <a:prstDash val="solid"/>
              <a:miter lim="800000"/>
              <a:tailEnd type="triangle"/>
            </a:ln>
            <a:effectLst/>
          </p:spPr>
        </p:cxnSp>
      </p:grpSp>
      <p:grpSp>
        <p:nvGrpSpPr>
          <p:cNvPr id="180" name="Groep 31"/>
          <p:cNvGrpSpPr/>
          <p:nvPr/>
        </p:nvGrpSpPr>
        <p:grpSpPr>
          <a:xfrm>
            <a:off x="1118615" y="1294200"/>
            <a:ext cx="5947700" cy="1165865"/>
            <a:chOff x="1037760" y="1114929"/>
            <a:chExt cx="6427931" cy="1260000"/>
          </a:xfrm>
        </p:grpSpPr>
        <p:sp>
          <p:nvSpPr>
            <p:cNvPr id="198" name="Vrije vorm 80"/>
            <p:cNvSpPr/>
            <p:nvPr/>
          </p:nvSpPr>
          <p:spPr>
            <a:xfrm>
              <a:off x="6182801" y="1114929"/>
              <a:ext cx="1282890" cy="1260000"/>
            </a:xfrm>
            <a:custGeom>
              <a:avLst/>
              <a:gdLst>
                <a:gd name="connsiteX0" fmla="*/ 658003 w 4403916"/>
                <a:gd name="connsiteY0" fmla="*/ 3455266 h 4235836"/>
                <a:gd name="connsiteX1" fmla="*/ 6070 w 4403916"/>
                <a:gd name="connsiteY1" fmla="*/ 2117533 h 4235836"/>
                <a:gd name="connsiteX2" fmla="*/ 412470 w 4403916"/>
                <a:gd name="connsiteY2" fmla="*/ 644333 h 4235836"/>
                <a:gd name="connsiteX3" fmla="*/ 1674003 w 4403916"/>
                <a:gd name="connsiteY3" fmla="*/ 9333 h 4235836"/>
                <a:gd name="connsiteX4" fmla="*/ 3121803 w 4403916"/>
                <a:gd name="connsiteY4" fmla="*/ 331066 h 4235836"/>
                <a:gd name="connsiteX5" fmla="*/ 4053137 w 4403916"/>
                <a:gd name="connsiteY5" fmla="*/ 1203133 h 4235836"/>
                <a:gd name="connsiteX6" fmla="*/ 4400270 w 4403916"/>
                <a:gd name="connsiteY6" fmla="*/ 2396933 h 4235836"/>
                <a:gd name="connsiteX7" fmla="*/ 4214003 w 4403916"/>
                <a:gd name="connsiteY7" fmla="*/ 2820266 h 4235836"/>
                <a:gd name="connsiteX8" fmla="*/ 3883803 w 4403916"/>
                <a:gd name="connsiteY8" fmla="*/ 2684800 h 4235836"/>
                <a:gd name="connsiteX9" fmla="*/ 3782203 w 4403916"/>
                <a:gd name="connsiteY9" fmla="*/ 2481600 h 4235836"/>
                <a:gd name="connsiteX10" fmla="*/ 3562070 w 4403916"/>
                <a:gd name="connsiteY10" fmla="*/ 2337666 h 4235836"/>
                <a:gd name="connsiteX11" fmla="*/ 3452003 w 4403916"/>
                <a:gd name="connsiteY11" fmla="*/ 2676333 h 4235836"/>
                <a:gd name="connsiteX12" fmla="*/ 3663670 w 4403916"/>
                <a:gd name="connsiteY12" fmla="*/ 3252066 h 4235836"/>
                <a:gd name="connsiteX13" fmla="*/ 3739870 w 4403916"/>
                <a:gd name="connsiteY13" fmla="*/ 3590733 h 4235836"/>
                <a:gd name="connsiteX14" fmla="*/ 3655203 w 4403916"/>
                <a:gd name="connsiteY14" fmla="*/ 3887066 h 4235836"/>
                <a:gd name="connsiteX15" fmla="*/ 3011737 w 4403916"/>
                <a:gd name="connsiteY15" fmla="*/ 4225733 h 4235836"/>
                <a:gd name="connsiteX16" fmla="*/ 1665537 w 4403916"/>
                <a:gd name="connsiteY16" fmla="*/ 4081800 h 4235836"/>
                <a:gd name="connsiteX17" fmla="*/ 658003 w 4403916"/>
                <a:gd name="connsiteY17" fmla="*/ 3455266 h 42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3916" h="4235836">
                  <a:moveTo>
                    <a:pt x="658003" y="3455266"/>
                  </a:moveTo>
                  <a:cubicBezTo>
                    <a:pt x="381425" y="3127888"/>
                    <a:pt x="46992" y="2586022"/>
                    <a:pt x="6070" y="2117533"/>
                  </a:cubicBezTo>
                  <a:cubicBezTo>
                    <a:pt x="-34852" y="1649044"/>
                    <a:pt x="134481" y="995700"/>
                    <a:pt x="412470" y="644333"/>
                  </a:cubicBezTo>
                  <a:cubicBezTo>
                    <a:pt x="690459" y="292966"/>
                    <a:pt x="1222448" y="61544"/>
                    <a:pt x="1674003" y="9333"/>
                  </a:cubicBezTo>
                  <a:cubicBezTo>
                    <a:pt x="2125558" y="-42878"/>
                    <a:pt x="2725281" y="132099"/>
                    <a:pt x="3121803" y="331066"/>
                  </a:cubicBezTo>
                  <a:cubicBezTo>
                    <a:pt x="3518325" y="530033"/>
                    <a:pt x="3840059" y="858822"/>
                    <a:pt x="4053137" y="1203133"/>
                  </a:cubicBezTo>
                  <a:cubicBezTo>
                    <a:pt x="4266215" y="1547444"/>
                    <a:pt x="4373459" y="2127411"/>
                    <a:pt x="4400270" y="2396933"/>
                  </a:cubicBezTo>
                  <a:cubicBezTo>
                    <a:pt x="4427081" y="2666455"/>
                    <a:pt x="4300081" y="2772288"/>
                    <a:pt x="4214003" y="2820266"/>
                  </a:cubicBezTo>
                  <a:cubicBezTo>
                    <a:pt x="4127925" y="2868244"/>
                    <a:pt x="3955770" y="2741244"/>
                    <a:pt x="3883803" y="2684800"/>
                  </a:cubicBezTo>
                  <a:cubicBezTo>
                    <a:pt x="3811836" y="2628356"/>
                    <a:pt x="3835825" y="2539455"/>
                    <a:pt x="3782203" y="2481600"/>
                  </a:cubicBezTo>
                  <a:cubicBezTo>
                    <a:pt x="3728581" y="2423745"/>
                    <a:pt x="3617103" y="2305211"/>
                    <a:pt x="3562070" y="2337666"/>
                  </a:cubicBezTo>
                  <a:cubicBezTo>
                    <a:pt x="3507037" y="2370121"/>
                    <a:pt x="3435070" y="2523933"/>
                    <a:pt x="3452003" y="2676333"/>
                  </a:cubicBezTo>
                  <a:cubicBezTo>
                    <a:pt x="3468936" y="2828733"/>
                    <a:pt x="3615692" y="3099666"/>
                    <a:pt x="3663670" y="3252066"/>
                  </a:cubicBezTo>
                  <a:cubicBezTo>
                    <a:pt x="3711648" y="3404466"/>
                    <a:pt x="3741281" y="3484900"/>
                    <a:pt x="3739870" y="3590733"/>
                  </a:cubicBezTo>
                  <a:cubicBezTo>
                    <a:pt x="3738459" y="3696566"/>
                    <a:pt x="3776558" y="3781233"/>
                    <a:pt x="3655203" y="3887066"/>
                  </a:cubicBezTo>
                  <a:cubicBezTo>
                    <a:pt x="3533848" y="3992899"/>
                    <a:pt x="3343348" y="4193277"/>
                    <a:pt x="3011737" y="4225733"/>
                  </a:cubicBezTo>
                  <a:cubicBezTo>
                    <a:pt x="2680126" y="4258189"/>
                    <a:pt x="2057826" y="4213033"/>
                    <a:pt x="1665537" y="4081800"/>
                  </a:cubicBezTo>
                  <a:cubicBezTo>
                    <a:pt x="1273248" y="3950567"/>
                    <a:pt x="934581" y="3782644"/>
                    <a:pt x="658003" y="3455266"/>
                  </a:cubicBezTo>
                  <a:close/>
                </a:path>
              </a:pathLst>
            </a:custGeom>
            <a:solidFill>
              <a:srgbClr val="CC99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99" name="Ovaal 82"/>
            <p:cNvSpPr/>
            <p:nvPr/>
          </p:nvSpPr>
          <p:spPr>
            <a:xfrm>
              <a:off x="6535028" y="1256449"/>
              <a:ext cx="215900" cy="214533"/>
            </a:xfrm>
            <a:prstGeom prst="ellipse">
              <a:avLst/>
            </a:prstGeom>
            <a:solidFill>
              <a:srgbClr val="0033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00" name="Ovaal 83"/>
            <p:cNvSpPr/>
            <p:nvPr/>
          </p:nvSpPr>
          <p:spPr>
            <a:xfrm>
              <a:off x="6369551" y="1612502"/>
              <a:ext cx="215900" cy="214533"/>
            </a:xfrm>
            <a:prstGeom prst="ellipse">
              <a:avLst/>
            </a:prstGeom>
            <a:solidFill>
              <a:srgbClr val="008080"/>
            </a:solidFill>
            <a:ln w="12700" cap="flat" cmpd="sng" algn="ctr">
              <a:solidFill>
                <a:srgbClr val="0033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01" name="Rechteraccolade 57"/>
            <p:cNvSpPr/>
            <p:nvPr/>
          </p:nvSpPr>
          <p:spPr>
            <a:xfrm>
              <a:off x="1037760" y="1114929"/>
              <a:ext cx="405348" cy="1260000"/>
            </a:xfrm>
            <a:prstGeom prst="rightBrace">
              <a:avLst/>
            </a:prstGeom>
            <a:noFill/>
            <a:ln w="12700" cap="flat" cmpd="sng" algn="ctr">
              <a:solidFill>
                <a:srgbClr val="4472C4"/>
              </a:solidFill>
              <a:prstDash val="solid"/>
              <a:miter lim="800000"/>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202" name="Rechte verbindingslijn met pijl 59"/>
            <p:cNvCxnSpPr>
              <a:stCxn id="201" idx="1"/>
              <a:endCxn id="198" idx="1"/>
            </p:cNvCxnSpPr>
            <p:nvPr/>
          </p:nvCxnSpPr>
          <p:spPr>
            <a:xfrm flipV="1">
              <a:off x="1443108" y="1744814"/>
              <a:ext cx="4741461" cy="115"/>
            </a:xfrm>
            <a:prstGeom prst="straightConnector1">
              <a:avLst/>
            </a:prstGeom>
            <a:noFill/>
            <a:ln w="12700" cap="flat" cmpd="sng" algn="ctr">
              <a:solidFill>
                <a:srgbClr val="5B9BD5"/>
              </a:solidFill>
              <a:prstDash val="solid"/>
              <a:miter lim="800000"/>
              <a:tailEnd type="triangle"/>
            </a:ln>
            <a:effectLst/>
          </p:spPr>
        </p:cxnSp>
      </p:grpSp>
      <p:sp>
        <p:nvSpPr>
          <p:cNvPr id="181" name="Tekstvak 1061"/>
          <p:cNvSpPr txBox="1"/>
          <p:nvPr/>
        </p:nvSpPr>
        <p:spPr>
          <a:xfrm>
            <a:off x="1840111" y="1560530"/>
            <a:ext cx="1412937" cy="341739"/>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Text" lastClr="000000"/>
                </a:solidFill>
                <a:effectLst/>
                <a:uLnTx/>
                <a:uFillTx/>
                <a:latin typeface="Calibri"/>
                <a:ea typeface="+mn-ea"/>
                <a:cs typeface="+mn-cs"/>
              </a:rPr>
              <a:t>1 bit per entry</a:t>
            </a:r>
          </a:p>
        </p:txBody>
      </p:sp>
      <p:sp>
        <p:nvSpPr>
          <p:cNvPr id="182" name="Tekstvak 134"/>
          <p:cNvSpPr txBox="1"/>
          <p:nvPr/>
        </p:nvSpPr>
        <p:spPr>
          <a:xfrm>
            <a:off x="1840111" y="2275324"/>
            <a:ext cx="1495999" cy="341739"/>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Text" lastClr="000000"/>
                </a:solidFill>
                <a:effectLst/>
                <a:uLnTx/>
                <a:uFillTx/>
                <a:latin typeface="Calibri"/>
                <a:ea typeface="+mn-ea"/>
                <a:cs typeface="+mn-cs"/>
              </a:rPr>
              <a:t>0 bits per entry</a:t>
            </a:r>
          </a:p>
        </p:txBody>
      </p:sp>
      <p:sp>
        <p:nvSpPr>
          <p:cNvPr id="183" name="Tekstvak 135"/>
          <p:cNvSpPr txBox="1"/>
          <p:nvPr/>
        </p:nvSpPr>
        <p:spPr>
          <a:xfrm>
            <a:off x="1840111" y="3160229"/>
            <a:ext cx="1495999" cy="341739"/>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Text" lastClr="000000"/>
                </a:solidFill>
                <a:effectLst/>
                <a:uLnTx/>
                <a:uFillTx/>
                <a:latin typeface="Calibri"/>
                <a:ea typeface="+mn-ea"/>
                <a:cs typeface="+mn-cs"/>
              </a:rPr>
              <a:t>2 bits per entry</a:t>
            </a:r>
          </a:p>
        </p:txBody>
      </p:sp>
      <p:sp>
        <p:nvSpPr>
          <p:cNvPr id="184" name="Tekstvak 136"/>
          <p:cNvSpPr txBox="1"/>
          <p:nvPr/>
        </p:nvSpPr>
        <p:spPr>
          <a:xfrm>
            <a:off x="1840111" y="4620926"/>
            <a:ext cx="1495999" cy="341739"/>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Text" lastClr="000000"/>
                </a:solidFill>
                <a:effectLst/>
                <a:uLnTx/>
                <a:uFillTx/>
                <a:latin typeface="Calibri"/>
                <a:ea typeface="+mn-ea"/>
                <a:cs typeface="+mn-cs"/>
              </a:rPr>
              <a:t>0 bits per entry</a:t>
            </a:r>
          </a:p>
        </p:txBody>
      </p:sp>
      <p:grpSp>
        <p:nvGrpSpPr>
          <p:cNvPr id="185" name="Groep 29"/>
          <p:cNvGrpSpPr/>
          <p:nvPr/>
        </p:nvGrpSpPr>
        <p:grpSpPr>
          <a:xfrm>
            <a:off x="1118615" y="4208863"/>
            <a:ext cx="5950972" cy="1457332"/>
            <a:chOff x="1037760" y="4264929"/>
            <a:chExt cx="6431467" cy="1575000"/>
          </a:xfrm>
        </p:grpSpPr>
        <p:sp>
          <p:nvSpPr>
            <p:cNvPr id="194" name="Vrije vorm 30"/>
            <p:cNvSpPr/>
            <p:nvPr/>
          </p:nvSpPr>
          <p:spPr>
            <a:xfrm>
              <a:off x="6186337" y="4419522"/>
              <a:ext cx="1282890" cy="1260000"/>
            </a:xfrm>
            <a:custGeom>
              <a:avLst/>
              <a:gdLst>
                <a:gd name="connsiteX0" fmla="*/ 658003 w 4403916"/>
                <a:gd name="connsiteY0" fmla="*/ 3455266 h 4235836"/>
                <a:gd name="connsiteX1" fmla="*/ 6070 w 4403916"/>
                <a:gd name="connsiteY1" fmla="*/ 2117533 h 4235836"/>
                <a:gd name="connsiteX2" fmla="*/ 412470 w 4403916"/>
                <a:gd name="connsiteY2" fmla="*/ 644333 h 4235836"/>
                <a:gd name="connsiteX3" fmla="*/ 1674003 w 4403916"/>
                <a:gd name="connsiteY3" fmla="*/ 9333 h 4235836"/>
                <a:gd name="connsiteX4" fmla="*/ 3121803 w 4403916"/>
                <a:gd name="connsiteY4" fmla="*/ 331066 h 4235836"/>
                <a:gd name="connsiteX5" fmla="*/ 4053137 w 4403916"/>
                <a:gd name="connsiteY5" fmla="*/ 1203133 h 4235836"/>
                <a:gd name="connsiteX6" fmla="*/ 4400270 w 4403916"/>
                <a:gd name="connsiteY6" fmla="*/ 2396933 h 4235836"/>
                <a:gd name="connsiteX7" fmla="*/ 4214003 w 4403916"/>
                <a:gd name="connsiteY7" fmla="*/ 2820266 h 4235836"/>
                <a:gd name="connsiteX8" fmla="*/ 3883803 w 4403916"/>
                <a:gd name="connsiteY8" fmla="*/ 2684800 h 4235836"/>
                <a:gd name="connsiteX9" fmla="*/ 3782203 w 4403916"/>
                <a:gd name="connsiteY9" fmla="*/ 2481600 h 4235836"/>
                <a:gd name="connsiteX10" fmla="*/ 3562070 w 4403916"/>
                <a:gd name="connsiteY10" fmla="*/ 2337666 h 4235836"/>
                <a:gd name="connsiteX11" fmla="*/ 3452003 w 4403916"/>
                <a:gd name="connsiteY11" fmla="*/ 2676333 h 4235836"/>
                <a:gd name="connsiteX12" fmla="*/ 3663670 w 4403916"/>
                <a:gd name="connsiteY12" fmla="*/ 3252066 h 4235836"/>
                <a:gd name="connsiteX13" fmla="*/ 3739870 w 4403916"/>
                <a:gd name="connsiteY13" fmla="*/ 3590733 h 4235836"/>
                <a:gd name="connsiteX14" fmla="*/ 3655203 w 4403916"/>
                <a:gd name="connsiteY14" fmla="*/ 3887066 h 4235836"/>
                <a:gd name="connsiteX15" fmla="*/ 3011737 w 4403916"/>
                <a:gd name="connsiteY15" fmla="*/ 4225733 h 4235836"/>
                <a:gd name="connsiteX16" fmla="*/ 1665537 w 4403916"/>
                <a:gd name="connsiteY16" fmla="*/ 4081800 h 4235836"/>
                <a:gd name="connsiteX17" fmla="*/ 658003 w 4403916"/>
                <a:gd name="connsiteY17" fmla="*/ 3455266 h 42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03916" h="4235836">
                  <a:moveTo>
                    <a:pt x="658003" y="3455266"/>
                  </a:moveTo>
                  <a:cubicBezTo>
                    <a:pt x="381425" y="3127888"/>
                    <a:pt x="46992" y="2586022"/>
                    <a:pt x="6070" y="2117533"/>
                  </a:cubicBezTo>
                  <a:cubicBezTo>
                    <a:pt x="-34852" y="1649044"/>
                    <a:pt x="134481" y="995700"/>
                    <a:pt x="412470" y="644333"/>
                  </a:cubicBezTo>
                  <a:cubicBezTo>
                    <a:pt x="690459" y="292966"/>
                    <a:pt x="1222448" y="61544"/>
                    <a:pt x="1674003" y="9333"/>
                  </a:cubicBezTo>
                  <a:cubicBezTo>
                    <a:pt x="2125558" y="-42878"/>
                    <a:pt x="2725281" y="132099"/>
                    <a:pt x="3121803" y="331066"/>
                  </a:cubicBezTo>
                  <a:cubicBezTo>
                    <a:pt x="3518325" y="530033"/>
                    <a:pt x="3840059" y="858822"/>
                    <a:pt x="4053137" y="1203133"/>
                  </a:cubicBezTo>
                  <a:cubicBezTo>
                    <a:pt x="4266215" y="1547444"/>
                    <a:pt x="4373459" y="2127411"/>
                    <a:pt x="4400270" y="2396933"/>
                  </a:cubicBezTo>
                  <a:cubicBezTo>
                    <a:pt x="4427081" y="2666455"/>
                    <a:pt x="4300081" y="2772288"/>
                    <a:pt x="4214003" y="2820266"/>
                  </a:cubicBezTo>
                  <a:cubicBezTo>
                    <a:pt x="4127925" y="2868244"/>
                    <a:pt x="3955770" y="2741244"/>
                    <a:pt x="3883803" y="2684800"/>
                  </a:cubicBezTo>
                  <a:cubicBezTo>
                    <a:pt x="3811836" y="2628356"/>
                    <a:pt x="3835825" y="2539455"/>
                    <a:pt x="3782203" y="2481600"/>
                  </a:cubicBezTo>
                  <a:cubicBezTo>
                    <a:pt x="3728581" y="2423745"/>
                    <a:pt x="3617103" y="2305211"/>
                    <a:pt x="3562070" y="2337666"/>
                  </a:cubicBezTo>
                  <a:cubicBezTo>
                    <a:pt x="3507037" y="2370121"/>
                    <a:pt x="3435070" y="2523933"/>
                    <a:pt x="3452003" y="2676333"/>
                  </a:cubicBezTo>
                  <a:cubicBezTo>
                    <a:pt x="3468936" y="2828733"/>
                    <a:pt x="3615692" y="3099666"/>
                    <a:pt x="3663670" y="3252066"/>
                  </a:cubicBezTo>
                  <a:cubicBezTo>
                    <a:pt x="3711648" y="3404466"/>
                    <a:pt x="3741281" y="3484900"/>
                    <a:pt x="3739870" y="3590733"/>
                  </a:cubicBezTo>
                  <a:cubicBezTo>
                    <a:pt x="3738459" y="3696566"/>
                    <a:pt x="3776558" y="3781233"/>
                    <a:pt x="3655203" y="3887066"/>
                  </a:cubicBezTo>
                  <a:cubicBezTo>
                    <a:pt x="3533848" y="3992899"/>
                    <a:pt x="3343348" y="4193277"/>
                    <a:pt x="3011737" y="4225733"/>
                  </a:cubicBezTo>
                  <a:cubicBezTo>
                    <a:pt x="2680126" y="4258189"/>
                    <a:pt x="2057826" y="4213033"/>
                    <a:pt x="1665537" y="4081800"/>
                  </a:cubicBezTo>
                  <a:cubicBezTo>
                    <a:pt x="1273248" y="3950567"/>
                    <a:pt x="934581" y="3782644"/>
                    <a:pt x="658003" y="3455266"/>
                  </a:cubicBezTo>
                  <a:close/>
                </a:path>
              </a:pathLst>
            </a:custGeom>
            <a:solidFill>
              <a:srgbClr val="CC99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95" name="Ovaal 1023"/>
            <p:cNvSpPr/>
            <p:nvPr/>
          </p:nvSpPr>
          <p:spPr>
            <a:xfrm>
              <a:off x="6899823" y="4627255"/>
              <a:ext cx="215900" cy="214533"/>
            </a:xfrm>
            <a:prstGeom prst="ellipse">
              <a:avLst/>
            </a:prstGeom>
            <a:solidFill>
              <a:srgbClr val="70AD47"/>
            </a:solidFill>
            <a:ln w="12700" cap="flat" cmpd="sng" algn="ctr">
              <a:solidFill>
                <a:srgbClr val="70AD47">
                  <a:lumMod val="75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196" name="Rechteraccolade 1027"/>
            <p:cNvSpPr/>
            <p:nvPr/>
          </p:nvSpPr>
          <p:spPr>
            <a:xfrm>
              <a:off x="1037760" y="4264929"/>
              <a:ext cx="405348" cy="1575000"/>
            </a:xfrm>
            <a:prstGeom prst="rightBrace">
              <a:avLst/>
            </a:prstGeom>
            <a:noFill/>
            <a:ln w="12700" cap="flat" cmpd="sng" algn="ctr">
              <a:solidFill>
                <a:srgbClr val="70AD47">
                  <a:lumMod val="75000"/>
                </a:srgbClr>
              </a:solidFill>
              <a:prstDash val="solid"/>
              <a:miter lim="800000"/>
            </a:ln>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ysClr val="windowText" lastClr="000000"/>
                </a:solidFill>
                <a:effectLst/>
                <a:uLnTx/>
                <a:uFillTx/>
                <a:latin typeface="Calibri"/>
                <a:ea typeface="+mn-ea"/>
                <a:cs typeface="+mn-cs"/>
              </a:endParaRPr>
            </a:p>
          </p:txBody>
        </p:sp>
        <p:cxnSp>
          <p:nvCxnSpPr>
            <p:cNvPr id="197" name="Rechte verbindingslijn met pijl 1029"/>
            <p:cNvCxnSpPr>
              <a:stCxn id="196" idx="1"/>
              <a:endCxn id="194" idx="1"/>
            </p:cNvCxnSpPr>
            <p:nvPr/>
          </p:nvCxnSpPr>
          <p:spPr>
            <a:xfrm flipV="1">
              <a:off x="1443108" y="5049407"/>
              <a:ext cx="4744997" cy="3022"/>
            </a:xfrm>
            <a:prstGeom prst="straightConnector1">
              <a:avLst/>
            </a:prstGeom>
            <a:noFill/>
            <a:ln w="12700" cap="flat" cmpd="sng" algn="ctr">
              <a:solidFill>
                <a:srgbClr val="70AD47">
                  <a:lumMod val="75000"/>
                </a:srgbClr>
              </a:solidFill>
              <a:prstDash val="solid"/>
              <a:miter lim="800000"/>
              <a:tailEnd type="triangle"/>
            </a:ln>
            <a:effectLst/>
          </p:spPr>
        </p:cxnSp>
      </p:grpSp>
      <p:sp>
        <p:nvSpPr>
          <p:cNvPr id="266" name="Afgeronde rechthoek 78"/>
          <p:cNvSpPr/>
          <p:nvPr/>
        </p:nvSpPr>
        <p:spPr>
          <a:xfrm>
            <a:off x="838200" y="2163937"/>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67" name="Afgeronde rechthoek 79"/>
          <p:cNvSpPr/>
          <p:nvPr/>
        </p:nvSpPr>
        <p:spPr>
          <a:xfrm>
            <a:off x="838200" y="1289538"/>
            <a:ext cx="291467" cy="291466"/>
          </a:xfrm>
          <a:prstGeom prst="roundRect">
            <a:avLst/>
          </a:prstGeom>
          <a:solidFill>
            <a:srgbClr val="0033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68" name="Afgeronde rechthoek 81"/>
          <p:cNvSpPr/>
          <p:nvPr/>
        </p:nvSpPr>
        <p:spPr>
          <a:xfrm>
            <a:off x="838200" y="1872471"/>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69" name="Afgeronde rechthoek 84"/>
          <p:cNvSpPr/>
          <p:nvPr/>
        </p:nvSpPr>
        <p:spPr>
          <a:xfrm>
            <a:off x="838200" y="2746870"/>
            <a:ext cx="291467" cy="291466"/>
          </a:xfrm>
          <a:prstGeom prst="roundRect">
            <a:avLst/>
          </a:prstGeom>
          <a:solidFill>
            <a:srgbClr val="4472C4"/>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0" name="Afgeronde rechthoek 85"/>
          <p:cNvSpPr/>
          <p:nvPr/>
        </p:nvSpPr>
        <p:spPr>
          <a:xfrm>
            <a:off x="838201" y="1581004"/>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1" name="Afgeronde rechthoek 86"/>
          <p:cNvSpPr/>
          <p:nvPr/>
        </p:nvSpPr>
        <p:spPr>
          <a:xfrm>
            <a:off x="838200" y="2455404"/>
            <a:ext cx="291467" cy="291466"/>
          </a:xfrm>
          <a:prstGeom prst="roundRect">
            <a:avLst/>
          </a:prstGeom>
          <a:solidFill>
            <a:srgbClr val="70AD47"/>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2" name="Afgeronde rechthoek 88"/>
          <p:cNvSpPr/>
          <p:nvPr/>
        </p:nvSpPr>
        <p:spPr>
          <a:xfrm>
            <a:off x="844050" y="3329803"/>
            <a:ext cx="291467" cy="291466"/>
          </a:xfrm>
          <a:prstGeom prst="roundRect">
            <a:avLst/>
          </a:prstGeom>
          <a:solidFill>
            <a:srgbClr val="FFC0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3" name="Afgeronde rechthoek 89"/>
          <p:cNvSpPr/>
          <p:nvPr/>
        </p:nvSpPr>
        <p:spPr>
          <a:xfrm>
            <a:off x="838200" y="3621269"/>
            <a:ext cx="291467" cy="291466"/>
          </a:xfrm>
          <a:prstGeom prst="roundRect">
            <a:avLst/>
          </a:prstGeom>
          <a:solidFill>
            <a:srgbClr val="FFC0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4" name="Afgeronde rechthoek 90"/>
          <p:cNvSpPr/>
          <p:nvPr/>
        </p:nvSpPr>
        <p:spPr>
          <a:xfrm>
            <a:off x="838200" y="3912736"/>
            <a:ext cx="291467" cy="291466"/>
          </a:xfrm>
          <a:prstGeom prst="roundRect">
            <a:avLst/>
          </a:prstGeom>
          <a:solidFill>
            <a:srgbClr val="ED7D31"/>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5" name="Afgeronde rechthoek 91"/>
          <p:cNvSpPr/>
          <p:nvPr/>
        </p:nvSpPr>
        <p:spPr>
          <a:xfrm>
            <a:off x="838200" y="4204202"/>
            <a:ext cx="291467" cy="291466"/>
          </a:xfrm>
          <a:prstGeom prst="roundRect">
            <a:avLst/>
          </a:prstGeom>
          <a:solidFill>
            <a:srgbClr val="70AD47"/>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p>
        </p:txBody>
      </p:sp>
      <p:sp>
        <p:nvSpPr>
          <p:cNvPr id="276" name="Afgeronde rechthoek 93"/>
          <p:cNvSpPr/>
          <p:nvPr/>
        </p:nvSpPr>
        <p:spPr>
          <a:xfrm>
            <a:off x="838200" y="4495668"/>
            <a:ext cx="291467" cy="291466"/>
          </a:xfrm>
          <a:prstGeom prst="roundRect">
            <a:avLst/>
          </a:prstGeom>
          <a:solidFill>
            <a:srgbClr val="70AD47"/>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7" name="Afgeronde rechthoek 94"/>
          <p:cNvSpPr/>
          <p:nvPr/>
        </p:nvSpPr>
        <p:spPr>
          <a:xfrm>
            <a:off x="838200" y="4787135"/>
            <a:ext cx="291467" cy="291466"/>
          </a:xfrm>
          <a:prstGeom prst="roundRect">
            <a:avLst/>
          </a:prstGeom>
          <a:solidFill>
            <a:srgbClr val="70AD47"/>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8" name="Afgeronde rechthoek 95"/>
          <p:cNvSpPr/>
          <p:nvPr/>
        </p:nvSpPr>
        <p:spPr>
          <a:xfrm>
            <a:off x="838200" y="5078601"/>
            <a:ext cx="291467" cy="291466"/>
          </a:xfrm>
          <a:prstGeom prst="roundRect">
            <a:avLst/>
          </a:prstGeom>
          <a:solidFill>
            <a:srgbClr val="70AD47"/>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79" name="Afgeronde rechthoek 96"/>
          <p:cNvSpPr/>
          <p:nvPr/>
        </p:nvSpPr>
        <p:spPr>
          <a:xfrm>
            <a:off x="838200" y="5370068"/>
            <a:ext cx="291467" cy="291466"/>
          </a:xfrm>
          <a:prstGeom prst="roundRect">
            <a:avLst/>
          </a:prstGeom>
          <a:solidFill>
            <a:srgbClr val="70AD47"/>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0" name="Afgeronde rechthoek 10"/>
          <p:cNvSpPr/>
          <p:nvPr/>
        </p:nvSpPr>
        <p:spPr>
          <a:xfrm>
            <a:off x="838295" y="3038336"/>
            <a:ext cx="291467" cy="291466"/>
          </a:xfrm>
          <a:prstGeom prst="roundRect">
            <a:avLst/>
          </a:prstGeom>
          <a:solidFill>
            <a:srgbClr val="FFC000">
              <a:lumMod val="75000"/>
            </a:srgb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nvGrpSpPr>
          <p:cNvPr id="296" name="Group 295"/>
          <p:cNvGrpSpPr/>
          <p:nvPr/>
        </p:nvGrpSpPr>
        <p:grpSpPr>
          <a:xfrm>
            <a:off x="540788" y="1289537"/>
            <a:ext cx="291467" cy="4371996"/>
            <a:chOff x="990600" y="1441938"/>
            <a:chExt cx="291467" cy="4371996"/>
          </a:xfrm>
        </p:grpSpPr>
        <p:sp>
          <p:nvSpPr>
            <p:cNvPr id="281" name="Afgeronde rechthoek 78"/>
            <p:cNvSpPr/>
            <p:nvPr/>
          </p:nvSpPr>
          <p:spPr>
            <a:xfrm>
              <a:off x="990600" y="2316337"/>
              <a:ext cx="291467" cy="291466"/>
            </a:xfrm>
            <a:prstGeom prst="roundRect">
              <a:avLst/>
            </a:prstGeom>
            <a:solidFill>
              <a:srgbClr val="04A87D"/>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2" name="Afgeronde rechthoek 79"/>
            <p:cNvSpPr/>
            <p:nvPr/>
          </p:nvSpPr>
          <p:spPr>
            <a:xfrm>
              <a:off x="990600" y="1441938"/>
              <a:ext cx="291467" cy="291466"/>
            </a:xfrm>
            <a:prstGeom prst="roundRect">
              <a:avLst/>
            </a:prstGeom>
            <a:solidFill>
              <a:srgbClr val="0033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3" name="Afgeronde rechthoek 81"/>
            <p:cNvSpPr/>
            <p:nvPr/>
          </p:nvSpPr>
          <p:spPr>
            <a:xfrm>
              <a:off x="990600" y="2024871"/>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4" name="Afgeronde rechthoek 84"/>
            <p:cNvSpPr/>
            <p:nvPr/>
          </p:nvSpPr>
          <p:spPr>
            <a:xfrm>
              <a:off x="990600" y="2899270"/>
              <a:ext cx="291467" cy="291466"/>
            </a:xfrm>
            <a:prstGeom prst="roundRect">
              <a:avLst/>
            </a:prstGeom>
            <a:solidFill>
              <a:srgbClr val="3A67B8"/>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5" name="Afgeronde rechthoek 85"/>
            <p:cNvSpPr/>
            <p:nvPr/>
          </p:nvSpPr>
          <p:spPr>
            <a:xfrm>
              <a:off x="990600" y="1733404"/>
              <a:ext cx="291467" cy="291466"/>
            </a:xfrm>
            <a:prstGeom prst="roundRect">
              <a:avLst/>
            </a:prstGeom>
            <a:solidFill>
              <a:srgbClr val="007E7B"/>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6" name="Afgeronde rechthoek 86"/>
            <p:cNvSpPr/>
            <p:nvPr/>
          </p:nvSpPr>
          <p:spPr>
            <a:xfrm>
              <a:off x="990600" y="2607804"/>
              <a:ext cx="291467" cy="291466"/>
            </a:xfrm>
            <a:prstGeom prst="roundRect">
              <a:avLst/>
            </a:prstGeom>
            <a:solidFill>
              <a:srgbClr val="A7CF8B"/>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7" name="Afgeronde rechthoek 88"/>
            <p:cNvSpPr/>
            <p:nvPr/>
          </p:nvSpPr>
          <p:spPr>
            <a:xfrm>
              <a:off x="990600" y="3482203"/>
              <a:ext cx="291467" cy="291466"/>
            </a:xfrm>
            <a:prstGeom prst="roundRect">
              <a:avLst/>
            </a:prstGeom>
            <a:solidFill>
              <a:srgbClr val="FFCD2D"/>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8" name="Afgeronde rechthoek 89"/>
            <p:cNvSpPr/>
            <p:nvPr/>
          </p:nvSpPr>
          <p:spPr>
            <a:xfrm>
              <a:off x="990600" y="3773669"/>
              <a:ext cx="291467" cy="291466"/>
            </a:xfrm>
            <a:prstGeom prst="roundRect">
              <a:avLst/>
            </a:prstGeom>
            <a:solidFill>
              <a:srgbClr val="F8A434"/>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89" name="Afgeronde rechthoek 90"/>
            <p:cNvSpPr/>
            <p:nvPr/>
          </p:nvSpPr>
          <p:spPr>
            <a:xfrm>
              <a:off x="990600" y="4065136"/>
              <a:ext cx="291467" cy="291466"/>
            </a:xfrm>
            <a:prstGeom prst="roundRect">
              <a:avLst/>
            </a:prstGeom>
            <a:solidFill>
              <a:srgbClr val="ED7D31"/>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90" name="Afgeronde rechthoek 91"/>
            <p:cNvSpPr/>
            <p:nvPr/>
          </p:nvSpPr>
          <p:spPr>
            <a:xfrm>
              <a:off x="990600" y="4356602"/>
              <a:ext cx="291467" cy="291466"/>
            </a:xfrm>
            <a:prstGeom prst="roundRect">
              <a:avLst/>
            </a:prstGeom>
            <a:solidFill>
              <a:srgbClr val="A7CF8B"/>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	</a:t>
              </a:r>
            </a:p>
          </p:txBody>
        </p:sp>
        <p:sp>
          <p:nvSpPr>
            <p:cNvPr id="291" name="Afgeronde rechthoek 93"/>
            <p:cNvSpPr/>
            <p:nvPr/>
          </p:nvSpPr>
          <p:spPr>
            <a:xfrm>
              <a:off x="990600" y="4648068"/>
              <a:ext cx="291467" cy="291466"/>
            </a:xfrm>
            <a:prstGeom prst="roundRect">
              <a:avLst/>
            </a:prstGeom>
            <a:solidFill>
              <a:srgbClr val="649B3F"/>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92" name="Afgeronde rechthoek 94"/>
            <p:cNvSpPr/>
            <p:nvPr/>
          </p:nvSpPr>
          <p:spPr>
            <a:xfrm>
              <a:off x="990600" y="4939535"/>
              <a:ext cx="291467" cy="291466"/>
            </a:xfrm>
            <a:prstGeom prst="roundRect">
              <a:avLst/>
            </a:prstGeom>
            <a:solidFill>
              <a:srgbClr val="8CA84C"/>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93" name="Afgeronde rechthoek 95"/>
            <p:cNvSpPr/>
            <p:nvPr/>
          </p:nvSpPr>
          <p:spPr>
            <a:xfrm>
              <a:off x="990600" y="5231001"/>
              <a:ext cx="291467" cy="291466"/>
            </a:xfrm>
            <a:prstGeom prst="roundRect">
              <a:avLst/>
            </a:prstGeom>
            <a:solidFill>
              <a:srgbClr val="41BC38"/>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94" name="Afgeronde rechthoek 96"/>
            <p:cNvSpPr/>
            <p:nvPr/>
          </p:nvSpPr>
          <p:spPr>
            <a:xfrm>
              <a:off x="990600" y="5522468"/>
              <a:ext cx="291467" cy="291466"/>
            </a:xfrm>
            <a:prstGeom prst="roundRect">
              <a:avLst/>
            </a:prstGeom>
            <a:solidFill>
              <a:srgbClr val="A1C95F"/>
            </a:solidFill>
            <a:ln w="12700" cap="flat" cmpd="sng" algn="ctr">
              <a:solidFill>
                <a:sysClr val="windowText" lastClr="000000"/>
              </a:solidFill>
              <a:prstDash val="solid"/>
              <a:miter lim="800000"/>
            </a:ln>
            <a:effectLst/>
          </p:spPr>
          <p:txBody>
            <a:bodyPr wrap="none"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95" name="Afgeronde rechthoek 10"/>
            <p:cNvSpPr/>
            <p:nvPr/>
          </p:nvSpPr>
          <p:spPr>
            <a:xfrm>
              <a:off x="990600" y="3190736"/>
              <a:ext cx="291467" cy="291466"/>
            </a:xfrm>
            <a:prstGeom prst="roundRect">
              <a:avLst/>
            </a:prstGeom>
            <a:solidFill>
              <a:srgbClr val="DEA9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318" name="Group 317"/>
          <p:cNvGrpSpPr/>
          <p:nvPr/>
        </p:nvGrpSpPr>
        <p:grpSpPr>
          <a:xfrm>
            <a:off x="838200" y="1284876"/>
            <a:ext cx="291468" cy="1165865"/>
            <a:chOff x="838200" y="1284876"/>
            <a:chExt cx="291468" cy="1165865"/>
          </a:xfrm>
        </p:grpSpPr>
        <p:sp>
          <p:nvSpPr>
            <p:cNvPr id="314" name="Afgeronde rechthoek 78"/>
            <p:cNvSpPr/>
            <p:nvPr/>
          </p:nvSpPr>
          <p:spPr>
            <a:xfrm>
              <a:off x="838200" y="2159275"/>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1</a:t>
              </a:r>
            </a:p>
          </p:txBody>
        </p:sp>
        <p:sp>
          <p:nvSpPr>
            <p:cNvPr id="315" name="Afgeronde rechthoek 79"/>
            <p:cNvSpPr/>
            <p:nvPr/>
          </p:nvSpPr>
          <p:spPr>
            <a:xfrm>
              <a:off x="838200" y="1284876"/>
              <a:ext cx="291467" cy="291466"/>
            </a:xfrm>
            <a:prstGeom prst="roundRect">
              <a:avLst/>
            </a:prstGeom>
            <a:solidFill>
              <a:srgbClr val="0033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0</a:t>
              </a:r>
            </a:p>
          </p:txBody>
        </p:sp>
        <p:sp>
          <p:nvSpPr>
            <p:cNvPr id="316" name="Afgeronde rechthoek 81"/>
            <p:cNvSpPr/>
            <p:nvPr/>
          </p:nvSpPr>
          <p:spPr>
            <a:xfrm>
              <a:off x="838200" y="1867809"/>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1</a:t>
              </a:r>
            </a:p>
          </p:txBody>
        </p:sp>
        <p:sp>
          <p:nvSpPr>
            <p:cNvPr id="317" name="Afgeronde rechthoek 85"/>
            <p:cNvSpPr/>
            <p:nvPr/>
          </p:nvSpPr>
          <p:spPr>
            <a:xfrm>
              <a:off x="838201" y="1576342"/>
              <a:ext cx="291467" cy="291466"/>
            </a:xfrm>
            <a:prstGeom prst="roundRect">
              <a:avLst/>
            </a:prstGeom>
            <a:solidFill>
              <a:srgbClr val="005E5C"/>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1</a:t>
              </a:r>
            </a:p>
          </p:txBody>
        </p:sp>
      </p:grpSp>
      <p:grpSp>
        <p:nvGrpSpPr>
          <p:cNvPr id="324" name="Group 323"/>
          <p:cNvGrpSpPr/>
          <p:nvPr/>
        </p:nvGrpSpPr>
        <p:grpSpPr>
          <a:xfrm>
            <a:off x="839722" y="2746869"/>
            <a:ext cx="293084" cy="1457332"/>
            <a:chOff x="839722" y="2746869"/>
            <a:chExt cx="293084" cy="1457332"/>
          </a:xfrm>
        </p:grpSpPr>
        <p:sp>
          <p:nvSpPr>
            <p:cNvPr id="319" name="Afgeronde rechthoek 84"/>
            <p:cNvSpPr/>
            <p:nvPr/>
          </p:nvSpPr>
          <p:spPr>
            <a:xfrm>
              <a:off x="839722" y="2746869"/>
              <a:ext cx="291467" cy="291466"/>
            </a:xfrm>
            <a:prstGeom prst="roundRect">
              <a:avLst/>
            </a:prstGeom>
            <a:solidFill>
              <a:srgbClr val="4472C4"/>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0</a:t>
              </a:r>
            </a:p>
          </p:txBody>
        </p:sp>
        <p:sp>
          <p:nvSpPr>
            <p:cNvPr id="320" name="Afgeronde rechthoek 88"/>
            <p:cNvSpPr/>
            <p:nvPr/>
          </p:nvSpPr>
          <p:spPr>
            <a:xfrm>
              <a:off x="841339" y="3329802"/>
              <a:ext cx="291467" cy="291466"/>
            </a:xfrm>
            <a:prstGeom prst="roundRect">
              <a:avLst/>
            </a:prstGeom>
            <a:solidFill>
              <a:srgbClr val="FFC0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2</a:t>
              </a:r>
            </a:p>
          </p:txBody>
        </p:sp>
        <p:sp>
          <p:nvSpPr>
            <p:cNvPr id="321" name="Afgeronde rechthoek 89"/>
            <p:cNvSpPr/>
            <p:nvPr/>
          </p:nvSpPr>
          <p:spPr>
            <a:xfrm>
              <a:off x="839722" y="3621268"/>
              <a:ext cx="291467" cy="291466"/>
            </a:xfrm>
            <a:prstGeom prst="roundRect">
              <a:avLst/>
            </a:prstGeom>
            <a:solidFill>
              <a:srgbClr val="FFC000"/>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2</a:t>
              </a:r>
            </a:p>
          </p:txBody>
        </p:sp>
        <p:sp>
          <p:nvSpPr>
            <p:cNvPr id="322" name="Afgeronde rechthoek 90"/>
            <p:cNvSpPr/>
            <p:nvPr/>
          </p:nvSpPr>
          <p:spPr>
            <a:xfrm>
              <a:off x="839722" y="3912735"/>
              <a:ext cx="291467" cy="291466"/>
            </a:xfrm>
            <a:prstGeom prst="roundRect">
              <a:avLst/>
            </a:prstGeom>
            <a:solidFill>
              <a:srgbClr val="ED7D31"/>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3</a:t>
              </a:r>
            </a:p>
          </p:txBody>
        </p:sp>
        <p:sp>
          <p:nvSpPr>
            <p:cNvPr id="323" name="Afgeronde rechthoek 10"/>
            <p:cNvSpPr/>
            <p:nvPr/>
          </p:nvSpPr>
          <p:spPr>
            <a:xfrm>
              <a:off x="839817" y="3038335"/>
              <a:ext cx="291467" cy="291466"/>
            </a:xfrm>
            <a:prstGeom prst="roundRect">
              <a:avLst/>
            </a:prstGeom>
            <a:solidFill>
              <a:srgbClr val="FFC000">
                <a:lumMod val="75000"/>
              </a:srgbClr>
            </a:solidFill>
            <a:ln w="12700" cap="flat" cmpd="sng" algn="ctr">
              <a:solidFill>
                <a:sysClr val="windowText" lastClr="000000"/>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ysClr val="window" lastClr="FFFFFF"/>
                  </a:solidFill>
                  <a:effectLst/>
                  <a:uLnTx/>
                  <a:uFillTx/>
                  <a:latin typeface="Calibri"/>
                  <a:ea typeface="+mn-ea"/>
                  <a:cs typeface="+mn-cs"/>
                </a:rPr>
                <a:t>1</a:t>
              </a:r>
            </a:p>
          </p:txBody>
        </p:sp>
      </p:grpSp>
      <p:grpSp>
        <p:nvGrpSpPr>
          <p:cNvPr id="5" name="Group 4"/>
          <p:cNvGrpSpPr/>
          <p:nvPr/>
        </p:nvGrpSpPr>
        <p:grpSpPr>
          <a:xfrm>
            <a:off x="1129667" y="1580843"/>
            <a:ext cx="3848732" cy="883883"/>
            <a:chOff x="1129667" y="1580843"/>
            <a:chExt cx="3848732" cy="883883"/>
          </a:xfrm>
        </p:grpSpPr>
        <p:sp>
          <p:nvSpPr>
            <p:cNvPr id="3" name="Right Brace 2"/>
            <p:cNvSpPr/>
            <p:nvPr/>
          </p:nvSpPr>
          <p:spPr>
            <a:xfrm>
              <a:off x="1129667" y="1580843"/>
              <a:ext cx="338974" cy="883883"/>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4" name="TextBox 3"/>
            <p:cNvSpPr txBox="1"/>
            <p:nvPr/>
          </p:nvSpPr>
          <p:spPr>
            <a:xfrm>
              <a:off x="1591784" y="1872450"/>
              <a:ext cx="3386615" cy="350077"/>
            </a:xfrm>
            <a:prstGeom prst="rect">
              <a:avLst/>
            </a:prstGeom>
          </p:spPr>
          <p:txBody>
            <a:bodyPr vert="horz" wrap="none" lIns="91440" tIns="45720" rIns="91440" bIns="45720" rtlCol="0" anchor="t">
              <a:normAutofit lnSpcReduction="10000"/>
            </a:bodyPr>
            <a:lstStyle/>
            <a:p>
              <a:r>
                <a:rPr lang="en-US" dirty="0">
                  <a:solidFill>
                    <a:srgbClr val="FF0000"/>
                  </a:solidFill>
                </a:rPr>
                <a:t>0 bit - Palette overhead too big</a:t>
              </a:r>
              <a:endParaRPr lang="sv-SE" dirty="0">
                <a:solidFill>
                  <a:srgbClr val="FF0000"/>
                </a:solidFill>
              </a:endParaRPr>
            </a:p>
          </p:txBody>
        </p:sp>
      </p:grpSp>
      <p:grpSp>
        <p:nvGrpSpPr>
          <p:cNvPr id="74" name="Group 73"/>
          <p:cNvGrpSpPr/>
          <p:nvPr/>
        </p:nvGrpSpPr>
        <p:grpSpPr>
          <a:xfrm>
            <a:off x="1118615" y="3065338"/>
            <a:ext cx="3848732" cy="842735"/>
            <a:chOff x="1129667" y="1580843"/>
            <a:chExt cx="3848732" cy="883883"/>
          </a:xfrm>
        </p:grpSpPr>
        <p:sp>
          <p:nvSpPr>
            <p:cNvPr id="75" name="Right Brace 74"/>
            <p:cNvSpPr/>
            <p:nvPr/>
          </p:nvSpPr>
          <p:spPr>
            <a:xfrm>
              <a:off x="1129667" y="1580843"/>
              <a:ext cx="338974" cy="883883"/>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76" name="TextBox 75"/>
            <p:cNvSpPr txBox="1"/>
            <p:nvPr/>
          </p:nvSpPr>
          <p:spPr>
            <a:xfrm>
              <a:off x="1591784" y="1872450"/>
              <a:ext cx="3386615" cy="350077"/>
            </a:xfrm>
            <a:prstGeom prst="rect">
              <a:avLst/>
            </a:prstGeom>
          </p:spPr>
          <p:txBody>
            <a:bodyPr vert="horz" wrap="none" lIns="91440" tIns="45720" rIns="91440" bIns="45720" rtlCol="0" anchor="t">
              <a:normAutofit fontScale="92500" lnSpcReduction="10000"/>
            </a:bodyPr>
            <a:lstStyle/>
            <a:p>
              <a:r>
                <a:rPr lang="en-US" dirty="0">
                  <a:solidFill>
                    <a:srgbClr val="FF0000"/>
                  </a:solidFill>
                </a:rPr>
                <a:t>1 bit - Palette overhead too big</a:t>
              </a:r>
              <a:endParaRPr lang="sv-SE" dirty="0">
                <a:solidFill>
                  <a:srgbClr val="FF0000"/>
                </a:solidFill>
              </a:endParaRPr>
            </a:p>
          </p:txBody>
        </p:sp>
      </p:grpSp>
    </p:spTree>
    <p:extLst>
      <p:ext uri="{BB962C8B-B14F-4D97-AF65-F5344CB8AC3E}">
        <p14:creationId xmlns:p14="http://schemas.microsoft.com/office/powerpoint/2010/main" val="6141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500"/>
                                        <p:tgtEl>
                                          <p:spTgt spid="266"/>
                                        </p:tgtEl>
                                        <p:attrNameLst>
                                          <p:attrName>ppt_x</p:attrName>
                                        </p:attrNameLst>
                                      </p:cBhvr>
                                      <p:tavLst>
                                        <p:tav tm="0">
                                          <p:val>
                                            <p:strVal val="#ppt_x-#ppt_w*1.125000"/>
                                          </p:val>
                                        </p:tav>
                                        <p:tav tm="100000">
                                          <p:val>
                                            <p:strVal val="#ppt_x"/>
                                          </p:val>
                                        </p:tav>
                                      </p:tavLst>
                                    </p:anim>
                                    <p:animEffect transition="in" filter="wipe(right)">
                                      <p:cBhvr>
                                        <p:cTn id="8" dur="500"/>
                                        <p:tgtEl>
                                          <p:spTgt spid="26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67"/>
                                        </p:tgtEl>
                                        <p:attrNameLst>
                                          <p:attrName>style.visibility</p:attrName>
                                        </p:attrNameLst>
                                      </p:cBhvr>
                                      <p:to>
                                        <p:strVal val="visible"/>
                                      </p:to>
                                    </p:set>
                                    <p:anim calcmode="lin" valueType="num">
                                      <p:cBhvr additive="base">
                                        <p:cTn id="11" dur="500"/>
                                        <p:tgtEl>
                                          <p:spTgt spid="267"/>
                                        </p:tgtEl>
                                        <p:attrNameLst>
                                          <p:attrName>ppt_x</p:attrName>
                                        </p:attrNameLst>
                                      </p:cBhvr>
                                      <p:tavLst>
                                        <p:tav tm="0">
                                          <p:val>
                                            <p:strVal val="#ppt_x-#ppt_w*1.125000"/>
                                          </p:val>
                                        </p:tav>
                                        <p:tav tm="100000">
                                          <p:val>
                                            <p:strVal val="#ppt_x"/>
                                          </p:val>
                                        </p:tav>
                                      </p:tavLst>
                                    </p:anim>
                                    <p:animEffect transition="in" filter="wipe(right)">
                                      <p:cBhvr>
                                        <p:cTn id="12" dur="500"/>
                                        <p:tgtEl>
                                          <p:spTgt spid="26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68"/>
                                        </p:tgtEl>
                                        <p:attrNameLst>
                                          <p:attrName>style.visibility</p:attrName>
                                        </p:attrNameLst>
                                      </p:cBhvr>
                                      <p:to>
                                        <p:strVal val="visible"/>
                                      </p:to>
                                    </p:set>
                                    <p:anim calcmode="lin" valueType="num">
                                      <p:cBhvr additive="base">
                                        <p:cTn id="15" dur="500"/>
                                        <p:tgtEl>
                                          <p:spTgt spid="268"/>
                                        </p:tgtEl>
                                        <p:attrNameLst>
                                          <p:attrName>ppt_x</p:attrName>
                                        </p:attrNameLst>
                                      </p:cBhvr>
                                      <p:tavLst>
                                        <p:tav tm="0">
                                          <p:val>
                                            <p:strVal val="#ppt_x-#ppt_w*1.125000"/>
                                          </p:val>
                                        </p:tav>
                                        <p:tav tm="100000">
                                          <p:val>
                                            <p:strVal val="#ppt_x"/>
                                          </p:val>
                                        </p:tav>
                                      </p:tavLst>
                                    </p:anim>
                                    <p:animEffect transition="in" filter="wipe(right)">
                                      <p:cBhvr>
                                        <p:cTn id="16" dur="500"/>
                                        <p:tgtEl>
                                          <p:spTgt spid="268"/>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269"/>
                                        </p:tgtEl>
                                        <p:attrNameLst>
                                          <p:attrName>style.visibility</p:attrName>
                                        </p:attrNameLst>
                                      </p:cBhvr>
                                      <p:to>
                                        <p:strVal val="visible"/>
                                      </p:to>
                                    </p:set>
                                    <p:anim calcmode="lin" valueType="num">
                                      <p:cBhvr additive="base">
                                        <p:cTn id="19" dur="500"/>
                                        <p:tgtEl>
                                          <p:spTgt spid="269"/>
                                        </p:tgtEl>
                                        <p:attrNameLst>
                                          <p:attrName>ppt_x</p:attrName>
                                        </p:attrNameLst>
                                      </p:cBhvr>
                                      <p:tavLst>
                                        <p:tav tm="0">
                                          <p:val>
                                            <p:strVal val="#ppt_x-#ppt_w*1.125000"/>
                                          </p:val>
                                        </p:tav>
                                        <p:tav tm="100000">
                                          <p:val>
                                            <p:strVal val="#ppt_x"/>
                                          </p:val>
                                        </p:tav>
                                      </p:tavLst>
                                    </p:anim>
                                    <p:animEffect transition="in" filter="wipe(right)">
                                      <p:cBhvr>
                                        <p:cTn id="20" dur="500"/>
                                        <p:tgtEl>
                                          <p:spTgt spid="269"/>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70"/>
                                        </p:tgtEl>
                                        <p:attrNameLst>
                                          <p:attrName>style.visibility</p:attrName>
                                        </p:attrNameLst>
                                      </p:cBhvr>
                                      <p:to>
                                        <p:strVal val="visible"/>
                                      </p:to>
                                    </p:set>
                                    <p:anim calcmode="lin" valueType="num">
                                      <p:cBhvr additive="base">
                                        <p:cTn id="23" dur="500"/>
                                        <p:tgtEl>
                                          <p:spTgt spid="270"/>
                                        </p:tgtEl>
                                        <p:attrNameLst>
                                          <p:attrName>ppt_x</p:attrName>
                                        </p:attrNameLst>
                                      </p:cBhvr>
                                      <p:tavLst>
                                        <p:tav tm="0">
                                          <p:val>
                                            <p:strVal val="#ppt_x-#ppt_w*1.125000"/>
                                          </p:val>
                                        </p:tav>
                                        <p:tav tm="100000">
                                          <p:val>
                                            <p:strVal val="#ppt_x"/>
                                          </p:val>
                                        </p:tav>
                                      </p:tavLst>
                                    </p:anim>
                                    <p:animEffect transition="in" filter="wipe(right)">
                                      <p:cBhvr>
                                        <p:cTn id="24" dur="500"/>
                                        <p:tgtEl>
                                          <p:spTgt spid="270"/>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271"/>
                                        </p:tgtEl>
                                        <p:attrNameLst>
                                          <p:attrName>style.visibility</p:attrName>
                                        </p:attrNameLst>
                                      </p:cBhvr>
                                      <p:to>
                                        <p:strVal val="visible"/>
                                      </p:to>
                                    </p:set>
                                    <p:anim calcmode="lin" valueType="num">
                                      <p:cBhvr additive="base">
                                        <p:cTn id="27" dur="500"/>
                                        <p:tgtEl>
                                          <p:spTgt spid="271"/>
                                        </p:tgtEl>
                                        <p:attrNameLst>
                                          <p:attrName>ppt_x</p:attrName>
                                        </p:attrNameLst>
                                      </p:cBhvr>
                                      <p:tavLst>
                                        <p:tav tm="0">
                                          <p:val>
                                            <p:strVal val="#ppt_x-#ppt_w*1.125000"/>
                                          </p:val>
                                        </p:tav>
                                        <p:tav tm="100000">
                                          <p:val>
                                            <p:strVal val="#ppt_x"/>
                                          </p:val>
                                        </p:tav>
                                      </p:tavLst>
                                    </p:anim>
                                    <p:animEffect transition="in" filter="wipe(right)">
                                      <p:cBhvr>
                                        <p:cTn id="28" dur="500"/>
                                        <p:tgtEl>
                                          <p:spTgt spid="271"/>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72"/>
                                        </p:tgtEl>
                                        <p:attrNameLst>
                                          <p:attrName>style.visibility</p:attrName>
                                        </p:attrNameLst>
                                      </p:cBhvr>
                                      <p:to>
                                        <p:strVal val="visible"/>
                                      </p:to>
                                    </p:set>
                                    <p:anim calcmode="lin" valueType="num">
                                      <p:cBhvr additive="base">
                                        <p:cTn id="31" dur="500"/>
                                        <p:tgtEl>
                                          <p:spTgt spid="272"/>
                                        </p:tgtEl>
                                        <p:attrNameLst>
                                          <p:attrName>ppt_x</p:attrName>
                                        </p:attrNameLst>
                                      </p:cBhvr>
                                      <p:tavLst>
                                        <p:tav tm="0">
                                          <p:val>
                                            <p:strVal val="#ppt_x-#ppt_w*1.125000"/>
                                          </p:val>
                                        </p:tav>
                                        <p:tav tm="100000">
                                          <p:val>
                                            <p:strVal val="#ppt_x"/>
                                          </p:val>
                                        </p:tav>
                                      </p:tavLst>
                                    </p:anim>
                                    <p:animEffect transition="in" filter="wipe(right)">
                                      <p:cBhvr>
                                        <p:cTn id="32" dur="500"/>
                                        <p:tgtEl>
                                          <p:spTgt spid="272"/>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273"/>
                                        </p:tgtEl>
                                        <p:attrNameLst>
                                          <p:attrName>style.visibility</p:attrName>
                                        </p:attrNameLst>
                                      </p:cBhvr>
                                      <p:to>
                                        <p:strVal val="visible"/>
                                      </p:to>
                                    </p:set>
                                    <p:anim calcmode="lin" valueType="num">
                                      <p:cBhvr additive="base">
                                        <p:cTn id="35" dur="500"/>
                                        <p:tgtEl>
                                          <p:spTgt spid="273"/>
                                        </p:tgtEl>
                                        <p:attrNameLst>
                                          <p:attrName>ppt_x</p:attrName>
                                        </p:attrNameLst>
                                      </p:cBhvr>
                                      <p:tavLst>
                                        <p:tav tm="0">
                                          <p:val>
                                            <p:strVal val="#ppt_x-#ppt_w*1.125000"/>
                                          </p:val>
                                        </p:tav>
                                        <p:tav tm="100000">
                                          <p:val>
                                            <p:strVal val="#ppt_x"/>
                                          </p:val>
                                        </p:tav>
                                      </p:tavLst>
                                    </p:anim>
                                    <p:animEffect transition="in" filter="wipe(right)">
                                      <p:cBhvr>
                                        <p:cTn id="36" dur="500"/>
                                        <p:tgtEl>
                                          <p:spTgt spid="273"/>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274"/>
                                        </p:tgtEl>
                                        <p:attrNameLst>
                                          <p:attrName>style.visibility</p:attrName>
                                        </p:attrNameLst>
                                      </p:cBhvr>
                                      <p:to>
                                        <p:strVal val="visible"/>
                                      </p:to>
                                    </p:set>
                                    <p:anim calcmode="lin" valueType="num">
                                      <p:cBhvr additive="base">
                                        <p:cTn id="39" dur="500"/>
                                        <p:tgtEl>
                                          <p:spTgt spid="274"/>
                                        </p:tgtEl>
                                        <p:attrNameLst>
                                          <p:attrName>ppt_x</p:attrName>
                                        </p:attrNameLst>
                                      </p:cBhvr>
                                      <p:tavLst>
                                        <p:tav tm="0">
                                          <p:val>
                                            <p:strVal val="#ppt_x-#ppt_w*1.125000"/>
                                          </p:val>
                                        </p:tav>
                                        <p:tav tm="100000">
                                          <p:val>
                                            <p:strVal val="#ppt_x"/>
                                          </p:val>
                                        </p:tav>
                                      </p:tavLst>
                                    </p:anim>
                                    <p:animEffect transition="in" filter="wipe(right)">
                                      <p:cBhvr>
                                        <p:cTn id="40" dur="500"/>
                                        <p:tgtEl>
                                          <p:spTgt spid="274"/>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275"/>
                                        </p:tgtEl>
                                        <p:attrNameLst>
                                          <p:attrName>style.visibility</p:attrName>
                                        </p:attrNameLst>
                                      </p:cBhvr>
                                      <p:to>
                                        <p:strVal val="visible"/>
                                      </p:to>
                                    </p:set>
                                    <p:anim calcmode="lin" valueType="num">
                                      <p:cBhvr additive="base">
                                        <p:cTn id="43" dur="500"/>
                                        <p:tgtEl>
                                          <p:spTgt spid="275"/>
                                        </p:tgtEl>
                                        <p:attrNameLst>
                                          <p:attrName>ppt_x</p:attrName>
                                        </p:attrNameLst>
                                      </p:cBhvr>
                                      <p:tavLst>
                                        <p:tav tm="0">
                                          <p:val>
                                            <p:strVal val="#ppt_x-#ppt_w*1.125000"/>
                                          </p:val>
                                        </p:tav>
                                        <p:tav tm="100000">
                                          <p:val>
                                            <p:strVal val="#ppt_x"/>
                                          </p:val>
                                        </p:tav>
                                      </p:tavLst>
                                    </p:anim>
                                    <p:animEffect transition="in" filter="wipe(right)">
                                      <p:cBhvr>
                                        <p:cTn id="44" dur="500"/>
                                        <p:tgtEl>
                                          <p:spTgt spid="275"/>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276"/>
                                        </p:tgtEl>
                                        <p:attrNameLst>
                                          <p:attrName>style.visibility</p:attrName>
                                        </p:attrNameLst>
                                      </p:cBhvr>
                                      <p:to>
                                        <p:strVal val="visible"/>
                                      </p:to>
                                    </p:set>
                                    <p:anim calcmode="lin" valueType="num">
                                      <p:cBhvr additive="base">
                                        <p:cTn id="47" dur="500"/>
                                        <p:tgtEl>
                                          <p:spTgt spid="276"/>
                                        </p:tgtEl>
                                        <p:attrNameLst>
                                          <p:attrName>ppt_x</p:attrName>
                                        </p:attrNameLst>
                                      </p:cBhvr>
                                      <p:tavLst>
                                        <p:tav tm="0">
                                          <p:val>
                                            <p:strVal val="#ppt_x-#ppt_w*1.125000"/>
                                          </p:val>
                                        </p:tav>
                                        <p:tav tm="100000">
                                          <p:val>
                                            <p:strVal val="#ppt_x"/>
                                          </p:val>
                                        </p:tav>
                                      </p:tavLst>
                                    </p:anim>
                                    <p:animEffect transition="in" filter="wipe(right)">
                                      <p:cBhvr>
                                        <p:cTn id="48" dur="500"/>
                                        <p:tgtEl>
                                          <p:spTgt spid="276"/>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277"/>
                                        </p:tgtEl>
                                        <p:attrNameLst>
                                          <p:attrName>style.visibility</p:attrName>
                                        </p:attrNameLst>
                                      </p:cBhvr>
                                      <p:to>
                                        <p:strVal val="visible"/>
                                      </p:to>
                                    </p:set>
                                    <p:anim calcmode="lin" valueType="num">
                                      <p:cBhvr additive="base">
                                        <p:cTn id="51" dur="500"/>
                                        <p:tgtEl>
                                          <p:spTgt spid="277"/>
                                        </p:tgtEl>
                                        <p:attrNameLst>
                                          <p:attrName>ppt_x</p:attrName>
                                        </p:attrNameLst>
                                      </p:cBhvr>
                                      <p:tavLst>
                                        <p:tav tm="0">
                                          <p:val>
                                            <p:strVal val="#ppt_x-#ppt_w*1.125000"/>
                                          </p:val>
                                        </p:tav>
                                        <p:tav tm="100000">
                                          <p:val>
                                            <p:strVal val="#ppt_x"/>
                                          </p:val>
                                        </p:tav>
                                      </p:tavLst>
                                    </p:anim>
                                    <p:animEffect transition="in" filter="wipe(right)">
                                      <p:cBhvr>
                                        <p:cTn id="52" dur="500"/>
                                        <p:tgtEl>
                                          <p:spTgt spid="277"/>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278"/>
                                        </p:tgtEl>
                                        <p:attrNameLst>
                                          <p:attrName>style.visibility</p:attrName>
                                        </p:attrNameLst>
                                      </p:cBhvr>
                                      <p:to>
                                        <p:strVal val="visible"/>
                                      </p:to>
                                    </p:set>
                                    <p:anim calcmode="lin" valueType="num">
                                      <p:cBhvr additive="base">
                                        <p:cTn id="55" dur="500"/>
                                        <p:tgtEl>
                                          <p:spTgt spid="278"/>
                                        </p:tgtEl>
                                        <p:attrNameLst>
                                          <p:attrName>ppt_x</p:attrName>
                                        </p:attrNameLst>
                                      </p:cBhvr>
                                      <p:tavLst>
                                        <p:tav tm="0">
                                          <p:val>
                                            <p:strVal val="#ppt_x-#ppt_w*1.125000"/>
                                          </p:val>
                                        </p:tav>
                                        <p:tav tm="100000">
                                          <p:val>
                                            <p:strVal val="#ppt_x"/>
                                          </p:val>
                                        </p:tav>
                                      </p:tavLst>
                                    </p:anim>
                                    <p:animEffect transition="in" filter="wipe(right)">
                                      <p:cBhvr>
                                        <p:cTn id="56" dur="500"/>
                                        <p:tgtEl>
                                          <p:spTgt spid="278"/>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279"/>
                                        </p:tgtEl>
                                        <p:attrNameLst>
                                          <p:attrName>style.visibility</p:attrName>
                                        </p:attrNameLst>
                                      </p:cBhvr>
                                      <p:to>
                                        <p:strVal val="visible"/>
                                      </p:to>
                                    </p:set>
                                    <p:anim calcmode="lin" valueType="num">
                                      <p:cBhvr additive="base">
                                        <p:cTn id="59" dur="500"/>
                                        <p:tgtEl>
                                          <p:spTgt spid="279"/>
                                        </p:tgtEl>
                                        <p:attrNameLst>
                                          <p:attrName>ppt_x</p:attrName>
                                        </p:attrNameLst>
                                      </p:cBhvr>
                                      <p:tavLst>
                                        <p:tav tm="0">
                                          <p:val>
                                            <p:strVal val="#ppt_x-#ppt_w*1.125000"/>
                                          </p:val>
                                        </p:tav>
                                        <p:tav tm="100000">
                                          <p:val>
                                            <p:strVal val="#ppt_x"/>
                                          </p:val>
                                        </p:tav>
                                      </p:tavLst>
                                    </p:anim>
                                    <p:animEffect transition="in" filter="wipe(right)">
                                      <p:cBhvr>
                                        <p:cTn id="60" dur="500"/>
                                        <p:tgtEl>
                                          <p:spTgt spid="279"/>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280"/>
                                        </p:tgtEl>
                                        <p:attrNameLst>
                                          <p:attrName>style.visibility</p:attrName>
                                        </p:attrNameLst>
                                      </p:cBhvr>
                                      <p:to>
                                        <p:strVal val="visible"/>
                                      </p:to>
                                    </p:set>
                                    <p:anim calcmode="lin" valueType="num">
                                      <p:cBhvr additive="base">
                                        <p:cTn id="63" dur="500"/>
                                        <p:tgtEl>
                                          <p:spTgt spid="280"/>
                                        </p:tgtEl>
                                        <p:attrNameLst>
                                          <p:attrName>ppt_x</p:attrName>
                                        </p:attrNameLst>
                                      </p:cBhvr>
                                      <p:tavLst>
                                        <p:tav tm="0">
                                          <p:val>
                                            <p:strVal val="#ppt_x-#ppt_w*1.125000"/>
                                          </p:val>
                                        </p:tav>
                                        <p:tav tm="100000">
                                          <p:val>
                                            <p:strVal val="#ppt_x"/>
                                          </p:val>
                                        </p:tav>
                                      </p:tavLst>
                                    </p:anim>
                                    <p:animEffect transition="in" filter="wipe(right)">
                                      <p:cBhvr>
                                        <p:cTn id="64" dur="500"/>
                                        <p:tgtEl>
                                          <p:spTgt spid="280"/>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8" fill="hold" nodeType="clickEffect">
                                  <p:stCondLst>
                                    <p:cond delay="0"/>
                                  </p:stCondLst>
                                  <p:childTnLst>
                                    <p:set>
                                      <p:cBhvr>
                                        <p:cTn id="68" dur="1" fill="hold">
                                          <p:stCondLst>
                                            <p:cond delay="0"/>
                                          </p:stCondLst>
                                        </p:cTn>
                                        <p:tgtEl>
                                          <p:spTgt spid="185"/>
                                        </p:tgtEl>
                                        <p:attrNameLst>
                                          <p:attrName>style.visibility</p:attrName>
                                        </p:attrNameLst>
                                      </p:cBhvr>
                                      <p:to>
                                        <p:strVal val="visible"/>
                                      </p:to>
                                    </p:set>
                                    <p:anim calcmode="lin" valueType="num">
                                      <p:cBhvr additive="base">
                                        <p:cTn id="69" dur="500"/>
                                        <p:tgtEl>
                                          <p:spTgt spid="185"/>
                                        </p:tgtEl>
                                        <p:attrNameLst>
                                          <p:attrName>ppt_x</p:attrName>
                                        </p:attrNameLst>
                                      </p:cBhvr>
                                      <p:tavLst>
                                        <p:tav tm="0">
                                          <p:val>
                                            <p:strVal val="#ppt_x-#ppt_w*1.125000"/>
                                          </p:val>
                                        </p:tav>
                                        <p:tav tm="100000">
                                          <p:val>
                                            <p:strVal val="#ppt_x"/>
                                          </p:val>
                                        </p:tav>
                                      </p:tavLst>
                                    </p:anim>
                                    <p:animEffect transition="in" filter="wipe(right)">
                                      <p:cBhvr>
                                        <p:cTn id="70" dur="500"/>
                                        <p:tgtEl>
                                          <p:spTgt spid="185"/>
                                        </p:tgtEl>
                                      </p:cBhvr>
                                    </p:animEffect>
                                  </p:childTnLst>
                                </p:cTn>
                              </p:par>
                              <p:par>
                                <p:cTn id="71" presetID="2" presetClass="entr" presetSubtype="8" fill="hold" grpId="0" nodeType="withEffect">
                                  <p:stCondLst>
                                    <p:cond delay="0"/>
                                  </p:stCondLst>
                                  <p:childTnLst>
                                    <p:set>
                                      <p:cBhvr>
                                        <p:cTn id="72" dur="1" fill="hold">
                                          <p:stCondLst>
                                            <p:cond delay="0"/>
                                          </p:stCondLst>
                                        </p:cTn>
                                        <p:tgtEl>
                                          <p:spTgt spid="184"/>
                                        </p:tgtEl>
                                        <p:attrNameLst>
                                          <p:attrName>style.visibility</p:attrName>
                                        </p:attrNameLst>
                                      </p:cBhvr>
                                      <p:to>
                                        <p:strVal val="visible"/>
                                      </p:to>
                                    </p:set>
                                    <p:anim calcmode="lin" valueType="num">
                                      <p:cBhvr additive="base">
                                        <p:cTn id="73" dur="500" fill="hold"/>
                                        <p:tgtEl>
                                          <p:spTgt spid="184"/>
                                        </p:tgtEl>
                                        <p:attrNameLst>
                                          <p:attrName>ppt_x</p:attrName>
                                        </p:attrNameLst>
                                      </p:cBhvr>
                                      <p:tavLst>
                                        <p:tav tm="0">
                                          <p:val>
                                            <p:strVal val="0-#ppt_w/2"/>
                                          </p:val>
                                        </p:tav>
                                        <p:tav tm="100000">
                                          <p:val>
                                            <p:strVal val="#ppt_x"/>
                                          </p:val>
                                        </p:tav>
                                      </p:tavLst>
                                    </p:anim>
                                    <p:anim calcmode="lin" valueType="num">
                                      <p:cBhvr additive="base">
                                        <p:cTn id="74" dur="5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p:tgtEl>
                                          <p:spTgt spid="5"/>
                                        </p:tgtEl>
                                        <p:attrNameLst>
                                          <p:attrName>ppt_x</p:attrName>
                                        </p:attrNameLst>
                                      </p:cBhvr>
                                      <p:tavLst>
                                        <p:tav tm="0">
                                          <p:val>
                                            <p:strVal val="#ppt_x-#ppt_w*1.125000"/>
                                          </p:val>
                                        </p:tav>
                                        <p:tav tm="100000">
                                          <p:val>
                                            <p:strVal val="#ppt_x"/>
                                          </p:val>
                                        </p:tav>
                                      </p:tavLst>
                                    </p:anim>
                                    <p:animEffect transition="in" filter="wipe(right)">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8" fill="hold" nodeType="clickEffect">
                                  <p:stCondLst>
                                    <p:cond delay="0"/>
                                  </p:stCondLst>
                                  <p:childTnLst>
                                    <p:set>
                                      <p:cBhvr>
                                        <p:cTn id="84" dur="1" fill="hold">
                                          <p:stCondLst>
                                            <p:cond delay="0"/>
                                          </p:stCondLst>
                                        </p:cTn>
                                        <p:tgtEl>
                                          <p:spTgt spid="180"/>
                                        </p:tgtEl>
                                        <p:attrNameLst>
                                          <p:attrName>style.visibility</p:attrName>
                                        </p:attrNameLst>
                                      </p:cBhvr>
                                      <p:to>
                                        <p:strVal val="visible"/>
                                      </p:to>
                                    </p:set>
                                    <p:anim calcmode="lin" valueType="num">
                                      <p:cBhvr additive="base">
                                        <p:cTn id="85" dur="500"/>
                                        <p:tgtEl>
                                          <p:spTgt spid="180"/>
                                        </p:tgtEl>
                                        <p:attrNameLst>
                                          <p:attrName>ppt_x</p:attrName>
                                        </p:attrNameLst>
                                      </p:cBhvr>
                                      <p:tavLst>
                                        <p:tav tm="0">
                                          <p:val>
                                            <p:strVal val="#ppt_x-#ppt_w*1.125000"/>
                                          </p:val>
                                        </p:tav>
                                        <p:tav tm="100000">
                                          <p:val>
                                            <p:strVal val="#ppt_x"/>
                                          </p:val>
                                        </p:tav>
                                      </p:tavLst>
                                    </p:anim>
                                    <p:animEffect transition="in" filter="wipe(right)">
                                      <p:cBhvr>
                                        <p:cTn id="86" dur="500"/>
                                        <p:tgtEl>
                                          <p:spTgt spid="180"/>
                                        </p:tgtEl>
                                      </p:cBhvr>
                                    </p:animEffect>
                                  </p:childTnLst>
                                </p:cTn>
                              </p:par>
                              <p:par>
                                <p:cTn id="87" presetID="12" presetClass="exit" presetSubtype="8" fill="hold" nodeType="withEffect">
                                  <p:stCondLst>
                                    <p:cond delay="0"/>
                                  </p:stCondLst>
                                  <p:childTnLst>
                                    <p:anim calcmode="lin" valueType="num">
                                      <p:cBhvr additive="base">
                                        <p:cTn id="88" dur="500"/>
                                        <p:tgtEl>
                                          <p:spTgt spid="5"/>
                                        </p:tgtEl>
                                        <p:attrNameLst>
                                          <p:attrName>ppt_x</p:attrName>
                                        </p:attrNameLst>
                                      </p:cBhvr>
                                      <p:tavLst>
                                        <p:tav tm="0">
                                          <p:val>
                                            <p:strVal val="#ppt_x"/>
                                          </p:val>
                                        </p:tav>
                                        <p:tav tm="100000">
                                          <p:val>
                                            <p:strVal val="#ppt_x-#ppt_w*1.125000"/>
                                          </p:val>
                                        </p:tav>
                                      </p:tavLst>
                                    </p:anim>
                                    <p:animEffect transition="out" filter="wipe(left)">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4" presetClass="entr" presetSubtype="10" fill="hold" nodeType="withEffect">
                                  <p:stCondLst>
                                    <p:cond delay="0"/>
                                  </p:stCondLst>
                                  <p:childTnLst>
                                    <p:set>
                                      <p:cBhvr>
                                        <p:cTn id="92" dur="1" fill="hold">
                                          <p:stCondLst>
                                            <p:cond delay="0"/>
                                          </p:stCondLst>
                                        </p:cTn>
                                        <p:tgtEl>
                                          <p:spTgt spid="318"/>
                                        </p:tgtEl>
                                        <p:attrNameLst>
                                          <p:attrName>style.visibility</p:attrName>
                                        </p:attrNameLst>
                                      </p:cBhvr>
                                      <p:to>
                                        <p:strVal val="visible"/>
                                      </p:to>
                                    </p:set>
                                    <p:animEffect transition="in" filter="randombar(horizontal)">
                                      <p:cBhvr>
                                        <p:cTn id="93" dur="500"/>
                                        <p:tgtEl>
                                          <p:spTgt spid="318"/>
                                        </p:tgtEl>
                                      </p:cBhvr>
                                    </p:animEffect>
                                  </p:childTnLst>
                                </p:cTn>
                              </p:par>
                              <p:par>
                                <p:cTn id="94" presetID="2" presetClass="entr" presetSubtype="8" fill="hold" grpId="0" nodeType="withEffect">
                                  <p:stCondLst>
                                    <p:cond delay="0"/>
                                  </p:stCondLst>
                                  <p:childTnLst>
                                    <p:set>
                                      <p:cBhvr>
                                        <p:cTn id="95" dur="1" fill="hold">
                                          <p:stCondLst>
                                            <p:cond delay="0"/>
                                          </p:stCondLst>
                                        </p:cTn>
                                        <p:tgtEl>
                                          <p:spTgt spid="181"/>
                                        </p:tgtEl>
                                        <p:attrNameLst>
                                          <p:attrName>style.visibility</p:attrName>
                                        </p:attrNameLst>
                                      </p:cBhvr>
                                      <p:to>
                                        <p:strVal val="visible"/>
                                      </p:to>
                                    </p:set>
                                    <p:anim calcmode="lin" valueType="num">
                                      <p:cBhvr additive="base">
                                        <p:cTn id="96" dur="500" fill="hold"/>
                                        <p:tgtEl>
                                          <p:spTgt spid="181"/>
                                        </p:tgtEl>
                                        <p:attrNameLst>
                                          <p:attrName>ppt_x</p:attrName>
                                        </p:attrNameLst>
                                      </p:cBhvr>
                                      <p:tavLst>
                                        <p:tav tm="0">
                                          <p:val>
                                            <p:strVal val="0-#ppt_w/2"/>
                                          </p:val>
                                        </p:tav>
                                        <p:tav tm="100000">
                                          <p:val>
                                            <p:strVal val="#ppt_x"/>
                                          </p:val>
                                        </p:tav>
                                      </p:tavLst>
                                    </p:anim>
                                    <p:anim calcmode="lin" valueType="num">
                                      <p:cBhvr additive="base">
                                        <p:cTn id="97" dur="500" fill="hold"/>
                                        <p:tgtEl>
                                          <p:spTgt spid="181"/>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2" presetClass="entr" presetSubtype="8" fill="hold" nodeType="clickEffect">
                                  <p:stCondLst>
                                    <p:cond delay="0"/>
                                  </p:stCondLst>
                                  <p:childTnLst>
                                    <p:set>
                                      <p:cBhvr>
                                        <p:cTn id="101" dur="1" fill="hold">
                                          <p:stCondLst>
                                            <p:cond delay="0"/>
                                          </p:stCondLst>
                                        </p:cTn>
                                        <p:tgtEl>
                                          <p:spTgt spid="74"/>
                                        </p:tgtEl>
                                        <p:attrNameLst>
                                          <p:attrName>style.visibility</p:attrName>
                                        </p:attrNameLst>
                                      </p:cBhvr>
                                      <p:to>
                                        <p:strVal val="visible"/>
                                      </p:to>
                                    </p:set>
                                    <p:anim calcmode="lin" valueType="num">
                                      <p:cBhvr additive="base">
                                        <p:cTn id="102" dur="500"/>
                                        <p:tgtEl>
                                          <p:spTgt spid="74"/>
                                        </p:tgtEl>
                                        <p:attrNameLst>
                                          <p:attrName>ppt_x</p:attrName>
                                        </p:attrNameLst>
                                      </p:cBhvr>
                                      <p:tavLst>
                                        <p:tav tm="0">
                                          <p:val>
                                            <p:strVal val="#ppt_x-#ppt_w*1.125000"/>
                                          </p:val>
                                        </p:tav>
                                        <p:tav tm="100000">
                                          <p:val>
                                            <p:strVal val="#ppt_x"/>
                                          </p:val>
                                        </p:tav>
                                      </p:tavLst>
                                    </p:anim>
                                    <p:animEffect transition="in" filter="wipe(right)">
                                      <p:cBhvr>
                                        <p:cTn id="103" dur="500"/>
                                        <p:tgtEl>
                                          <p:spTgt spid="74"/>
                                        </p:tgtEl>
                                      </p:cBhvr>
                                    </p:animEffect>
                                  </p:childTnLst>
                                </p:cTn>
                              </p:par>
                            </p:childTnLst>
                          </p:cTn>
                        </p:par>
                      </p:childTnLst>
                    </p:cTn>
                  </p:par>
                  <p:par>
                    <p:cTn id="104" fill="hold">
                      <p:stCondLst>
                        <p:cond delay="indefinite"/>
                      </p:stCondLst>
                      <p:childTnLst>
                        <p:par>
                          <p:cTn id="105" fill="hold">
                            <p:stCondLst>
                              <p:cond delay="0"/>
                            </p:stCondLst>
                            <p:childTnLst>
                              <p:par>
                                <p:cTn id="106" presetID="12" presetClass="entr" presetSubtype="8" fill="hold" nodeType="clickEffect">
                                  <p:stCondLst>
                                    <p:cond delay="0"/>
                                  </p:stCondLst>
                                  <p:childTnLst>
                                    <p:set>
                                      <p:cBhvr>
                                        <p:cTn id="107" dur="1" fill="hold">
                                          <p:stCondLst>
                                            <p:cond delay="0"/>
                                          </p:stCondLst>
                                        </p:cTn>
                                        <p:tgtEl>
                                          <p:spTgt spid="179"/>
                                        </p:tgtEl>
                                        <p:attrNameLst>
                                          <p:attrName>style.visibility</p:attrName>
                                        </p:attrNameLst>
                                      </p:cBhvr>
                                      <p:to>
                                        <p:strVal val="visible"/>
                                      </p:to>
                                    </p:set>
                                    <p:anim calcmode="lin" valueType="num">
                                      <p:cBhvr additive="base">
                                        <p:cTn id="108" dur="500"/>
                                        <p:tgtEl>
                                          <p:spTgt spid="179"/>
                                        </p:tgtEl>
                                        <p:attrNameLst>
                                          <p:attrName>ppt_x</p:attrName>
                                        </p:attrNameLst>
                                      </p:cBhvr>
                                      <p:tavLst>
                                        <p:tav tm="0">
                                          <p:val>
                                            <p:strVal val="#ppt_x-#ppt_w*1.125000"/>
                                          </p:val>
                                        </p:tav>
                                        <p:tav tm="100000">
                                          <p:val>
                                            <p:strVal val="#ppt_x"/>
                                          </p:val>
                                        </p:tav>
                                      </p:tavLst>
                                    </p:anim>
                                    <p:animEffect transition="in" filter="wipe(right)">
                                      <p:cBhvr>
                                        <p:cTn id="109" dur="500"/>
                                        <p:tgtEl>
                                          <p:spTgt spid="179"/>
                                        </p:tgtEl>
                                      </p:cBhvr>
                                    </p:animEffect>
                                  </p:childTnLst>
                                </p:cTn>
                              </p:par>
                              <p:par>
                                <p:cTn id="110" presetID="12" presetClass="exit" presetSubtype="8" fill="hold" nodeType="withEffect">
                                  <p:stCondLst>
                                    <p:cond delay="0"/>
                                  </p:stCondLst>
                                  <p:childTnLst>
                                    <p:anim calcmode="lin" valueType="num">
                                      <p:cBhvr additive="base">
                                        <p:cTn id="111" dur="500"/>
                                        <p:tgtEl>
                                          <p:spTgt spid="74"/>
                                        </p:tgtEl>
                                        <p:attrNameLst>
                                          <p:attrName>ppt_x</p:attrName>
                                        </p:attrNameLst>
                                      </p:cBhvr>
                                      <p:tavLst>
                                        <p:tav tm="0">
                                          <p:val>
                                            <p:strVal val="#ppt_x"/>
                                          </p:val>
                                        </p:tav>
                                        <p:tav tm="100000">
                                          <p:val>
                                            <p:strVal val="#ppt_x-#ppt_w*1.125000"/>
                                          </p:val>
                                        </p:tav>
                                      </p:tavLst>
                                    </p:anim>
                                    <p:animEffect transition="out" filter="wipe(left)">
                                      <p:cBhvr>
                                        <p:cTn id="112" dur="500"/>
                                        <p:tgtEl>
                                          <p:spTgt spid="74"/>
                                        </p:tgtEl>
                                      </p:cBhvr>
                                    </p:animEffect>
                                    <p:set>
                                      <p:cBhvr>
                                        <p:cTn id="113" dur="1" fill="hold">
                                          <p:stCondLst>
                                            <p:cond delay="499"/>
                                          </p:stCondLst>
                                        </p:cTn>
                                        <p:tgtEl>
                                          <p:spTgt spid="74"/>
                                        </p:tgtEl>
                                        <p:attrNameLst>
                                          <p:attrName>style.visibility</p:attrName>
                                        </p:attrNameLst>
                                      </p:cBhvr>
                                      <p:to>
                                        <p:strVal val="hidden"/>
                                      </p:to>
                                    </p:set>
                                  </p:childTnLst>
                                </p:cTn>
                              </p:par>
                              <p:par>
                                <p:cTn id="114" presetID="2" presetClass="entr" presetSubtype="8" fill="hold" grpId="0" nodeType="withEffect">
                                  <p:stCondLst>
                                    <p:cond delay="0"/>
                                  </p:stCondLst>
                                  <p:childTnLst>
                                    <p:set>
                                      <p:cBhvr>
                                        <p:cTn id="115" dur="1" fill="hold">
                                          <p:stCondLst>
                                            <p:cond delay="0"/>
                                          </p:stCondLst>
                                        </p:cTn>
                                        <p:tgtEl>
                                          <p:spTgt spid="183"/>
                                        </p:tgtEl>
                                        <p:attrNameLst>
                                          <p:attrName>style.visibility</p:attrName>
                                        </p:attrNameLst>
                                      </p:cBhvr>
                                      <p:to>
                                        <p:strVal val="visible"/>
                                      </p:to>
                                    </p:set>
                                    <p:anim calcmode="lin" valueType="num">
                                      <p:cBhvr additive="base">
                                        <p:cTn id="116" dur="500" fill="hold"/>
                                        <p:tgtEl>
                                          <p:spTgt spid="183"/>
                                        </p:tgtEl>
                                        <p:attrNameLst>
                                          <p:attrName>ppt_x</p:attrName>
                                        </p:attrNameLst>
                                      </p:cBhvr>
                                      <p:tavLst>
                                        <p:tav tm="0">
                                          <p:val>
                                            <p:strVal val="0-#ppt_w/2"/>
                                          </p:val>
                                        </p:tav>
                                        <p:tav tm="100000">
                                          <p:val>
                                            <p:strVal val="#ppt_x"/>
                                          </p:val>
                                        </p:tav>
                                      </p:tavLst>
                                    </p:anim>
                                    <p:anim calcmode="lin" valueType="num">
                                      <p:cBhvr additive="base">
                                        <p:cTn id="117" dur="500" fill="hold"/>
                                        <p:tgtEl>
                                          <p:spTgt spid="183"/>
                                        </p:tgtEl>
                                        <p:attrNameLst>
                                          <p:attrName>ppt_y</p:attrName>
                                        </p:attrNameLst>
                                      </p:cBhvr>
                                      <p:tavLst>
                                        <p:tav tm="0">
                                          <p:val>
                                            <p:strVal val="#ppt_y"/>
                                          </p:val>
                                        </p:tav>
                                        <p:tav tm="100000">
                                          <p:val>
                                            <p:strVal val="#ppt_y"/>
                                          </p:val>
                                        </p:tav>
                                      </p:tavLst>
                                    </p:anim>
                                  </p:childTnLst>
                                </p:cTn>
                              </p:par>
                              <p:par>
                                <p:cTn id="118" presetID="14" presetClass="entr" presetSubtype="10" fill="hold" nodeType="withEffect">
                                  <p:stCondLst>
                                    <p:cond delay="0"/>
                                  </p:stCondLst>
                                  <p:childTnLst>
                                    <p:set>
                                      <p:cBhvr>
                                        <p:cTn id="119" dur="1" fill="hold">
                                          <p:stCondLst>
                                            <p:cond delay="0"/>
                                          </p:stCondLst>
                                        </p:cTn>
                                        <p:tgtEl>
                                          <p:spTgt spid="324"/>
                                        </p:tgtEl>
                                        <p:attrNameLst>
                                          <p:attrName>style.visibility</p:attrName>
                                        </p:attrNameLst>
                                      </p:cBhvr>
                                      <p:to>
                                        <p:strVal val="visible"/>
                                      </p:to>
                                    </p:set>
                                    <p:animEffect transition="in" filter="randombar(horizontal)">
                                      <p:cBhvr>
                                        <p:cTn id="120" dur="500"/>
                                        <p:tgtEl>
                                          <p:spTgt spid="324"/>
                                        </p:tgtEl>
                                      </p:cBhvr>
                                    </p:animEffect>
                                  </p:childTnLst>
                                </p:cTn>
                              </p:par>
                            </p:childTnLst>
                          </p:cTn>
                        </p:par>
                      </p:childTnLst>
                    </p:cTn>
                  </p:par>
                  <p:par>
                    <p:cTn id="121" fill="hold">
                      <p:stCondLst>
                        <p:cond delay="indefinite"/>
                      </p:stCondLst>
                      <p:childTnLst>
                        <p:par>
                          <p:cTn id="122" fill="hold">
                            <p:stCondLst>
                              <p:cond delay="0"/>
                            </p:stCondLst>
                            <p:childTnLst>
                              <p:par>
                                <p:cTn id="123" presetID="12" presetClass="entr" presetSubtype="8" fill="hold" nodeType="clickEffect">
                                  <p:stCondLst>
                                    <p:cond delay="0"/>
                                  </p:stCondLst>
                                  <p:childTnLst>
                                    <p:set>
                                      <p:cBhvr>
                                        <p:cTn id="124" dur="1" fill="hold">
                                          <p:stCondLst>
                                            <p:cond delay="0"/>
                                          </p:stCondLst>
                                        </p:cTn>
                                        <p:tgtEl>
                                          <p:spTgt spid="178"/>
                                        </p:tgtEl>
                                        <p:attrNameLst>
                                          <p:attrName>style.visibility</p:attrName>
                                        </p:attrNameLst>
                                      </p:cBhvr>
                                      <p:to>
                                        <p:strVal val="visible"/>
                                      </p:to>
                                    </p:set>
                                    <p:anim calcmode="lin" valueType="num">
                                      <p:cBhvr additive="base">
                                        <p:cTn id="125" dur="500"/>
                                        <p:tgtEl>
                                          <p:spTgt spid="178"/>
                                        </p:tgtEl>
                                        <p:attrNameLst>
                                          <p:attrName>ppt_x</p:attrName>
                                        </p:attrNameLst>
                                      </p:cBhvr>
                                      <p:tavLst>
                                        <p:tav tm="0">
                                          <p:val>
                                            <p:strVal val="#ppt_x-#ppt_w*1.125000"/>
                                          </p:val>
                                        </p:tav>
                                        <p:tav tm="100000">
                                          <p:val>
                                            <p:strVal val="#ppt_x"/>
                                          </p:val>
                                        </p:tav>
                                      </p:tavLst>
                                    </p:anim>
                                    <p:animEffect transition="in" filter="wipe(right)">
                                      <p:cBhvr>
                                        <p:cTn id="126" dur="500"/>
                                        <p:tgtEl>
                                          <p:spTgt spid="178"/>
                                        </p:tgtEl>
                                      </p:cBhvr>
                                    </p:animEffect>
                                  </p:childTnLst>
                                </p:cTn>
                              </p:par>
                              <p:par>
                                <p:cTn id="127" presetID="2" presetClass="entr" presetSubtype="8" fill="hold" grpId="0" nodeType="withEffect">
                                  <p:stCondLst>
                                    <p:cond delay="0"/>
                                  </p:stCondLst>
                                  <p:childTnLst>
                                    <p:set>
                                      <p:cBhvr>
                                        <p:cTn id="128" dur="1" fill="hold">
                                          <p:stCondLst>
                                            <p:cond delay="0"/>
                                          </p:stCondLst>
                                        </p:cTn>
                                        <p:tgtEl>
                                          <p:spTgt spid="182"/>
                                        </p:tgtEl>
                                        <p:attrNameLst>
                                          <p:attrName>style.visibility</p:attrName>
                                        </p:attrNameLst>
                                      </p:cBhvr>
                                      <p:to>
                                        <p:strVal val="visible"/>
                                      </p:to>
                                    </p:set>
                                    <p:anim calcmode="lin" valueType="num">
                                      <p:cBhvr additive="base">
                                        <p:cTn id="129" dur="500" fill="hold"/>
                                        <p:tgtEl>
                                          <p:spTgt spid="182"/>
                                        </p:tgtEl>
                                        <p:attrNameLst>
                                          <p:attrName>ppt_x</p:attrName>
                                        </p:attrNameLst>
                                      </p:cBhvr>
                                      <p:tavLst>
                                        <p:tav tm="0">
                                          <p:val>
                                            <p:strVal val="0-#ppt_w/2"/>
                                          </p:val>
                                        </p:tav>
                                        <p:tav tm="100000">
                                          <p:val>
                                            <p:strVal val="#ppt_x"/>
                                          </p:val>
                                        </p:tav>
                                      </p:tavLst>
                                    </p:anim>
                                    <p:anim calcmode="lin" valueType="num">
                                      <p:cBhvr additive="base">
                                        <p:cTn id="130" dur="500" fill="hold"/>
                                        <p:tgtEl>
                                          <p:spTgt spid="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83" grpId="0"/>
      <p:bldP spid="184" grpId="0"/>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 ([Dolonius et al. 2017])</a:t>
            </a:r>
            <a:endParaRPr lang="sv-SE" dirty="0"/>
          </a:p>
        </p:txBody>
      </p:sp>
      <p:sp>
        <p:nvSpPr>
          <p:cNvPr id="3" name="Content Placeholder 2"/>
          <p:cNvSpPr>
            <a:spLocks noGrp="1"/>
          </p:cNvSpPr>
          <p:nvPr>
            <p:ph idx="1"/>
          </p:nvPr>
        </p:nvSpPr>
        <p:spPr/>
        <p:txBody>
          <a:bodyPr/>
          <a:lstStyle/>
          <a:p>
            <a:r>
              <a:rPr lang="en-US" dirty="0"/>
              <a:t>Block based</a:t>
            </a:r>
          </a:p>
          <a:p>
            <a:pPr lvl="1"/>
            <a:r>
              <a:rPr lang="en-US" dirty="0"/>
              <a:t>Variable block size</a:t>
            </a:r>
          </a:p>
          <a:p>
            <a:pPr lvl="1"/>
            <a:r>
              <a:rPr lang="en-US" dirty="0"/>
              <a:t>Compress as much as possible below a certain error threshold</a:t>
            </a:r>
          </a:p>
          <a:p>
            <a:pPr lvl="2"/>
            <a:r>
              <a:rPr lang="en-US" dirty="0"/>
              <a:t>Variable compression ratio</a:t>
            </a:r>
          </a:p>
          <a:p>
            <a:pPr lvl="2"/>
            <a:r>
              <a:rPr lang="en-US" dirty="0"/>
              <a:t>Get the quality we ask for</a:t>
            </a:r>
          </a:p>
        </p:txBody>
      </p:sp>
    </p:spTree>
    <p:extLst>
      <p:ext uri="{BB962C8B-B14F-4D97-AF65-F5344CB8AC3E}">
        <p14:creationId xmlns:p14="http://schemas.microsoft.com/office/powerpoint/2010/main" val="1794158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 ([Dolonius et al. 2017])</a:t>
            </a:r>
            <a:endParaRPr lang="sv-SE" dirty="0"/>
          </a:p>
        </p:txBody>
      </p:sp>
      <p:sp>
        <p:nvSpPr>
          <p:cNvPr id="3" name="Content Placeholder 2"/>
          <p:cNvSpPr>
            <a:spLocks noGrp="1"/>
          </p:cNvSpPr>
          <p:nvPr>
            <p:ph idx="1"/>
          </p:nvPr>
        </p:nvSpPr>
        <p:spPr/>
        <p:txBody>
          <a:bodyPr/>
          <a:lstStyle/>
          <a:p>
            <a:r>
              <a:rPr lang="en-US" dirty="0"/>
              <a:t>Block components</a:t>
            </a:r>
          </a:p>
          <a:p>
            <a:pPr lvl="1"/>
            <a:r>
              <a:rPr lang="en-US" dirty="0"/>
              <a:t>Header</a:t>
            </a:r>
          </a:p>
          <a:p>
            <a:pPr lvl="2"/>
            <a:r>
              <a:rPr lang="en-US" dirty="0"/>
              <a:t>Start index in color array</a:t>
            </a:r>
          </a:p>
          <a:p>
            <a:pPr lvl="2"/>
            <a:r>
              <a:rPr lang="en-US" dirty="0"/>
              <a:t>Two colors</a:t>
            </a:r>
            <a:endParaRPr lang="sv-SE" dirty="0"/>
          </a:p>
          <a:p>
            <a:pPr lvl="1"/>
            <a:r>
              <a:rPr lang="en-US" dirty="0"/>
              <a:t>Weights</a:t>
            </a:r>
          </a:p>
          <a:p>
            <a:pPr lvl="2"/>
            <a:r>
              <a:rPr lang="en-US" dirty="0"/>
              <a:t>~3 bits per weight</a:t>
            </a:r>
          </a:p>
          <a:p>
            <a:r>
              <a:rPr lang="en-US" dirty="0"/>
              <a:t>Interpolate between colors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043" y="2286000"/>
            <a:ext cx="6489337" cy="2481014"/>
          </a:xfrm>
          <a:prstGeom prst="rect">
            <a:avLst/>
          </a:prstGeom>
          <a:noFill/>
          <a:ln>
            <a:noFill/>
          </a:ln>
        </p:spPr>
      </p:pic>
    </p:spTree>
    <p:extLst>
      <p:ext uri="{BB962C8B-B14F-4D97-AF65-F5344CB8AC3E}">
        <p14:creationId xmlns:p14="http://schemas.microsoft.com/office/powerpoint/2010/main" val="3014270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oup 180"/>
          <p:cNvGrpSpPr/>
          <p:nvPr/>
        </p:nvGrpSpPr>
        <p:grpSpPr>
          <a:xfrm>
            <a:off x="2095557" y="3106961"/>
            <a:ext cx="1284699" cy="512971"/>
            <a:chOff x="1112956" y="3412018"/>
            <a:chExt cx="1478714" cy="715844"/>
          </a:xfrm>
        </p:grpSpPr>
        <p:sp>
          <p:nvSpPr>
            <p:cNvPr id="182" name="Rectangle 181"/>
            <p:cNvSpPr/>
            <p:nvPr/>
          </p:nvSpPr>
          <p:spPr>
            <a:xfrm>
              <a:off x="1112956" y="3412018"/>
              <a:ext cx="611342" cy="715844"/>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0</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83" name="Rectangle 182"/>
            <p:cNvSpPr/>
            <p:nvPr/>
          </p:nvSpPr>
          <p:spPr>
            <a:xfrm>
              <a:off x="1724298" y="3412018"/>
              <a:ext cx="433686" cy="715844"/>
            </a:xfrm>
            <a:prstGeom prst="rect">
              <a:avLst/>
            </a:prstGeom>
            <a:solidFill>
              <a:srgbClr val="425A43"/>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84" name="Rectangle 183"/>
            <p:cNvSpPr/>
            <p:nvPr/>
          </p:nvSpPr>
          <p:spPr>
            <a:xfrm>
              <a:off x="2157984" y="3412018"/>
              <a:ext cx="433686" cy="715844"/>
            </a:xfrm>
            <a:prstGeom prst="rect">
              <a:avLst/>
            </a:prstGeom>
            <a:solidFill>
              <a:srgbClr val="D1DDD2"/>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85" name="Group 184"/>
          <p:cNvGrpSpPr/>
          <p:nvPr/>
        </p:nvGrpSpPr>
        <p:grpSpPr>
          <a:xfrm>
            <a:off x="3380256" y="3106962"/>
            <a:ext cx="1284699" cy="512971"/>
            <a:chOff x="2916501" y="3412018"/>
            <a:chExt cx="1478714" cy="715844"/>
          </a:xfrm>
        </p:grpSpPr>
        <p:sp>
          <p:nvSpPr>
            <p:cNvPr id="186" name="Rectangle 185"/>
            <p:cNvSpPr/>
            <p:nvPr/>
          </p:nvSpPr>
          <p:spPr>
            <a:xfrm>
              <a:off x="2916501" y="3412018"/>
              <a:ext cx="611342" cy="715844"/>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6</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87" name="Rectangle 186"/>
            <p:cNvSpPr/>
            <p:nvPr/>
          </p:nvSpPr>
          <p:spPr>
            <a:xfrm>
              <a:off x="3527843" y="3412018"/>
              <a:ext cx="433686" cy="715844"/>
            </a:xfrm>
            <a:prstGeom prst="rect">
              <a:avLst/>
            </a:prstGeom>
            <a:solidFill>
              <a:srgbClr val="C9DAE4"/>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88" name="Rectangle 187"/>
            <p:cNvSpPr/>
            <p:nvPr/>
          </p:nvSpPr>
          <p:spPr>
            <a:xfrm>
              <a:off x="3961529" y="3412018"/>
              <a:ext cx="433686" cy="715844"/>
            </a:xfrm>
            <a:prstGeom prst="rect">
              <a:avLst/>
            </a:prstGeom>
            <a:solidFill>
              <a:srgbClr val="33536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89" name="Group 188"/>
          <p:cNvGrpSpPr/>
          <p:nvPr/>
        </p:nvGrpSpPr>
        <p:grpSpPr>
          <a:xfrm>
            <a:off x="4664955" y="3106962"/>
            <a:ext cx="1273657" cy="512972"/>
            <a:chOff x="4724401" y="3412017"/>
            <a:chExt cx="1466004" cy="715845"/>
          </a:xfrm>
        </p:grpSpPr>
        <p:sp>
          <p:nvSpPr>
            <p:cNvPr id="190" name="Rectangle 189"/>
            <p:cNvSpPr/>
            <p:nvPr/>
          </p:nvSpPr>
          <p:spPr>
            <a:xfrm>
              <a:off x="4724401" y="3412018"/>
              <a:ext cx="611342" cy="715844"/>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12</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91" name="Rectangle 190"/>
            <p:cNvSpPr/>
            <p:nvPr/>
          </p:nvSpPr>
          <p:spPr>
            <a:xfrm>
              <a:off x="5335743" y="3412018"/>
              <a:ext cx="433686" cy="715844"/>
            </a:xfrm>
            <a:prstGeom prst="rect">
              <a:avLst/>
            </a:prstGeom>
            <a:solidFill>
              <a:srgbClr val="F5E6C3"/>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92" name="Rectangle 191"/>
            <p:cNvSpPr/>
            <p:nvPr/>
          </p:nvSpPr>
          <p:spPr>
            <a:xfrm>
              <a:off x="5756719" y="3412017"/>
              <a:ext cx="433686" cy="715844"/>
            </a:xfrm>
            <a:prstGeom prst="rect">
              <a:avLst/>
            </a:prstGeom>
            <a:solidFill>
              <a:srgbClr val="D7A124"/>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93" name="Group 192"/>
          <p:cNvGrpSpPr/>
          <p:nvPr/>
        </p:nvGrpSpPr>
        <p:grpSpPr>
          <a:xfrm>
            <a:off x="5938612" y="3106961"/>
            <a:ext cx="1273657" cy="512972"/>
            <a:chOff x="4724401" y="3412017"/>
            <a:chExt cx="1466004" cy="715845"/>
          </a:xfrm>
        </p:grpSpPr>
        <p:sp>
          <p:nvSpPr>
            <p:cNvPr id="194" name="Rectangle 193"/>
            <p:cNvSpPr/>
            <p:nvPr/>
          </p:nvSpPr>
          <p:spPr>
            <a:xfrm>
              <a:off x="4724401" y="3412018"/>
              <a:ext cx="611342" cy="715844"/>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16</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95" name="Rectangle 194"/>
            <p:cNvSpPr/>
            <p:nvPr/>
          </p:nvSpPr>
          <p:spPr>
            <a:xfrm>
              <a:off x="5335743" y="3412018"/>
              <a:ext cx="433686" cy="715844"/>
            </a:xfrm>
            <a:prstGeom prst="rect">
              <a:avLst/>
            </a:prstGeom>
            <a:solidFill>
              <a:sysClr val="window" lastClr="FFFFFF">
                <a:lumMod val="9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96" name="Rectangle 195"/>
            <p:cNvSpPr/>
            <p:nvPr/>
          </p:nvSpPr>
          <p:spPr>
            <a:xfrm>
              <a:off x="5756719" y="3412017"/>
              <a:ext cx="433686" cy="715844"/>
            </a:xfrm>
            <a:prstGeom prst="rect">
              <a:avLst/>
            </a:prstGeom>
            <a:solidFill>
              <a:srgbClr val="E28394">
                <a:lumMod val="60000"/>
                <a:lumOff val="40000"/>
              </a:srgb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197" name="TextBox 196"/>
          <p:cNvSpPr txBox="1"/>
          <p:nvPr/>
        </p:nvSpPr>
        <p:spPr>
          <a:xfrm>
            <a:off x="7350601" y="263721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198" name="TextBox 197"/>
          <p:cNvSpPr txBox="1"/>
          <p:nvPr/>
        </p:nvSpPr>
        <p:spPr>
          <a:xfrm>
            <a:off x="8117697" y="263721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199" name="TextBox 198"/>
          <p:cNvSpPr txBox="1"/>
          <p:nvPr/>
        </p:nvSpPr>
        <p:spPr>
          <a:xfrm>
            <a:off x="8884793" y="263721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200" name="TextBox 199"/>
          <p:cNvSpPr txBox="1"/>
          <p:nvPr/>
        </p:nvSpPr>
        <p:spPr>
          <a:xfrm>
            <a:off x="9651889" y="2637215"/>
            <a:ext cx="758541" cy="1015663"/>
          </a:xfrm>
          <a:prstGeom prst="rect">
            <a:avLst/>
          </a:prstGeom>
          <a:noFill/>
        </p:spPr>
        <p:txBody>
          <a:bodyPr wrap="none" rtlCol="0">
            <a:spAutoFit/>
          </a:bodyPr>
          <a:lstStyle/>
          <a:p>
            <a:pPr defTabSz="457200"/>
            <a:r>
              <a:rPr lang="en-US" sz="6000" dirty="0">
                <a:solidFill>
                  <a:prstClr val="black"/>
                </a:solidFill>
                <a:latin typeface="Franklin Gothic Book" panose="020B0503020102020204"/>
              </a:rPr>
              <a:t>…</a:t>
            </a:r>
            <a:endParaRPr lang="en-US" dirty="0">
              <a:solidFill>
                <a:prstClr val="black"/>
              </a:solidFill>
              <a:latin typeface="Franklin Gothic Book" panose="020B0503020102020204"/>
            </a:endParaRPr>
          </a:p>
        </p:txBody>
      </p:sp>
      <p:sp>
        <p:nvSpPr>
          <p:cNvPr id="201" name="Curved Down Arrow 200"/>
          <p:cNvSpPr/>
          <p:nvPr/>
        </p:nvSpPr>
        <p:spPr>
          <a:xfrm flipH="1">
            <a:off x="4856869" y="2284226"/>
            <a:ext cx="4297858" cy="730370"/>
          </a:xfrm>
          <a:prstGeom prst="curvedDownArrow">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202" name="Curved Down Arrow 201"/>
          <p:cNvSpPr/>
          <p:nvPr/>
        </p:nvSpPr>
        <p:spPr>
          <a:xfrm flipH="1">
            <a:off x="2148174" y="2271645"/>
            <a:ext cx="2810289" cy="730370"/>
          </a:xfrm>
          <a:prstGeom prst="curvedDownArrow">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203" name="Curved Down Arrow 202"/>
          <p:cNvSpPr/>
          <p:nvPr/>
        </p:nvSpPr>
        <p:spPr>
          <a:xfrm>
            <a:off x="2314951" y="2259064"/>
            <a:ext cx="1506747" cy="730370"/>
          </a:xfrm>
          <a:prstGeom prst="curvedDownArrow">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204" name="TextBox 203"/>
          <p:cNvSpPr txBox="1"/>
          <p:nvPr/>
        </p:nvSpPr>
        <p:spPr>
          <a:xfrm>
            <a:off x="2099577" y="1674474"/>
            <a:ext cx="1431005" cy="369332"/>
          </a:xfrm>
          <a:prstGeom prst="rect">
            <a:avLst/>
          </a:prstGeom>
          <a:solidFill>
            <a:srgbClr val="C5BD99"/>
          </a:solidFill>
          <a:ln>
            <a:solidFill>
              <a:srgbClr val="8C8D86">
                <a:shade val="50000"/>
              </a:srgbClr>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color </a:t>
            </a:r>
            <a:r>
              <a:rPr kumimoji="0" lang="en-US" sz="1800" b="0" i="0" u="none" strike="noStrike" kern="0" cap="none" spc="0" normalizeH="0" baseline="0" noProof="0" dirty="0" err="1">
                <a:ln>
                  <a:noFill/>
                </a:ln>
                <a:solidFill>
                  <a:prstClr val="black"/>
                </a:solidFill>
                <a:effectLst/>
                <a:uLnTx/>
                <a:uFillTx/>
                <a:latin typeface="Franklin Gothic Book" panose="020B0503020102020204"/>
              </a:rPr>
              <a:t>idx</a:t>
            </a:r>
            <a:r>
              <a:rPr kumimoji="0" lang="en-US" sz="1800" b="0" i="0" u="none" strike="noStrike" kern="0" cap="none" spc="0" normalizeH="0" baseline="0" noProof="0" dirty="0">
                <a:ln>
                  <a:noFill/>
                </a:ln>
                <a:solidFill>
                  <a:prstClr val="black"/>
                </a:solidFill>
                <a:effectLst/>
                <a:uLnTx/>
                <a:uFillTx/>
                <a:latin typeface="Franklin Gothic Book" panose="020B0503020102020204"/>
              </a:rPr>
              <a:t> = 6</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sp>
        <p:nvSpPr>
          <p:cNvPr id="205" name="TextBox 204"/>
          <p:cNvSpPr txBox="1"/>
          <p:nvPr/>
        </p:nvSpPr>
        <p:spPr>
          <a:xfrm>
            <a:off x="833568" y="3178780"/>
            <a:ext cx="1062855" cy="369332"/>
          </a:xfrm>
          <a:prstGeom prst="rect">
            <a:avLst/>
          </a:prstGeom>
          <a:noFill/>
        </p:spPr>
        <p:txBody>
          <a:bodyPr wrap="none" rtlCol="0">
            <a:spAutoFit/>
          </a:bodyPr>
          <a:lstStyle/>
          <a:p>
            <a:pPr defTabSz="457200"/>
            <a:r>
              <a:rPr lang="en-US" b="1" dirty="0">
                <a:solidFill>
                  <a:prstClr val="black"/>
                </a:solidFill>
                <a:latin typeface="Franklin Gothic Book" panose="020B0503020102020204"/>
              </a:rPr>
              <a:t>Headers:</a:t>
            </a:r>
          </a:p>
        </p:txBody>
      </p:sp>
      <p:grpSp>
        <p:nvGrpSpPr>
          <p:cNvPr id="206" name="Group 205"/>
          <p:cNvGrpSpPr/>
          <p:nvPr/>
        </p:nvGrpSpPr>
        <p:grpSpPr>
          <a:xfrm>
            <a:off x="830509" y="3619932"/>
            <a:ext cx="9774518" cy="1048411"/>
            <a:chOff x="830509" y="3619932"/>
            <a:chExt cx="9774518" cy="1048411"/>
          </a:xfrm>
        </p:grpSpPr>
        <p:sp>
          <p:nvSpPr>
            <p:cNvPr id="207" name="TextBox 206"/>
            <p:cNvSpPr txBox="1"/>
            <p:nvPr/>
          </p:nvSpPr>
          <p:spPr>
            <a:xfrm>
              <a:off x="830509" y="4185860"/>
              <a:ext cx="1015919"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Franklin Gothic Book" panose="020B0503020102020204"/>
                </a:rPr>
                <a:t>Weights:</a:t>
              </a:r>
            </a:p>
          </p:txBody>
        </p:sp>
        <p:sp>
          <p:nvSpPr>
            <p:cNvPr id="208" name="Rectangle 207"/>
            <p:cNvSpPr/>
            <p:nvPr/>
          </p:nvSpPr>
          <p:spPr>
            <a:xfrm>
              <a:off x="2095556"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001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09" name="Rectangle 208"/>
            <p:cNvSpPr/>
            <p:nvPr/>
          </p:nvSpPr>
          <p:spPr>
            <a:xfrm>
              <a:off x="2626687"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101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0" name="Rectangle 209"/>
            <p:cNvSpPr/>
            <p:nvPr/>
          </p:nvSpPr>
          <p:spPr>
            <a:xfrm>
              <a:off x="3157818"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011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1" name="Rectangle 210"/>
            <p:cNvSpPr/>
            <p:nvPr/>
          </p:nvSpPr>
          <p:spPr>
            <a:xfrm>
              <a:off x="3688949"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110</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2" name="Rectangle 211"/>
            <p:cNvSpPr/>
            <p:nvPr/>
          </p:nvSpPr>
          <p:spPr>
            <a:xfrm>
              <a:off x="4220080"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101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3" name="Rectangle 212"/>
            <p:cNvSpPr/>
            <p:nvPr/>
          </p:nvSpPr>
          <p:spPr>
            <a:xfrm>
              <a:off x="4751211"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011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4" name="Rectangle 213"/>
            <p:cNvSpPr/>
            <p:nvPr/>
          </p:nvSpPr>
          <p:spPr>
            <a:xfrm>
              <a:off x="5282342"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001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5" name="Rectangle 214"/>
            <p:cNvSpPr/>
            <p:nvPr/>
          </p:nvSpPr>
          <p:spPr>
            <a:xfrm>
              <a:off x="5813473"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011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6" name="Rectangle 215"/>
            <p:cNvSpPr/>
            <p:nvPr/>
          </p:nvSpPr>
          <p:spPr>
            <a:xfrm>
              <a:off x="6344604"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111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7" name="Rectangle 216"/>
            <p:cNvSpPr/>
            <p:nvPr/>
          </p:nvSpPr>
          <p:spPr>
            <a:xfrm>
              <a:off x="6875735" y="4155372"/>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101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18" name="TextBox 217"/>
            <p:cNvSpPr txBox="1"/>
            <p:nvPr/>
          </p:nvSpPr>
          <p:spPr>
            <a:xfrm>
              <a:off x="7545198" y="3619932"/>
              <a:ext cx="758541" cy="101566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prstClr val="black"/>
                  </a:solidFill>
                  <a:effectLst/>
                  <a:uLnTx/>
                  <a:uFillTx/>
                  <a:latin typeface="Franklin Gothic Book" panose="020B0503020102020204"/>
                </a:rPr>
                <a:t>…</a:t>
              </a:r>
              <a:endParaRPr kumimoji="0" lang="en-US" sz="1800" b="0" i="0" u="none" strike="noStrike" kern="0" cap="none" spc="0" normalizeH="0" baseline="0" noProof="0" dirty="0">
                <a:ln>
                  <a:noFill/>
                </a:ln>
                <a:solidFill>
                  <a:prstClr val="black"/>
                </a:solidFill>
                <a:effectLst/>
                <a:uLnTx/>
                <a:uFillTx/>
                <a:latin typeface="Franklin Gothic Book" panose="020B0503020102020204"/>
              </a:endParaRPr>
            </a:p>
          </p:txBody>
        </p:sp>
        <p:sp>
          <p:nvSpPr>
            <p:cNvPr id="219" name="TextBox 218"/>
            <p:cNvSpPr txBox="1"/>
            <p:nvPr/>
          </p:nvSpPr>
          <p:spPr>
            <a:xfrm>
              <a:off x="8312294" y="3619932"/>
              <a:ext cx="758541" cy="101566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prstClr val="black"/>
                  </a:solidFill>
                  <a:effectLst/>
                  <a:uLnTx/>
                  <a:uFillTx/>
                  <a:latin typeface="Franklin Gothic Book" panose="020B0503020102020204"/>
                </a:rPr>
                <a:t>…</a:t>
              </a:r>
              <a:endParaRPr kumimoji="0" lang="en-US" sz="1800" b="0" i="0" u="none" strike="noStrike" kern="0" cap="none" spc="0" normalizeH="0" baseline="0" noProof="0" dirty="0">
                <a:ln>
                  <a:noFill/>
                </a:ln>
                <a:solidFill>
                  <a:prstClr val="black"/>
                </a:solidFill>
                <a:effectLst/>
                <a:uLnTx/>
                <a:uFillTx/>
                <a:latin typeface="Franklin Gothic Book" panose="020B0503020102020204"/>
              </a:endParaRPr>
            </a:p>
          </p:txBody>
        </p:sp>
        <p:sp>
          <p:nvSpPr>
            <p:cNvPr id="220" name="TextBox 219"/>
            <p:cNvSpPr txBox="1"/>
            <p:nvPr/>
          </p:nvSpPr>
          <p:spPr>
            <a:xfrm>
              <a:off x="9079390" y="3619932"/>
              <a:ext cx="758541" cy="101566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prstClr val="black"/>
                  </a:solidFill>
                  <a:effectLst/>
                  <a:uLnTx/>
                  <a:uFillTx/>
                  <a:latin typeface="Franklin Gothic Book" panose="020B0503020102020204"/>
                </a:rPr>
                <a:t>…</a:t>
              </a:r>
              <a:endParaRPr kumimoji="0" lang="en-US" sz="1800" b="0" i="0" u="none" strike="noStrike" kern="0" cap="none" spc="0" normalizeH="0" baseline="0" noProof="0" dirty="0">
                <a:ln>
                  <a:noFill/>
                </a:ln>
                <a:solidFill>
                  <a:prstClr val="black"/>
                </a:solidFill>
                <a:effectLst/>
                <a:uLnTx/>
                <a:uFillTx/>
                <a:latin typeface="Franklin Gothic Book" panose="020B0503020102020204"/>
              </a:endParaRPr>
            </a:p>
          </p:txBody>
        </p:sp>
        <p:sp>
          <p:nvSpPr>
            <p:cNvPr id="221" name="TextBox 220"/>
            <p:cNvSpPr txBox="1"/>
            <p:nvPr/>
          </p:nvSpPr>
          <p:spPr>
            <a:xfrm>
              <a:off x="9846486" y="3619932"/>
              <a:ext cx="758541" cy="101566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prstClr val="black"/>
                  </a:solidFill>
                  <a:effectLst/>
                  <a:uLnTx/>
                  <a:uFillTx/>
                  <a:latin typeface="Franklin Gothic Book" panose="020B0503020102020204"/>
                </a:rPr>
                <a:t>…</a:t>
              </a:r>
              <a:endParaRPr kumimoji="0" lang="en-US" sz="1800" b="0" i="0" u="none" strike="noStrike" kern="0" cap="none" spc="0" normalizeH="0" baseline="0" noProof="0" dirty="0">
                <a:ln>
                  <a:noFill/>
                </a:ln>
                <a:solidFill>
                  <a:prstClr val="black"/>
                </a:solidFill>
                <a:effectLst/>
                <a:uLnTx/>
                <a:uFillTx/>
                <a:latin typeface="Franklin Gothic Book" panose="020B0503020102020204"/>
              </a:endParaRPr>
            </a:p>
          </p:txBody>
        </p:sp>
      </p:grpSp>
      <p:sp>
        <p:nvSpPr>
          <p:cNvPr id="222" name="Rectangle 221"/>
          <p:cNvSpPr/>
          <p:nvPr/>
        </p:nvSpPr>
        <p:spPr>
          <a:xfrm>
            <a:off x="2111993" y="4155371"/>
            <a:ext cx="531131" cy="512971"/>
          </a:xfrm>
          <a:prstGeom prst="rect">
            <a:avLst/>
          </a:prstGeom>
          <a:noFill/>
          <a:ln w="508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23" name="Rectangle 222"/>
          <p:cNvSpPr/>
          <p:nvPr/>
        </p:nvSpPr>
        <p:spPr>
          <a:xfrm>
            <a:off x="3384533" y="3089379"/>
            <a:ext cx="1258338" cy="512971"/>
          </a:xfrm>
          <a:prstGeom prst="rect">
            <a:avLst/>
          </a:prstGeom>
          <a:noFill/>
          <a:ln w="508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24" name="TextBox 223"/>
          <p:cNvSpPr txBox="1"/>
          <p:nvPr/>
        </p:nvSpPr>
        <p:spPr>
          <a:xfrm>
            <a:off x="1599448" y="3702985"/>
            <a:ext cx="1431005" cy="369332"/>
          </a:xfrm>
          <a:prstGeom prst="rect">
            <a:avLst/>
          </a:prstGeom>
          <a:solidFill>
            <a:srgbClr val="C5BD99"/>
          </a:solidFill>
          <a:ln>
            <a:solidFill>
              <a:srgbClr val="8C8D86">
                <a:shade val="50000"/>
              </a:srgbClr>
            </a:solid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color </a:t>
            </a:r>
            <a:r>
              <a:rPr kumimoji="0" lang="en-US" sz="1800" b="0" i="0" u="none" strike="noStrike" kern="0" cap="none" spc="0" normalizeH="0" baseline="0" noProof="0" dirty="0" err="1">
                <a:ln>
                  <a:noFill/>
                </a:ln>
                <a:solidFill>
                  <a:prstClr val="black"/>
                </a:solidFill>
                <a:effectLst/>
                <a:uLnTx/>
                <a:uFillTx/>
                <a:latin typeface="Franklin Gothic Book" panose="020B0503020102020204"/>
              </a:rPr>
              <a:t>idx</a:t>
            </a:r>
            <a:r>
              <a:rPr kumimoji="0" lang="en-US" sz="1800" b="0" i="0" u="none" strike="noStrike" kern="0" cap="none" spc="0" normalizeH="0" baseline="0" noProof="0" dirty="0">
                <a:ln>
                  <a:noFill/>
                </a:ln>
                <a:solidFill>
                  <a:prstClr val="black"/>
                </a:solidFill>
                <a:effectLst/>
                <a:uLnTx/>
                <a:uFillTx/>
                <a:latin typeface="Franklin Gothic Book" panose="020B0503020102020204"/>
              </a:rPr>
              <a:t> = 6</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grpSp>
        <p:nvGrpSpPr>
          <p:cNvPr id="225" name="Group 224"/>
          <p:cNvGrpSpPr/>
          <p:nvPr/>
        </p:nvGrpSpPr>
        <p:grpSpPr>
          <a:xfrm>
            <a:off x="1212608" y="5300946"/>
            <a:ext cx="2765945" cy="1145574"/>
            <a:chOff x="1212608" y="5300946"/>
            <a:chExt cx="2765945" cy="1145574"/>
          </a:xfrm>
        </p:grpSpPr>
        <p:grpSp>
          <p:nvGrpSpPr>
            <p:cNvPr id="226" name="Group 225"/>
            <p:cNvGrpSpPr/>
            <p:nvPr/>
          </p:nvGrpSpPr>
          <p:grpSpPr>
            <a:xfrm>
              <a:off x="2693854" y="5300946"/>
              <a:ext cx="1284699" cy="512971"/>
              <a:chOff x="2916501" y="3412018"/>
              <a:chExt cx="1478714" cy="715844"/>
            </a:xfrm>
          </p:grpSpPr>
          <p:sp>
            <p:nvSpPr>
              <p:cNvPr id="229" name="Rectangle 228"/>
              <p:cNvSpPr/>
              <p:nvPr/>
            </p:nvSpPr>
            <p:spPr>
              <a:xfrm>
                <a:off x="2916501" y="3412018"/>
                <a:ext cx="611342" cy="715844"/>
              </a:xfrm>
              <a:prstGeom prst="rect">
                <a:avLst/>
              </a:prstGeom>
              <a:solidFill>
                <a:srgbClr val="8C8D8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Franklin Gothic Book" panose="020B0503020102020204"/>
                    <a:ea typeface="+mn-ea"/>
                    <a:cs typeface="+mn-cs"/>
                  </a:rPr>
                  <a:t>6</a:t>
                </a:r>
                <a:endParaRPr kumimoji="0" lang="sv-SE" sz="1800" b="0" i="0" u="none" strike="noStrike" kern="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30" name="Rectangle 229"/>
              <p:cNvSpPr/>
              <p:nvPr/>
            </p:nvSpPr>
            <p:spPr>
              <a:xfrm>
                <a:off x="3527843" y="3412018"/>
                <a:ext cx="433686" cy="715844"/>
              </a:xfrm>
              <a:prstGeom prst="rect">
                <a:avLst/>
              </a:prstGeom>
              <a:solidFill>
                <a:srgbClr val="C9DAE4"/>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31" name="Rectangle 230"/>
              <p:cNvSpPr/>
              <p:nvPr/>
            </p:nvSpPr>
            <p:spPr>
              <a:xfrm>
                <a:off x="3961529" y="3412018"/>
                <a:ext cx="433686" cy="715844"/>
              </a:xfrm>
              <a:prstGeom prst="rect">
                <a:avLst/>
              </a:prstGeom>
              <a:solidFill>
                <a:srgbClr val="33536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227" name="Rectangle 226"/>
            <p:cNvSpPr/>
            <p:nvPr/>
          </p:nvSpPr>
          <p:spPr>
            <a:xfrm>
              <a:off x="3447422" y="5933549"/>
              <a:ext cx="531131" cy="512971"/>
            </a:xfrm>
            <a:prstGeom prst="rect">
              <a:avLst/>
            </a:prstGeom>
            <a:solidFill>
              <a:sysClr val="window" lastClr="FFFFFF">
                <a:lumMod val="85000"/>
              </a:sys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Franklin Gothic Book" panose="020B0503020102020204"/>
                  <a:ea typeface="+mn-ea"/>
                  <a:cs typeface="+mn-cs"/>
                </a:rPr>
                <a:t>001</a:t>
              </a:r>
              <a:endParaRPr kumimoji="0" lang="sv-SE" sz="1800" b="0" i="0" u="none" strike="noStrike" kern="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228" name="TextBox 227"/>
            <p:cNvSpPr txBox="1"/>
            <p:nvPr/>
          </p:nvSpPr>
          <p:spPr>
            <a:xfrm>
              <a:off x="1212608" y="5683980"/>
              <a:ext cx="1292854"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Franklin Gothic Book" panose="020B0503020102020204"/>
                </a:rPr>
                <a:t>Interpolate:</a:t>
              </a:r>
            </a:p>
          </p:txBody>
        </p:sp>
      </p:grpSp>
      <p:grpSp>
        <p:nvGrpSpPr>
          <p:cNvPr id="232" name="Group 231"/>
          <p:cNvGrpSpPr/>
          <p:nvPr/>
        </p:nvGrpSpPr>
        <p:grpSpPr>
          <a:xfrm>
            <a:off x="4220080" y="5275894"/>
            <a:ext cx="4596066" cy="947036"/>
            <a:chOff x="4220080" y="5275894"/>
            <a:chExt cx="4596066" cy="947036"/>
          </a:xfrm>
        </p:grpSpPr>
        <p:sp>
          <p:nvSpPr>
            <p:cNvPr id="233" name="Right Arrow 232"/>
            <p:cNvSpPr/>
            <p:nvPr/>
          </p:nvSpPr>
          <p:spPr>
            <a:xfrm>
              <a:off x="4220080" y="5612921"/>
              <a:ext cx="531131" cy="440391"/>
            </a:xfrm>
            <a:prstGeom prst="rightArrow">
              <a:avLst/>
            </a:prstGeom>
            <a:solidFill>
              <a:srgbClr val="EFEDE3">
                <a:lumMod val="75000"/>
              </a:srgbClr>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mc:AlternateContent xmlns:mc="http://schemas.openxmlformats.org/markup-compatibility/2006" xmlns:a14="http://schemas.microsoft.com/office/drawing/2010/main">
          <mc:Choice Requires="a14">
            <p:sp>
              <p:nvSpPr>
                <p:cNvPr id="234" name="TextBox 233"/>
                <p:cNvSpPr txBox="1"/>
                <p:nvPr/>
              </p:nvSpPr>
              <p:spPr>
                <a:xfrm>
                  <a:off x="4986168" y="5300946"/>
                  <a:ext cx="330219" cy="921984"/>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200" b="0" i="1" u="none" strike="noStrike" kern="0" cap="none" spc="0" normalizeH="0" baseline="0" noProof="0" smtClean="0">
                                <a:ln>
                                  <a:noFill/>
                                </a:ln>
                                <a:solidFill>
                                  <a:prstClr val="black"/>
                                </a:solidFill>
                                <a:effectLst/>
                                <a:uLnTx/>
                                <a:uFillTx/>
                                <a:latin typeface="Cambria Math" panose="02040503050406030204" pitchFamily="18" charset="0"/>
                              </a:rPr>
                              <m:t>7</m:t>
                            </m:r>
                          </m:num>
                          <m:den>
                            <m:r>
                              <a:rPr kumimoji="0" lang="en-US" sz="3200" b="0" i="1" u="none" strike="noStrike" kern="0" cap="none" spc="0" normalizeH="0" baseline="0" noProof="0" smtClean="0">
                                <a:ln>
                                  <a:noFill/>
                                </a:ln>
                                <a:solidFill>
                                  <a:prstClr val="black"/>
                                </a:solidFill>
                                <a:effectLst/>
                                <a:uLnTx/>
                                <a:uFillTx/>
                                <a:latin typeface="Cambria Math" panose="02040503050406030204" pitchFamily="18" charset="0"/>
                              </a:rPr>
                              <m:t>8</m:t>
                            </m:r>
                          </m:den>
                        </m:f>
                      </m:oMath>
                    </m:oMathPara>
                  </a14:m>
                  <a:endParaRPr kumimoji="0" lang="en-US" sz="1800" b="0" i="0" u="none" strike="noStrike" kern="0" cap="none" spc="0" normalizeH="0" baseline="0" noProof="0" dirty="0">
                    <a:ln>
                      <a:noFill/>
                    </a:ln>
                    <a:solidFill>
                      <a:prstClr val="black"/>
                    </a:solidFill>
                    <a:effectLst/>
                    <a:uLnTx/>
                    <a:uFillTx/>
                    <a:latin typeface="Franklin Gothic Book" panose="020B0503020102020204"/>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986168" y="5300946"/>
                  <a:ext cx="330219" cy="921984"/>
                </a:xfrm>
                <a:prstGeom prst="rect">
                  <a:avLst/>
                </a:prstGeom>
                <a:blipFill>
                  <a:blip r:embed="rId3"/>
                  <a:stretch>
                    <a:fillRect/>
                  </a:stretch>
                </a:blipFill>
              </p:spPr>
              <p:txBody>
                <a:bodyPr/>
                <a:lstStyle/>
                <a:p>
                  <a:r>
                    <a:rPr lang="en-US">
                      <a:noFill/>
                    </a:rPr>
                    <a:t> </a:t>
                  </a:r>
                </a:p>
              </p:txBody>
            </p:sp>
          </mc:Fallback>
        </mc:AlternateContent>
        <p:sp>
          <p:nvSpPr>
            <p:cNvPr id="235" name="Multiply 234"/>
            <p:cNvSpPr/>
            <p:nvPr/>
          </p:nvSpPr>
          <p:spPr>
            <a:xfrm>
              <a:off x="5372500" y="5593721"/>
              <a:ext cx="434959" cy="440391"/>
            </a:xfrm>
            <a:prstGeom prst="mathMultiply">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36" name="Rectangle 235"/>
            <p:cNvSpPr/>
            <p:nvPr/>
          </p:nvSpPr>
          <p:spPr>
            <a:xfrm>
              <a:off x="5890646" y="5546193"/>
              <a:ext cx="376784" cy="512971"/>
            </a:xfrm>
            <a:prstGeom prst="rect">
              <a:avLst/>
            </a:prstGeom>
            <a:solidFill>
              <a:srgbClr val="C9DAE4"/>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37" name="Plus 236"/>
            <p:cNvSpPr/>
            <p:nvPr/>
          </p:nvSpPr>
          <p:spPr>
            <a:xfrm>
              <a:off x="6465829" y="5612921"/>
              <a:ext cx="380698" cy="379562"/>
            </a:xfrm>
            <a:prstGeom prst="mathPlus">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mc:AlternateContent xmlns:mc="http://schemas.openxmlformats.org/markup-compatibility/2006" xmlns:a14="http://schemas.microsoft.com/office/drawing/2010/main">
          <mc:Choice Requires="a14">
            <p:sp>
              <p:nvSpPr>
                <p:cNvPr id="238" name="TextBox 237"/>
                <p:cNvSpPr txBox="1"/>
                <p:nvPr/>
              </p:nvSpPr>
              <p:spPr>
                <a:xfrm>
                  <a:off x="6897640" y="5275894"/>
                  <a:ext cx="330219" cy="925190"/>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200" b="0" i="1" u="none" strike="noStrike" kern="0" cap="none" spc="0" normalizeH="0" baseline="0" noProof="0" smtClean="0">
                                <a:ln>
                                  <a:noFill/>
                                </a:ln>
                                <a:solidFill>
                                  <a:prstClr val="black"/>
                                </a:solidFill>
                                <a:effectLst/>
                                <a:uLnTx/>
                                <a:uFillTx/>
                                <a:latin typeface="Cambria Math" panose="02040503050406030204" pitchFamily="18" charset="0"/>
                              </a:rPr>
                              <m:t>1</m:t>
                            </m:r>
                          </m:num>
                          <m:den>
                            <m:r>
                              <a:rPr kumimoji="0" lang="en-US" sz="3200" b="0" i="1" u="none" strike="noStrike" kern="0" cap="none" spc="0" normalizeH="0" baseline="0" noProof="0" smtClean="0">
                                <a:ln>
                                  <a:noFill/>
                                </a:ln>
                                <a:solidFill>
                                  <a:prstClr val="black"/>
                                </a:solidFill>
                                <a:effectLst/>
                                <a:uLnTx/>
                                <a:uFillTx/>
                                <a:latin typeface="Cambria Math" panose="02040503050406030204" pitchFamily="18" charset="0"/>
                              </a:rPr>
                              <m:t>8</m:t>
                            </m:r>
                          </m:den>
                        </m:f>
                      </m:oMath>
                    </m:oMathPara>
                  </a14:m>
                  <a:endParaRPr kumimoji="0" lang="en-US" sz="1800" b="0" i="0" u="none" strike="noStrike" kern="0" cap="none" spc="0" normalizeH="0" baseline="0" noProof="0" dirty="0">
                    <a:ln>
                      <a:noFill/>
                    </a:ln>
                    <a:solidFill>
                      <a:prstClr val="black"/>
                    </a:solidFill>
                    <a:effectLst/>
                    <a:uLnTx/>
                    <a:uFillTx/>
                    <a:latin typeface="Franklin Gothic Book" panose="020B0503020102020204"/>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6897640" y="5275894"/>
                  <a:ext cx="330219" cy="925190"/>
                </a:xfrm>
                <a:prstGeom prst="rect">
                  <a:avLst/>
                </a:prstGeom>
                <a:blipFill>
                  <a:blip r:embed="rId4"/>
                  <a:stretch>
                    <a:fillRect/>
                  </a:stretch>
                </a:blipFill>
              </p:spPr>
              <p:txBody>
                <a:bodyPr/>
                <a:lstStyle/>
                <a:p>
                  <a:r>
                    <a:rPr lang="en-US">
                      <a:noFill/>
                    </a:rPr>
                    <a:t> </a:t>
                  </a:r>
                </a:p>
              </p:txBody>
            </p:sp>
          </mc:Fallback>
        </mc:AlternateContent>
        <p:sp>
          <p:nvSpPr>
            <p:cNvPr id="239" name="Multiply 238"/>
            <p:cNvSpPr/>
            <p:nvPr/>
          </p:nvSpPr>
          <p:spPr>
            <a:xfrm>
              <a:off x="7283972" y="5568669"/>
              <a:ext cx="434959" cy="440391"/>
            </a:xfrm>
            <a:prstGeom prst="mathMultiply">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0" name="Rectangle 239"/>
            <p:cNvSpPr/>
            <p:nvPr/>
          </p:nvSpPr>
          <p:spPr>
            <a:xfrm>
              <a:off x="7848683" y="5530406"/>
              <a:ext cx="376784" cy="512971"/>
            </a:xfrm>
            <a:prstGeom prst="rect">
              <a:avLst/>
            </a:prstGeom>
            <a:solidFill>
              <a:srgbClr val="335366"/>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1" name="Equal 240"/>
            <p:cNvSpPr/>
            <p:nvPr/>
          </p:nvSpPr>
          <p:spPr>
            <a:xfrm>
              <a:off x="8355219" y="5608469"/>
              <a:ext cx="460927" cy="325080"/>
            </a:xfrm>
            <a:prstGeom prst="mathEqual">
              <a:avLst/>
            </a:prstGeom>
            <a:solidFill>
              <a:srgbClr val="8C8D86"/>
            </a:solidFill>
            <a:ln w="10795"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grpSp>
      <p:sp>
        <p:nvSpPr>
          <p:cNvPr id="242" name="Rectangle 241"/>
          <p:cNvSpPr/>
          <p:nvPr/>
        </p:nvSpPr>
        <p:spPr>
          <a:xfrm>
            <a:off x="8989042" y="5530406"/>
            <a:ext cx="376784" cy="512971"/>
          </a:xfrm>
          <a:prstGeom prst="rect">
            <a:avLst/>
          </a:prstGeom>
          <a:solidFill>
            <a:srgbClr val="77A2BB">
              <a:lumMod val="75000"/>
            </a:srgbClr>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Title 1"/>
          <p:cNvSpPr>
            <a:spLocks noGrp="1"/>
          </p:cNvSpPr>
          <p:nvPr>
            <p:ph type="title"/>
          </p:nvPr>
        </p:nvSpPr>
        <p:spPr>
          <a:xfrm>
            <a:off x="838200" y="365125"/>
            <a:ext cx="10515600" cy="924413"/>
          </a:xfrm>
        </p:spPr>
        <p:txBody>
          <a:bodyPr/>
          <a:lstStyle/>
          <a:p>
            <a:r>
              <a:rPr lang="en-US" dirty="0"/>
              <a:t>Decoding [Dolonius et al. 2017]</a:t>
            </a:r>
            <a:endParaRPr lang="sv-SE" dirty="0"/>
          </a:p>
        </p:txBody>
      </p:sp>
    </p:spTree>
    <p:extLst>
      <p:ext uri="{BB962C8B-B14F-4D97-AF65-F5344CB8AC3E}">
        <p14:creationId xmlns:p14="http://schemas.microsoft.com/office/powerpoint/2010/main" val="308574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wipe(right)">
                                      <p:cBhvr>
                                        <p:cTn id="7" dur="500"/>
                                        <p:tgtEl>
                                          <p:spTgt spid="20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2"/>
                                        </p:tgtEl>
                                        <p:attrNameLst>
                                          <p:attrName>style.visibility</p:attrName>
                                        </p:attrNameLst>
                                      </p:cBhvr>
                                      <p:to>
                                        <p:strVal val="visible"/>
                                      </p:to>
                                    </p:set>
                                    <p:animEffect transition="in" filter="wipe(right)">
                                      <p:cBhvr>
                                        <p:cTn id="11" dur="500"/>
                                        <p:tgtEl>
                                          <p:spTgt spid="20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wipe(left)">
                                      <p:cBhvr>
                                        <p:cTn id="15" dur="500"/>
                                        <p:tgtEl>
                                          <p:spTgt spid="20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childTnLst>
                          </p:cTn>
                        </p:par>
                        <p:par>
                          <p:cTn id="20" fill="hold">
                            <p:stCondLst>
                              <p:cond delay="2000"/>
                            </p:stCondLst>
                            <p:childTnLst>
                              <p:par>
                                <p:cTn id="21" presetID="10" presetClass="exit" presetSubtype="0" fill="hold" grpId="1" nodeType="afterEffect">
                                  <p:stCondLst>
                                    <p:cond delay="0"/>
                                  </p:stCondLst>
                                  <p:childTnLst>
                                    <p:animEffect transition="out" filter="fade">
                                      <p:cBhvr>
                                        <p:cTn id="22" dur="500"/>
                                        <p:tgtEl>
                                          <p:spTgt spid="201"/>
                                        </p:tgtEl>
                                      </p:cBhvr>
                                    </p:animEffect>
                                    <p:set>
                                      <p:cBhvr>
                                        <p:cTn id="23" dur="1" fill="hold">
                                          <p:stCondLst>
                                            <p:cond delay="499"/>
                                          </p:stCondLst>
                                        </p:cTn>
                                        <p:tgtEl>
                                          <p:spTgt spid="20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02"/>
                                        </p:tgtEl>
                                      </p:cBhvr>
                                    </p:animEffect>
                                    <p:set>
                                      <p:cBhvr>
                                        <p:cTn id="26" dur="1" fill="hold">
                                          <p:stCondLst>
                                            <p:cond delay="499"/>
                                          </p:stCondLst>
                                        </p:cTn>
                                        <p:tgtEl>
                                          <p:spTgt spid="20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03"/>
                                        </p:tgtEl>
                                      </p:cBhvr>
                                    </p:animEffect>
                                    <p:set>
                                      <p:cBhvr>
                                        <p:cTn id="29" dur="1" fill="hold">
                                          <p:stCondLst>
                                            <p:cond delay="499"/>
                                          </p:stCondLst>
                                        </p:cTn>
                                        <p:tgtEl>
                                          <p:spTgt spid="203"/>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04"/>
                                        </p:tgtEl>
                                      </p:cBhvr>
                                    </p:animEffect>
                                    <p:set>
                                      <p:cBhvr>
                                        <p:cTn id="32" dur="1" fill="hold">
                                          <p:stCondLst>
                                            <p:cond delay="499"/>
                                          </p:stCondLst>
                                        </p:cTn>
                                        <p:tgtEl>
                                          <p:spTgt spid="20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
                                        </p:tgtEl>
                                        <p:attrNameLst>
                                          <p:attrName>style.visibility</p:attrName>
                                        </p:attrNameLst>
                                      </p:cBhvr>
                                      <p:to>
                                        <p:strVal val="visible"/>
                                      </p:to>
                                    </p:set>
                                    <p:animEffect transition="in" filter="fade">
                                      <p:cBhvr>
                                        <p:cTn id="37" dur="500"/>
                                        <p:tgtEl>
                                          <p:spTgt spid="206"/>
                                        </p:tgtEl>
                                      </p:cBhvr>
                                    </p:animEffect>
                                  </p:childTnLst>
                                </p:cTn>
                              </p:par>
                            </p:childTnLst>
                          </p:cTn>
                        </p:par>
                        <p:par>
                          <p:cTn id="38" fill="hold">
                            <p:stCondLst>
                              <p:cond delay="500"/>
                            </p:stCondLst>
                            <p:childTnLst>
                              <p:par>
                                <p:cTn id="39" presetID="10" presetClass="entr" presetSubtype="0" fill="hold" grpId="1" nodeType="afterEffect">
                                  <p:stCondLst>
                                    <p:cond delay="0"/>
                                  </p:stCondLst>
                                  <p:childTnLst>
                                    <p:set>
                                      <p:cBhvr>
                                        <p:cTn id="40" dur="1" fill="hold">
                                          <p:stCondLst>
                                            <p:cond delay="0"/>
                                          </p:stCondLst>
                                        </p:cTn>
                                        <p:tgtEl>
                                          <p:spTgt spid="224"/>
                                        </p:tgtEl>
                                        <p:attrNameLst>
                                          <p:attrName>style.visibility</p:attrName>
                                        </p:attrNameLst>
                                      </p:cBhvr>
                                      <p:to>
                                        <p:strVal val="visible"/>
                                      </p:to>
                                    </p:set>
                                    <p:animEffect transition="in" filter="fade">
                                      <p:cBhvr>
                                        <p:cTn id="41" dur="500"/>
                                        <p:tgtEl>
                                          <p:spTgt spid="2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222"/>
                                        </p:tgtEl>
                                        <p:attrNameLst>
                                          <p:attrName>style.visibility</p:attrName>
                                        </p:attrNameLst>
                                      </p:cBhvr>
                                      <p:to>
                                        <p:strVal val="visible"/>
                                      </p:to>
                                    </p:set>
                                    <p:animEffect transition="in" filter="fade">
                                      <p:cBhvr>
                                        <p:cTn id="46" dur="500"/>
                                        <p:tgtEl>
                                          <p:spTgt spid="222"/>
                                        </p:tgtEl>
                                      </p:cBhvr>
                                    </p:animEffect>
                                  </p:childTnLst>
                                </p:cTn>
                              </p:par>
                              <p:par>
                                <p:cTn id="47" presetID="42" presetClass="path" presetSubtype="0" accel="50000" decel="50000" fill="hold" grpId="0" nodeType="withEffect">
                                  <p:stCondLst>
                                    <p:cond delay="0"/>
                                  </p:stCondLst>
                                  <p:childTnLst>
                                    <p:animMotion origin="layout" path="M -1.875E-6 2.96296E-6 L 0.26211 2.96296E-6 " pathEditMode="relative" rAng="0" ptsTypes="AA">
                                      <p:cBhvr>
                                        <p:cTn id="48" dur="2000" fill="hold"/>
                                        <p:tgtEl>
                                          <p:spTgt spid="222"/>
                                        </p:tgtEl>
                                        <p:attrNameLst>
                                          <p:attrName>ppt_x</p:attrName>
                                          <p:attrName>ppt_y</p:attrName>
                                        </p:attrNameLst>
                                      </p:cBhvr>
                                      <p:rCtr x="13099" y="0"/>
                                    </p:animMotion>
                                  </p:childTnLst>
                                </p:cTn>
                              </p:par>
                            </p:childTnLst>
                          </p:cTn>
                        </p:par>
                        <p:par>
                          <p:cTn id="49" fill="hold">
                            <p:stCondLst>
                              <p:cond delay="2000"/>
                            </p:stCondLst>
                            <p:childTnLst>
                              <p:par>
                                <p:cTn id="50" presetID="10" presetClass="exit" presetSubtype="0" fill="hold" grpId="0" nodeType="afterEffect">
                                  <p:stCondLst>
                                    <p:cond delay="0"/>
                                  </p:stCondLst>
                                  <p:childTnLst>
                                    <p:animEffect transition="out" filter="fade">
                                      <p:cBhvr>
                                        <p:cTn id="51" dur="500"/>
                                        <p:tgtEl>
                                          <p:spTgt spid="224"/>
                                        </p:tgtEl>
                                      </p:cBhvr>
                                    </p:animEffect>
                                    <p:set>
                                      <p:cBhvr>
                                        <p:cTn id="52" dur="1" fill="hold">
                                          <p:stCondLst>
                                            <p:cond delay="499"/>
                                          </p:stCondLst>
                                        </p:cTn>
                                        <p:tgtEl>
                                          <p:spTgt spid="2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5"/>
                                        </p:tgtEl>
                                        <p:attrNameLst>
                                          <p:attrName>style.visibility</p:attrName>
                                        </p:attrNameLst>
                                      </p:cBhvr>
                                      <p:to>
                                        <p:strVal val="visible"/>
                                      </p:to>
                                    </p:set>
                                    <p:animEffect transition="in" filter="fade">
                                      <p:cBhvr>
                                        <p:cTn id="57" dur="500"/>
                                        <p:tgtEl>
                                          <p:spTgt spid="2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32"/>
                                        </p:tgtEl>
                                        <p:attrNameLst>
                                          <p:attrName>style.visibility</p:attrName>
                                        </p:attrNameLst>
                                      </p:cBhvr>
                                      <p:to>
                                        <p:strVal val="visible"/>
                                      </p:to>
                                    </p:set>
                                    <p:animEffect transition="in" filter="wipe(left)">
                                      <p:cBhvr>
                                        <p:cTn id="62" dur="500"/>
                                        <p:tgtEl>
                                          <p:spTgt spid="232"/>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42"/>
                                        </p:tgtEl>
                                        <p:attrNameLst>
                                          <p:attrName>style.visibility</p:attrName>
                                        </p:attrNameLst>
                                      </p:cBhvr>
                                      <p:to>
                                        <p:strVal val="visible"/>
                                      </p:to>
                                    </p:set>
                                    <p:anim calcmode="lin" valueType="num">
                                      <p:cBhvr>
                                        <p:cTn id="66" dur="500" fill="hold"/>
                                        <p:tgtEl>
                                          <p:spTgt spid="242"/>
                                        </p:tgtEl>
                                        <p:attrNameLst>
                                          <p:attrName>ppt_w</p:attrName>
                                        </p:attrNameLst>
                                      </p:cBhvr>
                                      <p:tavLst>
                                        <p:tav tm="0">
                                          <p:val>
                                            <p:fltVal val="0"/>
                                          </p:val>
                                        </p:tav>
                                        <p:tav tm="100000">
                                          <p:val>
                                            <p:strVal val="#ppt_w"/>
                                          </p:val>
                                        </p:tav>
                                      </p:tavLst>
                                    </p:anim>
                                    <p:anim calcmode="lin" valueType="num">
                                      <p:cBhvr>
                                        <p:cTn id="67" dur="500" fill="hold"/>
                                        <p:tgtEl>
                                          <p:spTgt spid="242"/>
                                        </p:tgtEl>
                                        <p:attrNameLst>
                                          <p:attrName>ppt_h</p:attrName>
                                        </p:attrNameLst>
                                      </p:cBhvr>
                                      <p:tavLst>
                                        <p:tav tm="0">
                                          <p:val>
                                            <p:fltVal val="0"/>
                                          </p:val>
                                        </p:tav>
                                        <p:tav tm="100000">
                                          <p:val>
                                            <p:strVal val="#ppt_h"/>
                                          </p:val>
                                        </p:tav>
                                      </p:tavLst>
                                    </p:anim>
                                    <p:animEffect transition="in" filter="fade">
                                      <p:cBhvr>
                                        <p:cTn id="68"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1" grpId="1" animBg="1"/>
      <p:bldP spid="202" grpId="0" animBg="1"/>
      <p:bldP spid="202" grpId="1" animBg="1"/>
      <p:bldP spid="203" grpId="0" animBg="1"/>
      <p:bldP spid="203" grpId="1" animBg="1"/>
      <p:bldP spid="204" grpId="0" animBg="1"/>
      <p:bldP spid="222" grpId="0" animBg="1"/>
      <p:bldP spid="222" grpId="1" animBg="1"/>
      <p:bldP spid="223" grpId="0" animBg="1"/>
      <p:bldP spid="224" grpId="0" animBg="1"/>
      <p:bldP spid="224" grpId="1" animBg="1"/>
      <p:bldP spid="2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4"/>
          <p:cNvSpPr txBox="1">
            <a:spLocks/>
          </p:cNvSpPr>
          <p:nvPr/>
        </p:nvSpPr>
        <p:spPr>
          <a:xfrm>
            <a:off x="1371600" y="22860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a:ln>
                  <a:noFill/>
                </a:ln>
                <a:solidFill>
                  <a:srgbClr val="191B0E"/>
                </a:solidFill>
                <a:effectLst/>
                <a:uLnTx/>
                <a:uFillTx/>
                <a:latin typeface="Franklin Gothic Book" panose="020B0503020102020204"/>
                <a:ea typeface="+mn-ea"/>
                <a:cs typeface="+mn-cs"/>
              </a:rPr>
              <a:t>General procedure</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Given a set of colors</a:t>
            </a: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p:txBody>
      </p:sp>
      <p:sp>
        <p:nvSpPr>
          <p:cNvPr id="34" name="Oval 33"/>
          <p:cNvSpPr/>
          <p:nvPr/>
        </p:nvSpPr>
        <p:spPr>
          <a:xfrm>
            <a:off x="8916670" y="5760720"/>
            <a:ext cx="111760" cy="111760"/>
          </a:xfrm>
          <a:prstGeom prst="ellipse">
            <a:avLst/>
          </a:prstGeom>
          <a:solidFill>
            <a:srgbClr val="82A149"/>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5" name="Oval 34"/>
          <p:cNvSpPr/>
          <p:nvPr/>
        </p:nvSpPr>
        <p:spPr>
          <a:xfrm>
            <a:off x="7268210" y="4823460"/>
            <a:ext cx="111760" cy="111760"/>
          </a:xfrm>
          <a:prstGeom prst="ellipse">
            <a:avLst/>
          </a:prstGeom>
          <a:solidFill>
            <a:srgbClr val="2E6064"/>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 name="Oval 35"/>
          <p:cNvSpPr/>
          <p:nvPr/>
        </p:nvSpPr>
        <p:spPr>
          <a:xfrm>
            <a:off x="9452610" y="5215890"/>
            <a:ext cx="111760" cy="111760"/>
          </a:xfrm>
          <a:prstGeom prst="ellipse">
            <a:avLst/>
          </a:prstGeom>
          <a:solidFill>
            <a:srgbClr val="C2CD8D"/>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7" name="Oval 36"/>
          <p:cNvSpPr/>
          <p:nvPr/>
        </p:nvSpPr>
        <p:spPr>
          <a:xfrm>
            <a:off x="8365490" y="4079240"/>
            <a:ext cx="111760" cy="111760"/>
          </a:xfrm>
          <a:prstGeom prst="ellipse">
            <a:avLst/>
          </a:prstGeom>
          <a:solidFill>
            <a:srgbClr val="43A796"/>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8" name="Oval 37"/>
          <p:cNvSpPr/>
          <p:nvPr/>
        </p:nvSpPr>
        <p:spPr>
          <a:xfrm>
            <a:off x="8065770" y="5402580"/>
            <a:ext cx="111760" cy="111760"/>
          </a:xfrm>
          <a:prstGeom prst="ellipse">
            <a:avLst/>
          </a:prstGeom>
          <a:solidFill>
            <a:srgbClr val="5E764E"/>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9" name="Oval 38"/>
          <p:cNvSpPr/>
          <p:nvPr/>
        </p:nvSpPr>
        <p:spPr>
          <a:xfrm>
            <a:off x="9340850" y="4777740"/>
            <a:ext cx="111760" cy="111760"/>
          </a:xfrm>
          <a:prstGeom prst="ellipse">
            <a:avLst/>
          </a:prstGeom>
          <a:solidFill>
            <a:srgbClr val="ACBFA9"/>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0" name="Oval 39"/>
          <p:cNvSpPr/>
          <p:nvPr/>
        </p:nvSpPr>
        <p:spPr>
          <a:xfrm>
            <a:off x="10255250" y="3967480"/>
            <a:ext cx="111760" cy="111760"/>
          </a:xfrm>
          <a:prstGeom prst="ellipse">
            <a:avLst/>
          </a:prstGeom>
          <a:solidFill>
            <a:srgbClr val="C5D5C8"/>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1" name="Oval 40"/>
          <p:cNvSpPr/>
          <p:nvPr/>
        </p:nvSpPr>
        <p:spPr>
          <a:xfrm>
            <a:off x="10367010" y="4975860"/>
            <a:ext cx="111760" cy="111760"/>
          </a:xfrm>
          <a:prstGeom prst="ellipse">
            <a:avLst/>
          </a:prstGeom>
          <a:solidFill>
            <a:srgbClr val="BABF8F"/>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2" name="Oval 41"/>
          <p:cNvSpPr/>
          <p:nvPr/>
        </p:nvSpPr>
        <p:spPr>
          <a:xfrm>
            <a:off x="7883879" y="4809139"/>
            <a:ext cx="111760" cy="111760"/>
          </a:xfrm>
          <a:prstGeom prst="ellipse">
            <a:avLst/>
          </a:prstGeom>
          <a:solidFill>
            <a:srgbClr val="497F63"/>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3" name="Oval 42"/>
          <p:cNvSpPr/>
          <p:nvPr/>
        </p:nvSpPr>
        <p:spPr>
          <a:xfrm>
            <a:off x="9269730" y="3896360"/>
            <a:ext cx="111760" cy="111760"/>
          </a:xfrm>
          <a:prstGeom prst="ellipse">
            <a:avLst/>
          </a:prstGeom>
          <a:solidFill>
            <a:srgbClr val="7EA6B4"/>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4" name="Oval 43"/>
          <p:cNvSpPr/>
          <p:nvPr/>
        </p:nvSpPr>
        <p:spPr>
          <a:xfrm>
            <a:off x="7097812" y="5648960"/>
            <a:ext cx="111760" cy="111760"/>
          </a:xfrm>
          <a:prstGeom prst="ellipse">
            <a:avLst/>
          </a:prstGeom>
          <a:solidFill>
            <a:srgbClr val="497F63"/>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5" name="Oval 44"/>
          <p:cNvSpPr/>
          <p:nvPr/>
        </p:nvSpPr>
        <p:spPr>
          <a:xfrm>
            <a:off x="10711035" y="3964940"/>
            <a:ext cx="111760" cy="111760"/>
          </a:xfrm>
          <a:prstGeom prst="ellipse">
            <a:avLst/>
          </a:prstGeom>
          <a:solidFill>
            <a:srgbClr val="C5D5C8"/>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54086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Content Placeholder 4"/>
          <p:cNvSpPr txBox="1">
            <a:spLocks/>
          </p:cNvSpPr>
          <p:nvPr/>
        </p:nvSpPr>
        <p:spPr>
          <a:xfrm>
            <a:off x="1371600" y="22860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a:ln>
                  <a:noFill/>
                </a:ln>
                <a:solidFill>
                  <a:srgbClr val="191B0E"/>
                </a:solidFill>
                <a:effectLst/>
                <a:uLnTx/>
                <a:uFillTx/>
                <a:latin typeface="Franklin Gothic Book" panose="020B0503020102020204"/>
                <a:ea typeface="+mn-ea"/>
                <a:cs typeface="+mn-cs"/>
              </a:rPr>
              <a:t>General procedure</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Given a set of colors</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Fit a line segment</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Store end points and index and in header</a:t>
            </a: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p:txBody>
      </p:sp>
      <p:sp>
        <p:nvSpPr>
          <p:cNvPr id="51" name="Oval 50"/>
          <p:cNvSpPr/>
          <p:nvPr/>
        </p:nvSpPr>
        <p:spPr>
          <a:xfrm>
            <a:off x="8916670" y="5760720"/>
            <a:ext cx="111760" cy="111760"/>
          </a:xfrm>
          <a:prstGeom prst="ellipse">
            <a:avLst/>
          </a:prstGeom>
          <a:solidFill>
            <a:srgbClr val="82A149"/>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Oval 51"/>
          <p:cNvSpPr/>
          <p:nvPr/>
        </p:nvSpPr>
        <p:spPr>
          <a:xfrm>
            <a:off x="7268210" y="4823460"/>
            <a:ext cx="111760" cy="111760"/>
          </a:xfrm>
          <a:prstGeom prst="ellipse">
            <a:avLst/>
          </a:prstGeom>
          <a:solidFill>
            <a:srgbClr val="2E6064"/>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Oval 52"/>
          <p:cNvSpPr/>
          <p:nvPr/>
        </p:nvSpPr>
        <p:spPr>
          <a:xfrm>
            <a:off x="9452610" y="5215890"/>
            <a:ext cx="111760" cy="111760"/>
          </a:xfrm>
          <a:prstGeom prst="ellipse">
            <a:avLst/>
          </a:prstGeom>
          <a:solidFill>
            <a:srgbClr val="C2CD8D"/>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Oval 53"/>
          <p:cNvSpPr/>
          <p:nvPr/>
        </p:nvSpPr>
        <p:spPr>
          <a:xfrm>
            <a:off x="8365490" y="4079240"/>
            <a:ext cx="111760" cy="111760"/>
          </a:xfrm>
          <a:prstGeom prst="ellipse">
            <a:avLst/>
          </a:prstGeom>
          <a:solidFill>
            <a:srgbClr val="43A796"/>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Oval 54"/>
          <p:cNvSpPr/>
          <p:nvPr/>
        </p:nvSpPr>
        <p:spPr>
          <a:xfrm>
            <a:off x="8065770" y="5402580"/>
            <a:ext cx="111760" cy="111760"/>
          </a:xfrm>
          <a:prstGeom prst="ellipse">
            <a:avLst/>
          </a:prstGeom>
          <a:solidFill>
            <a:srgbClr val="5E764E"/>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Oval 55"/>
          <p:cNvSpPr/>
          <p:nvPr/>
        </p:nvSpPr>
        <p:spPr>
          <a:xfrm>
            <a:off x="9340850" y="4777740"/>
            <a:ext cx="111760" cy="111760"/>
          </a:xfrm>
          <a:prstGeom prst="ellipse">
            <a:avLst/>
          </a:prstGeom>
          <a:solidFill>
            <a:srgbClr val="ACBFA9"/>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Oval 56"/>
          <p:cNvSpPr/>
          <p:nvPr/>
        </p:nvSpPr>
        <p:spPr>
          <a:xfrm>
            <a:off x="10255250" y="3967480"/>
            <a:ext cx="111760" cy="111760"/>
          </a:xfrm>
          <a:prstGeom prst="ellipse">
            <a:avLst/>
          </a:prstGeom>
          <a:solidFill>
            <a:srgbClr val="C5D5C8"/>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Oval 57"/>
          <p:cNvSpPr/>
          <p:nvPr/>
        </p:nvSpPr>
        <p:spPr>
          <a:xfrm>
            <a:off x="10367010" y="4975860"/>
            <a:ext cx="111760" cy="111760"/>
          </a:xfrm>
          <a:prstGeom prst="ellipse">
            <a:avLst/>
          </a:prstGeom>
          <a:solidFill>
            <a:srgbClr val="BABF8F"/>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Oval 58"/>
          <p:cNvSpPr/>
          <p:nvPr/>
        </p:nvSpPr>
        <p:spPr>
          <a:xfrm>
            <a:off x="7883879" y="4809139"/>
            <a:ext cx="111760" cy="111760"/>
          </a:xfrm>
          <a:prstGeom prst="ellipse">
            <a:avLst/>
          </a:prstGeom>
          <a:solidFill>
            <a:srgbClr val="497F63"/>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Oval 59"/>
          <p:cNvSpPr/>
          <p:nvPr/>
        </p:nvSpPr>
        <p:spPr>
          <a:xfrm>
            <a:off x="9269730" y="3896360"/>
            <a:ext cx="111760" cy="111760"/>
          </a:xfrm>
          <a:prstGeom prst="ellipse">
            <a:avLst/>
          </a:prstGeom>
          <a:solidFill>
            <a:srgbClr val="7EA6B4"/>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61" name="Straight Connector 60"/>
          <p:cNvCxnSpPr/>
          <p:nvPr/>
        </p:nvCxnSpPr>
        <p:spPr>
          <a:xfrm flipV="1">
            <a:off x="9635490" y="3967480"/>
            <a:ext cx="1203960" cy="609600"/>
          </a:xfrm>
          <a:prstGeom prst="line">
            <a:avLst/>
          </a:prstGeom>
          <a:noFill/>
          <a:ln w="76200" cap="flat" cmpd="sng" algn="ctr">
            <a:gradFill>
              <a:gsLst>
                <a:gs pos="0">
                  <a:srgbClr val="8CAA8C"/>
                </a:gs>
                <a:gs pos="100000">
                  <a:srgbClr val="8DAB8E">
                    <a:lumMod val="40000"/>
                    <a:lumOff val="60000"/>
                  </a:srgbClr>
                </a:gs>
              </a:gsLst>
              <a:lin ang="5400000" scaled="1"/>
            </a:gradFill>
            <a:prstDash val="solid"/>
            <a:tailEnd type="oval"/>
          </a:ln>
          <a:effectLst/>
        </p:spPr>
      </p:cxnSp>
      <p:cxnSp>
        <p:nvCxnSpPr>
          <p:cNvPr id="62" name="Straight Connector 61"/>
          <p:cNvCxnSpPr/>
          <p:nvPr/>
        </p:nvCxnSpPr>
        <p:spPr>
          <a:xfrm flipV="1">
            <a:off x="8407119" y="4577080"/>
            <a:ext cx="1228371" cy="602934"/>
          </a:xfrm>
          <a:prstGeom prst="line">
            <a:avLst/>
          </a:prstGeom>
          <a:noFill/>
          <a:ln w="76200" cap="flat" cmpd="sng" algn="ctr">
            <a:gradFill>
              <a:gsLst>
                <a:gs pos="0">
                  <a:srgbClr val="8DAB8E">
                    <a:lumMod val="75000"/>
                  </a:srgbClr>
                </a:gs>
                <a:gs pos="100000">
                  <a:srgbClr val="8CAA8C"/>
                </a:gs>
              </a:gsLst>
              <a:lin ang="5400000" scaled="1"/>
            </a:gradFill>
            <a:prstDash val="solid"/>
            <a:tailEnd type="diamond"/>
          </a:ln>
          <a:effectLst/>
        </p:spPr>
      </p:cxnSp>
      <p:sp>
        <p:nvSpPr>
          <p:cNvPr id="63" name="TextBox 62"/>
          <p:cNvSpPr txBox="1"/>
          <p:nvPr/>
        </p:nvSpPr>
        <p:spPr>
          <a:xfrm>
            <a:off x="7320171" y="5696751"/>
            <a:ext cx="407797" cy="369332"/>
          </a:xfrm>
          <a:prstGeom prst="rect">
            <a:avLst/>
          </a:prstGeom>
          <a:noFill/>
        </p:spPr>
        <p:txBody>
          <a:bodyPr wrap="square" rtlCol="0">
            <a:spAutoFit/>
          </a:bodyPr>
          <a:lstStyle/>
          <a:p>
            <a:pPr defTabSz="457200"/>
            <a:r>
              <a:rPr lang="en-US" dirty="0">
                <a:solidFill>
                  <a:prstClr val="black"/>
                </a:solidFill>
                <a:latin typeface="Franklin Gothic Book" panose="020B0503020102020204"/>
              </a:rPr>
              <a:t>C</a:t>
            </a:r>
            <a:r>
              <a:rPr lang="en-US" baseline="-25000" dirty="0">
                <a:solidFill>
                  <a:prstClr val="black"/>
                </a:solidFill>
                <a:latin typeface="Franklin Gothic Book" panose="020B0503020102020204"/>
              </a:rPr>
              <a:t>0</a:t>
            </a:r>
            <a:endParaRPr lang="sv-SE" baseline="-25000" dirty="0">
              <a:solidFill>
                <a:prstClr val="black"/>
              </a:solidFill>
              <a:latin typeface="Franklin Gothic Book" panose="020B0503020102020204"/>
            </a:endParaRPr>
          </a:p>
        </p:txBody>
      </p:sp>
      <p:sp>
        <p:nvSpPr>
          <p:cNvPr id="64" name="TextBox 63"/>
          <p:cNvSpPr txBox="1"/>
          <p:nvPr/>
        </p:nvSpPr>
        <p:spPr>
          <a:xfrm>
            <a:off x="10951210" y="3894574"/>
            <a:ext cx="407484" cy="369332"/>
          </a:xfrm>
          <a:prstGeom prst="rect">
            <a:avLst/>
          </a:prstGeom>
          <a:noFill/>
        </p:spPr>
        <p:txBody>
          <a:bodyPr wrap="none" rtlCol="0">
            <a:spAutoFit/>
          </a:bodyPr>
          <a:lstStyle/>
          <a:p>
            <a:pPr defTabSz="457200"/>
            <a:r>
              <a:rPr lang="en-US" dirty="0">
                <a:solidFill>
                  <a:prstClr val="black"/>
                </a:solidFill>
                <a:latin typeface="Franklin Gothic Book" panose="020B0503020102020204"/>
              </a:rPr>
              <a:t>C</a:t>
            </a:r>
            <a:r>
              <a:rPr lang="en-US" baseline="-25000" dirty="0">
                <a:solidFill>
                  <a:prstClr val="black"/>
                </a:solidFill>
                <a:latin typeface="Franklin Gothic Book" panose="020B0503020102020204"/>
              </a:rPr>
              <a:t>1</a:t>
            </a:r>
            <a:endParaRPr lang="sv-SE" baseline="-25000" dirty="0">
              <a:solidFill>
                <a:prstClr val="black"/>
              </a:solidFill>
              <a:latin typeface="Franklin Gothic Book" panose="020B0503020102020204"/>
            </a:endParaRPr>
          </a:p>
        </p:txBody>
      </p:sp>
      <p:cxnSp>
        <p:nvCxnSpPr>
          <p:cNvPr id="65" name="Straight Connector 64"/>
          <p:cNvCxnSpPr/>
          <p:nvPr/>
        </p:nvCxnSpPr>
        <p:spPr>
          <a:xfrm flipV="1">
            <a:off x="7207250" y="5180014"/>
            <a:ext cx="1199869" cy="597073"/>
          </a:xfrm>
          <a:prstGeom prst="line">
            <a:avLst/>
          </a:prstGeom>
          <a:noFill/>
          <a:ln w="76200" cap="flat" cmpd="sng" algn="ctr">
            <a:gradFill>
              <a:gsLst>
                <a:gs pos="0">
                  <a:srgbClr val="8DAB8E">
                    <a:lumMod val="50000"/>
                  </a:srgbClr>
                </a:gs>
                <a:gs pos="100000">
                  <a:srgbClr val="8DAB8E">
                    <a:lumMod val="75000"/>
                  </a:srgbClr>
                </a:gs>
              </a:gsLst>
              <a:lin ang="5400000" scaled="1"/>
            </a:gradFill>
            <a:prstDash val="solid"/>
            <a:headEnd type="oval"/>
            <a:tailEnd type="diamond"/>
          </a:ln>
          <a:effectLst/>
        </p:spPr>
      </p:cxnSp>
      <p:sp>
        <p:nvSpPr>
          <p:cNvPr id="66" name="TextBox 65"/>
          <p:cNvSpPr txBox="1"/>
          <p:nvPr/>
        </p:nvSpPr>
        <p:spPr>
          <a:xfrm>
            <a:off x="8497701" y="5042273"/>
            <a:ext cx="625492" cy="369332"/>
          </a:xfrm>
          <a:prstGeom prst="rect">
            <a:avLst/>
          </a:prstGeom>
          <a:noFill/>
        </p:spPr>
        <p:txBody>
          <a:bodyPr wrap="none" rtlCol="0">
            <a:spAutoFit/>
          </a:bodyPr>
          <a:lstStyle/>
          <a:p>
            <a:pPr defTabSz="457200"/>
            <a:r>
              <a:rPr lang="en-US" dirty="0">
                <a:solidFill>
                  <a:prstClr val="black"/>
                </a:solidFill>
                <a:latin typeface="Franklin Gothic Book" panose="020B0503020102020204"/>
              </a:rPr>
              <a:t>C</a:t>
            </a:r>
            <a:r>
              <a:rPr lang="en-US" baseline="-25000" dirty="0">
                <a:solidFill>
                  <a:prstClr val="black"/>
                </a:solidFill>
                <a:latin typeface="Franklin Gothic Book" panose="020B0503020102020204"/>
              </a:rPr>
              <a:t>0.33</a:t>
            </a:r>
            <a:endParaRPr lang="sv-SE" baseline="-25000" dirty="0">
              <a:solidFill>
                <a:prstClr val="black"/>
              </a:solidFill>
              <a:latin typeface="Franklin Gothic Book" panose="020B0503020102020204"/>
            </a:endParaRPr>
          </a:p>
        </p:txBody>
      </p:sp>
      <p:sp>
        <p:nvSpPr>
          <p:cNvPr id="67" name="TextBox 66"/>
          <p:cNvSpPr txBox="1"/>
          <p:nvPr/>
        </p:nvSpPr>
        <p:spPr>
          <a:xfrm>
            <a:off x="9856036" y="4429028"/>
            <a:ext cx="625492" cy="369332"/>
          </a:xfrm>
          <a:prstGeom prst="rect">
            <a:avLst/>
          </a:prstGeom>
          <a:noFill/>
        </p:spPr>
        <p:txBody>
          <a:bodyPr wrap="none" rtlCol="0">
            <a:spAutoFit/>
          </a:bodyPr>
          <a:lstStyle/>
          <a:p>
            <a:pPr defTabSz="457200"/>
            <a:r>
              <a:rPr lang="en-US" dirty="0">
                <a:solidFill>
                  <a:prstClr val="black"/>
                </a:solidFill>
                <a:latin typeface="Franklin Gothic Book" panose="020B0503020102020204"/>
              </a:rPr>
              <a:t>C</a:t>
            </a:r>
            <a:r>
              <a:rPr lang="en-US" baseline="-25000" dirty="0">
                <a:solidFill>
                  <a:prstClr val="black"/>
                </a:solidFill>
                <a:latin typeface="Franklin Gothic Book" panose="020B0503020102020204"/>
              </a:rPr>
              <a:t>0.66</a:t>
            </a:r>
            <a:endParaRPr lang="sv-SE" baseline="-25000" dirty="0">
              <a:solidFill>
                <a:prstClr val="black"/>
              </a:solidFill>
              <a:latin typeface="Franklin Gothic Book" panose="020B0503020102020204"/>
            </a:endParaRPr>
          </a:p>
        </p:txBody>
      </p:sp>
      <p:sp>
        <p:nvSpPr>
          <p:cNvPr id="21"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494592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919" y="-137538"/>
            <a:ext cx="4335643" cy="4335643"/>
          </a:xfrm>
          <a:prstGeom prst="rect">
            <a:avLst/>
          </a:prstGeom>
        </p:spPr>
      </p:pic>
      <p:sp>
        <p:nvSpPr>
          <p:cNvPr id="100" name="Title 1"/>
          <p:cNvSpPr txBox="1">
            <a:spLocks/>
          </p:cNvSpPr>
          <p:nvPr/>
        </p:nvSpPr>
        <p:spPr>
          <a:xfrm>
            <a:off x="1371600" y="6858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4400" b="0" i="0" u="none" strike="noStrike" kern="1200" cap="none" spc="0" normalizeH="0" baseline="0" noProof="0">
                <a:ln>
                  <a:noFill/>
                </a:ln>
                <a:solidFill>
                  <a:srgbClr val="191B0E"/>
                </a:solidFill>
                <a:effectLst/>
                <a:uLnTx/>
                <a:uFillTx/>
                <a:latin typeface="Franklin Gothic Book" panose="020B0503020102020204"/>
                <a:ea typeface="+mj-ea"/>
                <a:cs typeface="+mj-cs"/>
              </a:rPr>
              <a:t>How to compress colors? </a:t>
            </a:r>
            <a:endParaRPr kumimoji="0" lang="sv-SE" sz="44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p:txBody>
      </p:sp>
      <p:grpSp>
        <p:nvGrpSpPr>
          <p:cNvPr id="101" name="Group 100"/>
          <p:cNvGrpSpPr/>
          <p:nvPr/>
        </p:nvGrpSpPr>
        <p:grpSpPr>
          <a:xfrm>
            <a:off x="2278190" y="5949009"/>
            <a:ext cx="8816533" cy="551033"/>
            <a:chOff x="3242685" y="3311699"/>
            <a:chExt cx="3946896" cy="246681"/>
          </a:xfrm>
        </p:grpSpPr>
        <p:sp>
          <p:nvSpPr>
            <p:cNvPr id="102" name="Rectangle 101"/>
            <p:cNvSpPr/>
            <p:nvPr/>
          </p:nvSpPr>
          <p:spPr>
            <a:xfrm>
              <a:off x="4229409"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3" name="Rectangle 102"/>
            <p:cNvSpPr/>
            <p:nvPr/>
          </p:nvSpPr>
          <p:spPr>
            <a:xfrm>
              <a:off x="4476090"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4" name="Rectangle 103"/>
            <p:cNvSpPr/>
            <p:nvPr/>
          </p:nvSpPr>
          <p:spPr>
            <a:xfrm>
              <a:off x="4722771" y="3311699"/>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5" name="Rectangle 104"/>
            <p:cNvSpPr/>
            <p:nvPr/>
          </p:nvSpPr>
          <p:spPr>
            <a:xfrm>
              <a:off x="4969452"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6" name="Rectangle 105"/>
            <p:cNvSpPr/>
            <p:nvPr/>
          </p:nvSpPr>
          <p:spPr>
            <a:xfrm>
              <a:off x="5216133"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7" name="Rectangle 106"/>
            <p:cNvSpPr/>
            <p:nvPr/>
          </p:nvSpPr>
          <p:spPr>
            <a:xfrm>
              <a:off x="5462814" y="3311699"/>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8" name="Rectangle 107"/>
            <p:cNvSpPr/>
            <p:nvPr/>
          </p:nvSpPr>
          <p:spPr>
            <a:xfrm>
              <a:off x="5709495"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9" name="Rectangle 108"/>
            <p:cNvSpPr/>
            <p:nvPr/>
          </p:nvSpPr>
          <p:spPr>
            <a:xfrm>
              <a:off x="5956176"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0" name="Rectangle 109"/>
            <p:cNvSpPr/>
            <p:nvPr/>
          </p:nvSpPr>
          <p:spPr>
            <a:xfrm>
              <a:off x="6202857" y="3311699"/>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1" name="Rectangle 110"/>
            <p:cNvSpPr/>
            <p:nvPr/>
          </p:nvSpPr>
          <p:spPr>
            <a:xfrm>
              <a:off x="6449538"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2" name="Rectangle 111"/>
            <p:cNvSpPr/>
            <p:nvPr/>
          </p:nvSpPr>
          <p:spPr>
            <a:xfrm>
              <a:off x="6696219" y="33116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3" name="Rectangle 112"/>
            <p:cNvSpPr/>
            <p:nvPr/>
          </p:nvSpPr>
          <p:spPr>
            <a:xfrm>
              <a:off x="3242685" y="3311699"/>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4" name="Rectangle 113"/>
            <p:cNvSpPr/>
            <p:nvPr/>
          </p:nvSpPr>
          <p:spPr>
            <a:xfrm>
              <a:off x="3489366"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5" name="Rectangle 114"/>
            <p:cNvSpPr/>
            <p:nvPr/>
          </p:nvSpPr>
          <p:spPr>
            <a:xfrm>
              <a:off x="3736047"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6" name="Rectangle 115"/>
            <p:cNvSpPr/>
            <p:nvPr/>
          </p:nvSpPr>
          <p:spPr>
            <a:xfrm>
              <a:off x="3982728" y="3311699"/>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7" name="Rectangle 116"/>
            <p:cNvSpPr/>
            <p:nvPr/>
          </p:nvSpPr>
          <p:spPr>
            <a:xfrm>
              <a:off x="6942900"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118" name="Straight Connector 117"/>
            <p:cNvCxnSpPr/>
            <p:nvPr/>
          </p:nvCxnSpPr>
          <p:spPr>
            <a:xfrm>
              <a:off x="3366025" y="3435033"/>
              <a:ext cx="3700215" cy="0"/>
            </a:xfrm>
            <a:prstGeom prst="line">
              <a:avLst/>
            </a:prstGeom>
            <a:noFill/>
            <a:ln w="12700" cap="flat" cmpd="sng" algn="ctr">
              <a:solidFill>
                <a:sysClr val="windowText" lastClr="000000"/>
              </a:solidFill>
              <a:prstDash val="dash"/>
              <a:headEnd type="oval" w="lg" len="lg"/>
              <a:tailEnd type="triangle" w="lg" len="lg"/>
            </a:ln>
            <a:effectLst/>
          </p:spPr>
        </p:cxnSp>
      </p:grpSp>
      <p:sp>
        <p:nvSpPr>
          <p:cNvPr id="119" name="TextBox 118"/>
          <p:cNvSpPr txBox="1"/>
          <p:nvPr/>
        </p:nvSpPr>
        <p:spPr>
          <a:xfrm>
            <a:off x="2163593" y="5442646"/>
            <a:ext cx="1292020" cy="461665"/>
          </a:xfrm>
          <a:prstGeom prst="rect">
            <a:avLst/>
          </a:prstGeom>
          <a:noFill/>
        </p:spPr>
        <p:txBody>
          <a:bodyPr wrap="none" rtlCol="0">
            <a:spAutoFit/>
          </a:bodyPr>
          <a:lstStyle/>
          <a:p>
            <a:pPr defTabSz="457200"/>
            <a:r>
              <a:rPr lang="en-US" sz="2400" dirty="0">
                <a:solidFill>
                  <a:prstClr val="black"/>
                </a:solidFill>
                <a:latin typeface="Franklin Gothic Book" panose="020B0503020102020204"/>
              </a:rPr>
              <a:t>1D array</a:t>
            </a:r>
            <a:endParaRPr lang="sv-SE" sz="2400" dirty="0">
              <a:solidFill>
                <a:prstClr val="black"/>
              </a:solidFill>
              <a:latin typeface="Franklin Gothic Book" panose="020B0503020102020204"/>
            </a:endParaRPr>
          </a:p>
        </p:txBody>
      </p:sp>
      <p:cxnSp>
        <p:nvCxnSpPr>
          <p:cNvPr id="120" name="Straight Arrow Connector 119"/>
          <p:cNvCxnSpPr/>
          <p:nvPr/>
        </p:nvCxnSpPr>
        <p:spPr>
          <a:xfrm>
            <a:off x="3673985" y="4545776"/>
            <a:ext cx="579120" cy="1038296"/>
          </a:xfrm>
          <a:prstGeom prst="straightConnector1">
            <a:avLst/>
          </a:prstGeom>
          <a:noFill/>
          <a:ln w="25400" cap="flat" cmpd="sng" algn="ctr">
            <a:solidFill>
              <a:sysClr val="windowText" lastClr="000000"/>
            </a:solidFill>
            <a:prstDash val="solid"/>
            <a:tailEnd type="triangle"/>
          </a:ln>
          <a:effectLst>
            <a:glow>
              <a:srgbClr val="8DAB8E"/>
            </a:glow>
          </a:effectLst>
        </p:spPr>
      </p:cxnSp>
      <p:sp>
        <p:nvSpPr>
          <p:cNvPr id="121" name="TextBox 120"/>
          <p:cNvSpPr txBox="1"/>
          <p:nvPr/>
        </p:nvSpPr>
        <p:spPr>
          <a:xfrm>
            <a:off x="2988652" y="4716137"/>
            <a:ext cx="2108334" cy="646331"/>
          </a:xfrm>
          <a:prstGeom prst="rect">
            <a:avLst/>
          </a:prstGeom>
          <a:solidFill>
            <a:srgbClr val="EFEDE3"/>
          </a:solidFill>
          <a:ln>
            <a:solidFill>
              <a:sysClr val="windowText" lastClr="000000"/>
            </a:solidFill>
          </a:ln>
          <a:effectLst>
            <a:glow>
              <a:srgbClr val="8DAB8E"/>
            </a:glow>
          </a:effectLst>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Depth first traversal</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(Morton/Hilbert)</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grpSp>
        <p:nvGrpSpPr>
          <p:cNvPr id="122" name="Group 121"/>
          <p:cNvGrpSpPr/>
          <p:nvPr/>
        </p:nvGrpSpPr>
        <p:grpSpPr>
          <a:xfrm>
            <a:off x="1632180" y="2080075"/>
            <a:ext cx="2717511" cy="2420352"/>
            <a:chOff x="1632180" y="2080075"/>
            <a:chExt cx="2717511" cy="2420352"/>
          </a:xfrm>
          <a:effectLst>
            <a:glow rad="406400">
              <a:schemeClr val="bg1"/>
            </a:glow>
          </a:effectLst>
        </p:grpSpPr>
        <p:grpSp>
          <p:nvGrpSpPr>
            <p:cNvPr id="123" name="Group 122"/>
            <p:cNvGrpSpPr/>
            <p:nvPr/>
          </p:nvGrpSpPr>
          <p:grpSpPr>
            <a:xfrm>
              <a:off x="1735349" y="2633867"/>
              <a:ext cx="2614342" cy="1866560"/>
              <a:chOff x="1735349" y="2633867"/>
              <a:chExt cx="2614342" cy="1866560"/>
            </a:xfrm>
            <a:effectLst/>
          </p:grpSpPr>
          <p:sp>
            <p:nvSpPr>
              <p:cNvPr id="125" name="Cube 124"/>
              <p:cNvSpPr/>
              <p:nvPr/>
            </p:nvSpPr>
            <p:spPr>
              <a:xfrm>
                <a:off x="3600757" y="3005193"/>
                <a:ext cx="748934" cy="748933"/>
              </a:xfrm>
              <a:prstGeom prst="cube">
                <a:avLst/>
              </a:prstGeom>
              <a:solidFill>
                <a:srgbClr val="F0D9A5"/>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Cube 125"/>
              <p:cNvSpPr/>
              <p:nvPr/>
            </p:nvSpPr>
            <p:spPr>
              <a:xfrm>
                <a:off x="1735349" y="2633867"/>
                <a:ext cx="748934" cy="748933"/>
              </a:xfrm>
              <a:prstGeom prst="cube">
                <a:avLst/>
              </a:prstGeom>
              <a:solidFill>
                <a:srgbClr val="425A43"/>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Cube 126"/>
              <p:cNvSpPr/>
              <p:nvPr/>
            </p:nvSpPr>
            <p:spPr>
              <a:xfrm>
                <a:off x="2292589" y="2635979"/>
                <a:ext cx="748934" cy="748933"/>
              </a:xfrm>
              <a:prstGeom prst="cube">
                <a:avLst/>
              </a:prstGeom>
              <a:solidFill>
                <a:srgbClr val="63876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Cube 127"/>
              <p:cNvSpPr/>
              <p:nvPr/>
            </p:nvSpPr>
            <p:spPr>
              <a:xfrm>
                <a:off x="2852936" y="2635979"/>
                <a:ext cx="748934" cy="748933"/>
              </a:xfrm>
              <a:prstGeom prst="cube">
                <a:avLst/>
              </a:prstGeom>
              <a:solidFill>
                <a:srgbClr val="63876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Cube 128"/>
              <p:cNvSpPr/>
              <p:nvPr/>
            </p:nvSpPr>
            <p:spPr>
              <a:xfrm>
                <a:off x="3413772" y="3193135"/>
                <a:ext cx="748934" cy="748933"/>
              </a:xfrm>
              <a:prstGeom prst="cube">
                <a:avLst/>
              </a:prstGeom>
              <a:solidFill>
                <a:srgbClr val="F0D9A5"/>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Cube 129"/>
              <p:cNvSpPr/>
              <p:nvPr/>
            </p:nvSpPr>
            <p:spPr>
              <a:xfrm>
                <a:off x="3226250" y="3379489"/>
                <a:ext cx="748934" cy="748933"/>
              </a:xfrm>
              <a:prstGeom prst="cube">
                <a:avLst/>
              </a:prstGeom>
              <a:solidFill>
                <a:srgbClr val="335366"/>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Cube 130"/>
              <p:cNvSpPr/>
              <p:nvPr/>
            </p:nvSpPr>
            <p:spPr>
              <a:xfrm>
                <a:off x="2103693" y="3378072"/>
                <a:ext cx="748934" cy="748933"/>
              </a:xfrm>
              <a:prstGeom prst="cube">
                <a:avLst/>
              </a:prstGeom>
              <a:solidFill>
                <a:srgbClr val="D1DDD2"/>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2" name="Cube 131"/>
              <p:cNvSpPr/>
              <p:nvPr/>
            </p:nvSpPr>
            <p:spPr>
              <a:xfrm>
                <a:off x="2106869" y="2821886"/>
                <a:ext cx="748934" cy="748933"/>
              </a:xfrm>
              <a:prstGeom prst="cube">
                <a:avLst/>
              </a:prstGeom>
              <a:solidFill>
                <a:srgbClr val="BBCDBB"/>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3" name="Cube 132"/>
              <p:cNvSpPr/>
              <p:nvPr/>
            </p:nvSpPr>
            <p:spPr>
              <a:xfrm>
                <a:off x="3040410" y="3563795"/>
                <a:ext cx="748934" cy="748933"/>
              </a:xfrm>
              <a:prstGeom prst="cube">
                <a:avLst/>
              </a:prstGeom>
              <a:solidFill>
                <a:srgbClr val="4D7D99"/>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Cube 134"/>
              <p:cNvSpPr/>
              <p:nvPr/>
            </p:nvSpPr>
            <p:spPr>
              <a:xfrm>
                <a:off x="2853371" y="3751494"/>
                <a:ext cx="748934" cy="748933"/>
              </a:xfrm>
              <a:prstGeom prst="cube">
                <a:avLst/>
              </a:prstGeom>
              <a:solidFill>
                <a:srgbClr val="ADC7D6"/>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8" name="Cube 147"/>
              <p:cNvSpPr/>
              <p:nvPr/>
            </p:nvSpPr>
            <p:spPr>
              <a:xfrm>
                <a:off x="3413289" y="2635349"/>
                <a:ext cx="748934" cy="748933"/>
              </a:xfrm>
              <a:prstGeom prst="cube">
                <a:avLst/>
              </a:prstGeom>
              <a:solidFill>
                <a:srgbClr val="D7A12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9" name="Cube 148"/>
              <p:cNvSpPr/>
              <p:nvPr/>
            </p:nvSpPr>
            <p:spPr>
              <a:xfrm>
                <a:off x="1920401" y="3564651"/>
                <a:ext cx="748934" cy="748933"/>
              </a:xfrm>
              <a:prstGeom prst="cube">
                <a:avLst/>
              </a:prstGeom>
              <a:solidFill>
                <a:srgbClr val="BBCDBB"/>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124" name="TextBox 123"/>
            <p:cNvSpPr txBox="1"/>
            <p:nvPr/>
          </p:nvSpPr>
          <p:spPr>
            <a:xfrm>
              <a:off x="1632180" y="2080075"/>
              <a:ext cx="1851597" cy="461665"/>
            </a:xfrm>
            <a:prstGeom prst="rect">
              <a:avLst/>
            </a:prstGeom>
            <a:solidFill>
              <a:schemeClr val="bg1"/>
            </a:solidFill>
            <a:effectLst/>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ranklin Gothic Book" panose="020B0503020102020204"/>
                </a:rPr>
                <a:t>3D SVO/DAG</a:t>
              </a:r>
              <a:endParaRPr kumimoji="0" lang="sv-SE" sz="2400" b="0" i="0" u="none" strike="noStrike" kern="0" cap="none" spc="0" normalizeH="0" baseline="0" noProof="0" dirty="0">
                <a:ln>
                  <a:noFill/>
                </a:ln>
                <a:solidFill>
                  <a:prstClr val="black"/>
                </a:solidFill>
                <a:effectLst/>
                <a:uLnTx/>
                <a:uFillTx/>
                <a:latin typeface="Franklin Gothic Book" panose="020B0503020102020204"/>
              </a:endParaRPr>
            </a:p>
          </p:txBody>
        </p:sp>
      </p:grpSp>
    </p:spTree>
    <p:extLst>
      <p:ext uri="{BB962C8B-B14F-4D97-AF65-F5344CB8AC3E}">
        <p14:creationId xmlns:p14="http://schemas.microsoft.com/office/powerpoint/2010/main" val="2818859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ontent Placeholder 4"/>
          <p:cNvSpPr txBox="1">
            <a:spLocks/>
          </p:cNvSpPr>
          <p:nvPr/>
        </p:nvSpPr>
        <p:spPr>
          <a:xfrm>
            <a:off x="1371600" y="22860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a:ln>
                  <a:noFill/>
                </a:ln>
                <a:solidFill>
                  <a:srgbClr val="191B0E"/>
                </a:solidFill>
                <a:effectLst/>
                <a:uLnTx/>
                <a:uFillTx/>
                <a:latin typeface="Franklin Gothic Book" panose="020B0503020102020204"/>
                <a:ea typeface="+mn-ea"/>
                <a:cs typeface="+mn-cs"/>
              </a:rPr>
              <a:t>General procedure</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Given a set of colors</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Fit a line segment</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Store end points and index and in header</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a:ln>
                  <a:noFill/>
                </a:ln>
                <a:solidFill>
                  <a:srgbClr val="191B0E"/>
                </a:solidFill>
                <a:effectLst/>
                <a:uLnTx/>
                <a:uFillTx/>
                <a:latin typeface="Franklin Gothic Book" panose="020B0503020102020204"/>
                <a:ea typeface="+mn-ea"/>
                <a:cs typeface="+mn-cs"/>
              </a:rPr>
              <a:t>Calculate weights</a:t>
            </a: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p:txBody>
      </p:sp>
      <p:grpSp>
        <p:nvGrpSpPr>
          <p:cNvPr id="70" name="Group 69"/>
          <p:cNvGrpSpPr/>
          <p:nvPr/>
        </p:nvGrpSpPr>
        <p:grpSpPr>
          <a:xfrm>
            <a:off x="7207250" y="3894574"/>
            <a:ext cx="4151444" cy="2171509"/>
            <a:chOff x="3987800" y="3208774"/>
            <a:chExt cx="4151444" cy="2171509"/>
          </a:xfrm>
        </p:grpSpPr>
        <p:sp>
          <p:nvSpPr>
            <p:cNvPr id="71" name="Oval 70"/>
            <p:cNvSpPr/>
            <p:nvPr/>
          </p:nvSpPr>
          <p:spPr>
            <a:xfrm>
              <a:off x="5697220" y="5074920"/>
              <a:ext cx="111760" cy="111760"/>
            </a:xfrm>
            <a:prstGeom prst="ellipse">
              <a:avLst/>
            </a:prstGeom>
            <a:solidFill>
              <a:srgbClr val="82A149"/>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Oval 71"/>
            <p:cNvSpPr/>
            <p:nvPr/>
          </p:nvSpPr>
          <p:spPr>
            <a:xfrm>
              <a:off x="4048760" y="4137660"/>
              <a:ext cx="111760" cy="111760"/>
            </a:xfrm>
            <a:prstGeom prst="ellipse">
              <a:avLst/>
            </a:prstGeom>
            <a:solidFill>
              <a:srgbClr val="2E6064"/>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Oval 72"/>
            <p:cNvSpPr/>
            <p:nvPr/>
          </p:nvSpPr>
          <p:spPr>
            <a:xfrm>
              <a:off x="6233160" y="4530090"/>
              <a:ext cx="111760" cy="111760"/>
            </a:xfrm>
            <a:prstGeom prst="ellipse">
              <a:avLst/>
            </a:prstGeom>
            <a:solidFill>
              <a:srgbClr val="C2CD8D"/>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Oval 73"/>
            <p:cNvSpPr/>
            <p:nvPr/>
          </p:nvSpPr>
          <p:spPr>
            <a:xfrm>
              <a:off x="5146040" y="3393440"/>
              <a:ext cx="111760" cy="111760"/>
            </a:xfrm>
            <a:prstGeom prst="ellipse">
              <a:avLst/>
            </a:prstGeom>
            <a:solidFill>
              <a:srgbClr val="43A796"/>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Oval 74"/>
            <p:cNvSpPr/>
            <p:nvPr/>
          </p:nvSpPr>
          <p:spPr>
            <a:xfrm>
              <a:off x="4846320" y="4716780"/>
              <a:ext cx="111760" cy="111760"/>
            </a:xfrm>
            <a:prstGeom prst="ellipse">
              <a:avLst/>
            </a:prstGeom>
            <a:solidFill>
              <a:srgbClr val="5E764E"/>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Oval 75"/>
            <p:cNvSpPr/>
            <p:nvPr/>
          </p:nvSpPr>
          <p:spPr>
            <a:xfrm>
              <a:off x="6121400" y="4091940"/>
              <a:ext cx="111760" cy="111760"/>
            </a:xfrm>
            <a:prstGeom prst="ellipse">
              <a:avLst/>
            </a:prstGeom>
            <a:solidFill>
              <a:srgbClr val="ACBFA9"/>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7" name="Oval 76"/>
            <p:cNvSpPr/>
            <p:nvPr/>
          </p:nvSpPr>
          <p:spPr>
            <a:xfrm>
              <a:off x="7035800" y="3281680"/>
              <a:ext cx="111760" cy="111760"/>
            </a:xfrm>
            <a:prstGeom prst="ellipse">
              <a:avLst/>
            </a:prstGeom>
            <a:solidFill>
              <a:srgbClr val="C5D5C8"/>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8" name="Oval 77"/>
            <p:cNvSpPr/>
            <p:nvPr/>
          </p:nvSpPr>
          <p:spPr>
            <a:xfrm>
              <a:off x="7147560" y="4290060"/>
              <a:ext cx="111760" cy="111760"/>
            </a:xfrm>
            <a:prstGeom prst="ellipse">
              <a:avLst/>
            </a:prstGeom>
            <a:solidFill>
              <a:srgbClr val="BABF8F"/>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9" name="Oval 78"/>
            <p:cNvSpPr/>
            <p:nvPr/>
          </p:nvSpPr>
          <p:spPr>
            <a:xfrm>
              <a:off x="4664429" y="4123339"/>
              <a:ext cx="111760" cy="111760"/>
            </a:xfrm>
            <a:prstGeom prst="ellipse">
              <a:avLst/>
            </a:prstGeom>
            <a:solidFill>
              <a:srgbClr val="497F63"/>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0" name="Oval 79"/>
            <p:cNvSpPr/>
            <p:nvPr/>
          </p:nvSpPr>
          <p:spPr>
            <a:xfrm>
              <a:off x="6050280" y="3210560"/>
              <a:ext cx="111760" cy="111760"/>
            </a:xfrm>
            <a:prstGeom prst="ellipse">
              <a:avLst/>
            </a:prstGeom>
            <a:solidFill>
              <a:srgbClr val="7EA6B4"/>
            </a:solidFill>
            <a:ln w="1079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81" name="Straight Connector 80"/>
            <p:cNvCxnSpPr>
              <a:stCxn id="72" idx="4"/>
            </p:cNvCxnSpPr>
            <p:nvPr/>
          </p:nvCxnSpPr>
          <p:spPr>
            <a:xfrm flipH="1">
              <a:off x="3987800" y="4249420"/>
              <a:ext cx="116840" cy="825500"/>
            </a:xfrm>
            <a:prstGeom prst="line">
              <a:avLst/>
            </a:prstGeom>
            <a:noFill/>
            <a:ln w="9525" cap="flat" cmpd="sng" algn="ctr">
              <a:solidFill>
                <a:sysClr val="windowText" lastClr="000000"/>
              </a:solidFill>
              <a:prstDash val="sysDash"/>
            </a:ln>
            <a:effectLst/>
          </p:spPr>
        </p:cxnSp>
        <p:cxnSp>
          <p:nvCxnSpPr>
            <p:cNvPr id="82" name="Straight Connector 81"/>
            <p:cNvCxnSpPr>
              <a:stCxn id="79" idx="5"/>
            </p:cNvCxnSpPr>
            <p:nvPr/>
          </p:nvCxnSpPr>
          <p:spPr>
            <a:xfrm>
              <a:off x="4759822" y="4218732"/>
              <a:ext cx="431938" cy="275482"/>
            </a:xfrm>
            <a:prstGeom prst="line">
              <a:avLst/>
            </a:prstGeom>
            <a:noFill/>
            <a:ln w="9525" cap="flat" cmpd="sng" algn="ctr">
              <a:solidFill>
                <a:sysClr val="windowText" lastClr="000000"/>
              </a:solidFill>
              <a:prstDash val="sysDash"/>
            </a:ln>
            <a:effectLst/>
          </p:spPr>
        </p:cxnSp>
        <p:cxnSp>
          <p:nvCxnSpPr>
            <p:cNvPr id="83" name="Straight Connector 82"/>
            <p:cNvCxnSpPr>
              <a:stCxn id="75" idx="7"/>
            </p:cNvCxnSpPr>
            <p:nvPr/>
          </p:nvCxnSpPr>
          <p:spPr>
            <a:xfrm flipV="1">
              <a:off x="4941713" y="4495237"/>
              <a:ext cx="255127" cy="237910"/>
            </a:xfrm>
            <a:prstGeom prst="line">
              <a:avLst/>
            </a:prstGeom>
            <a:noFill/>
            <a:ln w="9525" cap="flat" cmpd="sng" algn="ctr">
              <a:solidFill>
                <a:sysClr val="windowText" lastClr="000000"/>
              </a:solidFill>
              <a:prstDash val="sysDash"/>
            </a:ln>
            <a:effectLst/>
          </p:spPr>
        </p:cxnSp>
        <p:cxnSp>
          <p:nvCxnSpPr>
            <p:cNvPr id="84" name="Straight Connector 83"/>
            <p:cNvCxnSpPr>
              <a:stCxn id="71" idx="1"/>
            </p:cNvCxnSpPr>
            <p:nvPr/>
          </p:nvCxnSpPr>
          <p:spPr>
            <a:xfrm flipH="1" flipV="1">
              <a:off x="5191760" y="4495238"/>
              <a:ext cx="521827" cy="596049"/>
            </a:xfrm>
            <a:prstGeom prst="line">
              <a:avLst/>
            </a:prstGeom>
            <a:noFill/>
            <a:ln w="9525" cap="flat" cmpd="sng" algn="ctr">
              <a:solidFill>
                <a:sysClr val="windowText" lastClr="000000"/>
              </a:solidFill>
              <a:prstDash val="sysDash"/>
            </a:ln>
            <a:effectLst/>
          </p:spPr>
        </p:cxnSp>
        <p:cxnSp>
          <p:nvCxnSpPr>
            <p:cNvPr id="85" name="Straight Connector 84"/>
            <p:cNvCxnSpPr>
              <a:stCxn id="74" idx="4"/>
            </p:cNvCxnSpPr>
            <p:nvPr/>
          </p:nvCxnSpPr>
          <p:spPr>
            <a:xfrm flipH="1">
              <a:off x="5187669" y="3505200"/>
              <a:ext cx="14251" cy="989014"/>
            </a:xfrm>
            <a:prstGeom prst="line">
              <a:avLst/>
            </a:prstGeom>
            <a:noFill/>
            <a:ln w="9525" cap="flat" cmpd="sng" algn="ctr">
              <a:solidFill>
                <a:sysClr val="windowText" lastClr="000000"/>
              </a:solidFill>
              <a:prstDash val="sysDash"/>
            </a:ln>
            <a:effectLst/>
          </p:spPr>
        </p:cxnSp>
        <p:cxnSp>
          <p:nvCxnSpPr>
            <p:cNvPr id="86" name="Straight Connector 85"/>
            <p:cNvCxnSpPr>
              <a:stCxn id="76" idx="7"/>
            </p:cNvCxnSpPr>
            <p:nvPr/>
          </p:nvCxnSpPr>
          <p:spPr>
            <a:xfrm flipV="1">
              <a:off x="6216793" y="3891280"/>
              <a:ext cx="199247" cy="217027"/>
            </a:xfrm>
            <a:prstGeom prst="line">
              <a:avLst/>
            </a:prstGeom>
            <a:noFill/>
            <a:ln w="9525" cap="flat" cmpd="sng" algn="ctr">
              <a:solidFill>
                <a:sysClr val="windowText" lastClr="000000"/>
              </a:solidFill>
              <a:prstDash val="sysDash"/>
            </a:ln>
            <a:effectLst/>
          </p:spPr>
        </p:cxnSp>
        <p:cxnSp>
          <p:nvCxnSpPr>
            <p:cNvPr id="87" name="Straight Connector 86"/>
            <p:cNvCxnSpPr>
              <a:stCxn id="73" idx="0"/>
            </p:cNvCxnSpPr>
            <p:nvPr/>
          </p:nvCxnSpPr>
          <p:spPr>
            <a:xfrm flipV="1">
              <a:off x="6289040" y="3891280"/>
              <a:ext cx="127000" cy="638810"/>
            </a:xfrm>
            <a:prstGeom prst="line">
              <a:avLst/>
            </a:prstGeom>
            <a:noFill/>
            <a:ln w="9525" cap="flat" cmpd="sng" algn="ctr">
              <a:solidFill>
                <a:sysClr val="windowText" lastClr="000000"/>
              </a:solidFill>
              <a:prstDash val="sysDash"/>
            </a:ln>
            <a:effectLst/>
          </p:spPr>
        </p:cxnSp>
        <p:cxnSp>
          <p:nvCxnSpPr>
            <p:cNvPr id="88" name="Straight Connector 87"/>
            <p:cNvCxnSpPr>
              <a:stCxn id="78" idx="1"/>
            </p:cNvCxnSpPr>
            <p:nvPr/>
          </p:nvCxnSpPr>
          <p:spPr>
            <a:xfrm flipH="1" flipV="1">
              <a:off x="6405880" y="3891280"/>
              <a:ext cx="758047" cy="415147"/>
            </a:xfrm>
            <a:prstGeom prst="line">
              <a:avLst/>
            </a:prstGeom>
            <a:noFill/>
            <a:ln w="9525" cap="flat" cmpd="sng" algn="ctr">
              <a:solidFill>
                <a:sysClr val="windowText" lastClr="000000"/>
              </a:solidFill>
              <a:prstDash val="sysDash"/>
            </a:ln>
            <a:effectLst/>
          </p:spPr>
        </p:cxnSp>
        <p:cxnSp>
          <p:nvCxnSpPr>
            <p:cNvPr id="89" name="Straight Connector 88"/>
            <p:cNvCxnSpPr>
              <a:stCxn id="77" idx="6"/>
            </p:cNvCxnSpPr>
            <p:nvPr/>
          </p:nvCxnSpPr>
          <p:spPr>
            <a:xfrm flipV="1">
              <a:off x="7147560" y="3281680"/>
              <a:ext cx="472440" cy="55880"/>
            </a:xfrm>
            <a:prstGeom prst="line">
              <a:avLst/>
            </a:prstGeom>
            <a:noFill/>
            <a:ln w="9525" cap="flat" cmpd="sng" algn="ctr">
              <a:solidFill>
                <a:sysClr val="windowText" lastClr="000000"/>
              </a:solidFill>
              <a:prstDash val="sysDash"/>
            </a:ln>
            <a:effectLst/>
          </p:spPr>
        </p:cxnSp>
        <p:cxnSp>
          <p:nvCxnSpPr>
            <p:cNvPr id="90" name="Straight Connector 89"/>
            <p:cNvCxnSpPr>
              <a:stCxn id="80" idx="5"/>
            </p:cNvCxnSpPr>
            <p:nvPr/>
          </p:nvCxnSpPr>
          <p:spPr>
            <a:xfrm>
              <a:off x="6145673" y="3305953"/>
              <a:ext cx="270367" cy="585327"/>
            </a:xfrm>
            <a:prstGeom prst="line">
              <a:avLst/>
            </a:prstGeom>
            <a:noFill/>
            <a:ln w="9525" cap="flat" cmpd="sng" algn="ctr">
              <a:solidFill>
                <a:sysClr val="windowText" lastClr="000000"/>
              </a:solidFill>
              <a:prstDash val="sysDash"/>
            </a:ln>
            <a:effectLst/>
          </p:spPr>
        </p:cxnSp>
        <p:sp>
          <p:nvSpPr>
            <p:cNvPr id="91" name="Left Brace 90"/>
            <p:cNvSpPr/>
            <p:nvPr/>
          </p:nvSpPr>
          <p:spPr>
            <a:xfrm>
              <a:off x="4942616" y="3449555"/>
              <a:ext cx="182609" cy="1004478"/>
            </a:xfrm>
            <a:prstGeom prst="leftBrace">
              <a:avLst>
                <a:gd name="adj1" fmla="val 101268"/>
                <a:gd name="adj2" fmla="val 25463"/>
              </a:avLst>
            </a:prstGeom>
            <a:no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sng"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92" name="TextBox 91"/>
            <p:cNvSpPr txBox="1"/>
            <p:nvPr/>
          </p:nvSpPr>
          <p:spPr>
            <a:xfrm>
              <a:off x="4322669" y="3480068"/>
              <a:ext cx="64697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error</a:t>
              </a:r>
              <a:endParaRPr kumimoji="0" lang="sv-SE" sz="1800" b="0" i="0" u="none" strike="noStrike" kern="0" cap="none" spc="0" normalizeH="0" baseline="-25000" noProof="0" dirty="0">
                <a:ln>
                  <a:noFill/>
                </a:ln>
                <a:solidFill>
                  <a:prstClr val="black"/>
                </a:solidFill>
                <a:effectLst/>
                <a:uLnTx/>
                <a:uFillTx/>
                <a:latin typeface="Franklin Gothic Book" panose="020B0503020102020204"/>
              </a:endParaRPr>
            </a:p>
          </p:txBody>
        </p:sp>
        <p:cxnSp>
          <p:nvCxnSpPr>
            <p:cNvPr id="93" name="Straight Connector 92"/>
            <p:cNvCxnSpPr/>
            <p:nvPr/>
          </p:nvCxnSpPr>
          <p:spPr>
            <a:xfrm flipV="1">
              <a:off x="6416040" y="3281680"/>
              <a:ext cx="1203960" cy="609600"/>
            </a:xfrm>
            <a:prstGeom prst="line">
              <a:avLst/>
            </a:prstGeom>
            <a:noFill/>
            <a:ln w="76200" cap="flat" cmpd="sng" algn="ctr">
              <a:gradFill>
                <a:gsLst>
                  <a:gs pos="0">
                    <a:srgbClr val="8CAA8C"/>
                  </a:gs>
                  <a:gs pos="100000">
                    <a:srgbClr val="8DAB8E">
                      <a:lumMod val="40000"/>
                      <a:lumOff val="60000"/>
                    </a:srgbClr>
                  </a:gs>
                </a:gsLst>
                <a:lin ang="5400000" scaled="1"/>
              </a:gradFill>
              <a:prstDash val="solid"/>
              <a:tailEnd type="oval"/>
            </a:ln>
            <a:effectLst/>
          </p:spPr>
        </p:cxnSp>
        <p:cxnSp>
          <p:nvCxnSpPr>
            <p:cNvPr id="94" name="Straight Connector 93"/>
            <p:cNvCxnSpPr/>
            <p:nvPr/>
          </p:nvCxnSpPr>
          <p:spPr>
            <a:xfrm flipV="1">
              <a:off x="5187669" y="3891280"/>
              <a:ext cx="1228371" cy="602934"/>
            </a:xfrm>
            <a:prstGeom prst="line">
              <a:avLst/>
            </a:prstGeom>
            <a:noFill/>
            <a:ln w="76200" cap="flat" cmpd="sng" algn="ctr">
              <a:gradFill>
                <a:gsLst>
                  <a:gs pos="0">
                    <a:srgbClr val="8DAB8E">
                      <a:lumMod val="75000"/>
                    </a:srgbClr>
                  </a:gs>
                  <a:gs pos="100000">
                    <a:srgbClr val="8CAA8C"/>
                  </a:gs>
                </a:gsLst>
                <a:lin ang="5400000" scaled="1"/>
              </a:gradFill>
              <a:prstDash val="solid"/>
              <a:tailEnd type="diamond"/>
            </a:ln>
            <a:effectLst/>
          </p:spPr>
        </p:cxnSp>
        <p:sp>
          <p:nvSpPr>
            <p:cNvPr id="95" name="TextBox 94"/>
            <p:cNvSpPr txBox="1"/>
            <p:nvPr/>
          </p:nvSpPr>
          <p:spPr>
            <a:xfrm>
              <a:off x="4100721" y="5010951"/>
              <a:ext cx="407797"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C</a:t>
              </a:r>
              <a:r>
                <a:rPr kumimoji="0" lang="en-US" sz="1800" b="0" i="0" u="none" strike="noStrike" kern="0" cap="none" spc="0" normalizeH="0" baseline="-25000" noProof="0" dirty="0">
                  <a:ln>
                    <a:noFill/>
                  </a:ln>
                  <a:solidFill>
                    <a:prstClr val="black"/>
                  </a:solidFill>
                  <a:effectLst/>
                  <a:uLnTx/>
                  <a:uFillTx/>
                  <a:latin typeface="Franklin Gothic Book" panose="020B0503020102020204"/>
                </a:rPr>
                <a:t>0</a:t>
              </a:r>
              <a:endParaRPr kumimoji="0" lang="sv-SE" sz="1800" b="0" i="0" u="none" strike="noStrike" kern="0" cap="none" spc="0" normalizeH="0" baseline="-25000" noProof="0" dirty="0">
                <a:ln>
                  <a:noFill/>
                </a:ln>
                <a:solidFill>
                  <a:prstClr val="black"/>
                </a:solidFill>
                <a:effectLst/>
                <a:uLnTx/>
                <a:uFillTx/>
                <a:latin typeface="Franklin Gothic Book" panose="020B0503020102020204"/>
              </a:endParaRPr>
            </a:p>
          </p:txBody>
        </p:sp>
        <p:sp>
          <p:nvSpPr>
            <p:cNvPr id="96" name="TextBox 95"/>
            <p:cNvSpPr txBox="1"/>
            <p:nvPr/>
          </p:nvSpPr>
          <p:spPr>
            <a:xfrm>
              <a:off x="7731760" y="3208774"/>
              <a:ext cx="407484"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C</a:t>
              </a:r>
              <a:r>
                <a:rPr kumimoji="0" lang="en-US" sz="1800" b="0" i="0" u="none" strike="noStrike" kern="0" cap="none" spc="0" normalizeH="0" baseline="-25000" noProof="0" dirty="0">
                  <a:ln>
                    <a:noFill/>
                  </a:ln>
                  <a:solidFill>
                    <a:prstClr val="black"/>
                  </a:solidFill>
                  <a:effectLst/>
                  <a:uLnTx/>
                  <a:uFillTx/>
                  <a:latin typeface="Franklin Gothic Book" panose="020B0503020102020204"/>
                </a:rPr>
                <a:t>1</a:t>
              </a:r>
              <a:endParaRPr kumimoji="0" lang="sv-SE" sz="1800" b="0" i="0" u="none" strike="noStrike" kern="0" cap="none" spc="0" normalizeH="0" baseline="-25000" noProof="0" dirty="0">
                <a:ln>
                  <a:noFill/>
                </a:ln>
                <a:solidFill>
                  <a:prstClr val="black"/>
                </a:solidFill>
                <a:effectLst/>
                <a:uLnTx/>
                <a:uFillTx/>
                <a:latin typeface="Franklin Gothic Book" panose="020B0503020102020204"/>
              </a:endParaRPr>
            </a:p>
          </p:txBody>
        </p:sp>
        <p:sp>
          <p:nvSpPr>
            <p:cNvPr id="97" name="TextBox 96"/>
            <p:cNvSpPr txBox="1"/>
            <p:nvPr/>
          </p:nvSpPr>
          <p:spPr>
            <a:xfrm>
              <a:off x="5278251" y="4356473"/>
              <a:ext cx="62549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C</a:t>
              </a:r>
              <a:r>
                <a:rPr kumimoji="0" lang="en-US" sz="1800" b="0" i="0" u="none" strike="noStrike" kern="0" cap="none" spc="0" normalizeH="0" baseline="-25000" noProof="0" dirty="0">
                  <a:ln>
                    <a:noFill/>
                  </a:ln>
                  <a:solidFill>
                    <a:prstClr val="black"/>
                  </a:solidFill>
                  <a:effectLst/>
                  <a:uLnTx/>
                  <a:uFillTx/>
                  <a:latin typeface="Franklin Gothic Book" panose="020B0503020102020204"/>
                </a:rPr>
                <a:t>0.33</a:t>
              </a:r>
              <a:endParaRPr kumimoji="0" lang="sv-SE" sz="1800" b="0" i="0" u="none" strike="noStrike" kern="0" cap="none" spc="0" normalizeH="0" baseline="-25000" noProof="0" dirty="0">
                <a:ln>
                  <a:noFill/>
                </a:ln>
                <a:solidFill>
                  <a:prstClr val="black"/>
                </a:solidFill>
                <a:effectLst/>
                <a:uLnTx/>
                <a:uFillTx/>
                <a:latin typeface="Franklin Gothic Book" panose="020B0503020102020204"/>
              </a:endParaRPr>
            </a:p>
          </p:txBody>
        </p:sp>
        <p:sp>
          <p:nvSpPr>
            <p:cNvPr id="98" name="TextBox 97"/>
            <p:cNvSpPr txBox="1"/>
            <p:nvPr/>
          </p:nvSpPr>
          <p:spPr>
            <a:xfrm>
              <a:off x="6636586" y="3743228"/>
              <a:ext cx="62549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C</a:t>
              </a:r>
              <a:r>
                <a:rPr kumimoji="0" lang="en-US" sz="1800" b="0" i="0" u="none" strike="noStrike" kern="0" cap="none" spc="0" normalizeH="0" baseline="-25000" noProof="0" dirty="0">
                  <a:ln>
                    <a:noFill/>
                  </a:ln>
                  <a:solidFill>
                    <a:prstClr val="black"/>
                  </a:solidFill>
                  <a:effectLst/>
                  <a:uLnTx/>
                  <a:uFillTx/>
                  <a:latin typeface="Franklin Gothic Book" panose="020B0503020102020204"/>
                </a:rPr>
                <a:t>0.66</a:t>
              </a:r>
              <a:endParaRPr kumimoji="0" lang="sv-SE" sz="1800" b="0" i="0" u="none" strike="noStrike" kern="0" cap="none" spc="0" normalizeH="0" baseline="-25000" noProof="0" dirty="0">
                <a:ln>
                  <a:noFill/>
                </a:ln>
                <a:solidFill>
                  <a:prstClr val="black"/>
                </a:solidFill>
                <a:effectLst/>
                <a:uLnTx/>
                <a:uFillTx/>
                <a:latin typeface="Franklin Gothic Book" panose="020B0503020102020204"/>
              </a:endParaRPr>
            </a:p>
          </p:txBody>
        </p:sp>
        <p:cxnSp>
          <p:nvCxnSpPr>
            <p:cNvPr id="99" name="Straight Connector 98"/>
            <p:cNvCxnSpPr/>
            <p:nvPr/>
          </p:nvCxnSpPr>
          <p:spPr>
            <a:xfrm flipV="1">
              <a:off x="3987800" y="4494214"/>
              <a:ext cx="1199869" cy="597073"/>
            </a:xfrm>
            <a:prstGeom prst="line">
              <a:avLst/>
            </a:prstGeom>
            <a:noFill/>
            <a:ln w="76200" cap="flat" cmpd="sng" algn="ctr">
              <a:gradFill>
                <a:gsLst>
                  <a:gs pos="0">
                    <a:srgbClr val="8DAB8E">
                      <a:lumMod val="50000"/>
                    </a:srgbClr>
                  </a:gs>
                  <a:gs pos="100000">
                    <a:srgbClr val="8DAB8E">
                      <a:lumMod val="75000"/>
                    </a:srgbClr>
                  </a:gs>
                </a:gsLst>
                <a:lin ang="5400000" scaled="1"/>
              </a:gradFill>
              <a:prstDash val="solid"/>
              <a:headEnd type="oval"/>
              <a:tailEnd type="diamond"/>
            </a:ln>
            <a:effectLst/>
          </p:spPr>
        </p:cxnSp>
      </p:grpSp>
      <p:sp>
        <p:nvSpPr>
          <p:cNvPr id="3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1550767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able 54"/>
          <p:cNvGraphicFramePr>
            <a:graphicFrameLocks noGrp="1"/>
          </p:cNvGraphicFramePr>
          <p:nvPr>
            <p:extLst>
              <p:ext uri="{D42A27DB-BD31-4B8C-83A1-F6EECF244321}">
                <p14:modId xmlns:p14="http://schemas.microsoft.com/office/powerpoint/2010/main" val="346640248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57" name="Rectangle 56"/>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805334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Rectangle 75"/>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7" name="Rectangle 76"/>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8" name="Curved Connector 77"/>
          <p:cNvCxnSpPr>
            <a:stCxn id="74" idx="0"/>
            <a:endCxn id="75" idx="0"/>
          </p:cNvCxnSpPr>
          <p:nvPr/>
        </p:nvCxnSpPr>
        <p:spPr>
          <a:xfrm rot="5400000" flipH="1" flipV="1">
            <a:off x="3258334" y="3761090"/>
            <a:ext cx="12700" cy="551034"/>
          </a:xfrm>
          <a:prstGeom prst="curvedConnector3">
            <a:avLst>
              <a:gd name="adj1" fmla="val 1800000"/>
            </a:avLst>
          </a:prstGeom>
          <a:noFill/>
          <a:ln w="9525" cap="flat" cmpd="sng" algn="ctr">
            <a:solidFill>
              <a:sysClr val="windowText" lastClr="000000"/>
            </a:solidFill>
            <a:prstDash val="solid"/>
            <a:tailEnd type="triangle"/>
          </a:ln>
          <a:effectLst/>
        </p:spPr>
      </p:cxnSp>
      <p:cxnSp>
        <p:nvCxnSpPr>
          <p:cNvPr id="79" name="Curved Connector 78"/>
          <p:cNvCxnSpPr>
            <a:stCxn id="74" idx="0"/>
            <a:endCxn id="73" idx="0"/>
          </p:cNvCxnSpPr>
          <p:nvPr/>
        </p:nvCxnSpPr>
        <p:spPr>
          <a:xfrm rot="16200000" flipV="1">
            <a:off x="2707301" y="3761090"/>
            <a:ext cx="12700" cy="551033"/>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80" name="Table 79"/>
          <p:cNvGraphicFramePr>
            <a:graphicFrameLocks noGrp="1"/>
          </p:cNvGraphicFramePr>
          <p:nvPr>
            <p:extLst>
              <p:ext uri="{D42A27DB-BD31-4B8C-83A1-F6EECF244321}">
                <p14:modId xmlns:p14="http://schemas.microsoft.com/office/powerpoint/2010/main" val="3850701771"/>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2"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892936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3" name="Rectangle 42"/>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4" name="Rectangle 43"/>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5" name="Rectangle 44"/>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6" name="Rectangle 45"/>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7" name="Rectangle 46"/>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8" name="Rectangle 47"/>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6" name="Table 75"/>
          <p:cNvGraphicFramePr>
            <a:graphicFrameLocks noGrp="1"/>
          </p:cNvGraphicFramePr>
          <p:nvPr>
            <p:extLst>
              <p:ext uri="{D42A27DB-BD31-4B8C-83A1-F6EECF244321}">
                <p14:modId xmlns:p14="http://schemas.microsoft.com/office/powerpoint/2010/main" val="857361620"/>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1"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1589200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5" name="Rectangle 44"/>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6" name="Rectangle 45"/>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7" name="Rectangle 46"/>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8" name="Rectangle 47"/>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Rectangle 75"/>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7" name="Rectangle 76"/>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8" name="Table 77"/>
          <p:cNvGraphicFramePr>
            <a:graphicFrameLocks noGrp="1"/>
          </p:cNvGraphicFramePr>
          <p:nvPr>
            <p:extLst>
              <p:ext uri="{D42A27DB-BD31-4B8C-83A1-F6EECF244321}">
                <p14:modId xmlns:p14="http://schemas.microsoft.com/office/powerpoint/2010/main" val="950156954"/>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9" name="Elbow Connector 78"/>
          <p:cNvCxnSpPr>
            <a:stCxn id="43" idx="0"/>
            <a:endCxn id="45" idx="0"/>
          </p:cNvCxnSpPr>
          <p:nvPr/>
        </p:nvCxnSpPr>
        <p:spPr>
          <a:xfrm rot="16200000" flipH="1">
            <a:off x="3924825" y="3325515"/>
            <a:ext cx="44599" cy="1377584"/>
          </a:xfrm>
          <a:prstGeom prst="bentConnector3">
            <a:avLst>
              <a:gd name="adj1" fmla="val -512568"/>
            </a:avLst>
          </a:prstGeom>
          <a:noFill/>
          <a:ln w="9525" cap="flat" cmpd="sng" algn="ctr">
            <a:solidFill>
              <a:sysClr val="windowText" lastClr="000000"/>
            </a:solidFill>
            <a:prstDash val="solid"/>
            <a:tailEnd type="triangle"/>
          </a:ln>
          <a:effectLst/>
        </p:spPr>
      </p:cxnSp>
      <p:sp>
        <p:nvSpPr>
          <p:cNvPr id="22"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231852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65" name="Curved Connector 64"/>
          <p:cNvCxnSpPr/>
          <p:nvPr/>
        </p:nvCxnSpPr>
        <p:spPr>
          <a:xfrm rot="16200000" flipV="1">
            <a:off x="4360401" y="3761090"/>
            <a:ext cx="12700" cy="551033"/>
          </a:xfrm>
          <a:prstGeom prst="curvedConnector3">
            <a:avLst>
              <a:gd name="adj1" fmla="val 1800000"/>
            </a:avLst>
          </a:prstGeom>
          <a:noFill/>
          <a:ln w="9525" cap="flat" cmpd="sng" algn="ctr">
            <a:solidFill>
              <a:sysClr val="windowText" lastClr="000000"/>
            </a:solidFill>
            <a:prstDash val="solid"/>
            <a:tailEnd type="triangle"/>
          </a:ln>
          <a:effectLst/>
        </p:spPr>
      </p:cxnSp>
      <p:cxnSp>
        <p:nvCxnSpPr>
          <p:cNvPr id="66" name="Curved Connector 65"/>
          <p:cNvCxnSpPr/>
          <p:nvPr/>
        </p:nvCxnSpPr>
        <p:spPr>
          <a:xfrm rot="5400000" flipH="1" flipV="1">
            <a:off x="4911434" y="3761090"/>
            <a:ext cx="12700" cy="551034"/>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67" name="Table 66"/>
          <p:cNvGraphicFramePr>
            <a:graphicFrameLocks noGrp="1"/>
          </p:cNvGraphicFramePr>
          <p:nvPr>
            <p:extLst>
              <p:ext uri="{D42A27DB-BD31-4B8C-83A1-F6EECF244321}">
                <p14:modId xmlns:p14="http://schemas.microsoft.com/office/powerpoint/2010/main" val="3669479958"/>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3"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257273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Rectangle 75"/>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7" name="Rectangle 76"/>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8" name="Rectangle 77"/>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9" name="Rectangle 78"/>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0" name="Rectangle 79"/>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1" name="Rectangle 80"/>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2" name="Rectangle 81"/>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83" name="Table 82"/>
          <p:cNvGraphicFramePr>
            <a:graphicFrameLocks noGrp="1"/>
          </p:cNvGraphicFramePr>
          <p:nvPr>
            <p:extLst>
              <p:ext uri="{D42A27DB-BD31-4B8C-83A1-F6EECF244321}">
                <p14:modId xmlns:p14="http://schemas.microsoft.com/office/powerpoint/2010/main" val="557414000"/>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2"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779651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7" name="Rectangle 46"/>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8" name="Rectangle 47"/>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4" name="Table 63"/>
          <p:cNvGraphicFramePr>
            <a:graphicFrameLocks noGrp="1"/>
          </p:cNvGraphicFramePr>
          <p:nvPr>
            <p:extLst>
              <p:ext uri="{D42A27DB-BD31-4B8C-83A1-F6EECF244321}">
                <p14:modId xmlns:p14="http://schemas.microsoft.com/office/powerpoint/2010/main" val="2560621430"/>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65" name="Elbow Connector 64"/>
          <p:cNvCxnSpPr>
            <a:stCxn id="46" idx="0"/>
            <a:endCxn id="50" idx="0"/>
          </p:cNvCxnSpPr>
          <p:nvPr/>
        </p:nvCxnSpPr>
        <p:spPr>
          <a:xfrm rot="16200000" flipH="1">
            <a:off x="5026098" y="3324722"/>
            <a:ext cx="44598" cy="1379173"/>
          </a:xfrm>
          <a:prstGeom prst="bentConnector3">
            <a:avLst>
              <a:gd name="adj1" fmla="val -512579"/>
            </a:avLst>
          </a:prstGeom>
          <a:noFill/>
          <a:ln w="9525" cap="flat" cmpd="sng" algn="ctr">
            <a:solidFill>
              <a:sysClr val="windowText" lastClr="000000"/>
            </a:solidFill>
            <a:prstDash val="solid"/>
            <a:tailEnd type="triangle"/>
          </a:ln>
          <a:effectLst/>
        </p:spPr>
      </p:cxnSp>
      <p:sp>
        <p:nvSpPr>
          <p:cNvPr id="23"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90781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67" name="Curved Connector 66"/>
          <p:cNvCxnSpPr/>
          <p:nvPr/>
        </p:nvCxnSpPr>
        <p:spPr>
          <a:xfrm rot="5400000" flipH="1" flipV="1">
            <a:off x="6013500" y="3761091"/>
            <a:ext cx="12700" cy="551033"/>
          </a:xfrm>
          <a:prstGeom prst="curvedConnector3">
            <a:avLst>
              <a:gd name="adj1" fmla="val 1800000"/>
            </a:avLst>
          </a:prstGeom>
          <a:noFill/>
          <a:ln w="9525" cap="flat" cmpd="sng" algn="ctr">
            <a:solidFill>
              <a:sysClr val="windowText" lastClr="000000"/>
            </a:solidFill>
            <a:prstDash val="solid"/>
            <a:tailEnd type="triangle"/>
          </a:ln>
          <a:effectLst/>
        </p:spPr>
      </p:cxnSp>
      <p:cxnSp>
        <p:nvCxnSpPr>
          <p:cNvPr id="68" name="Curved Connector 67"/>
          <p:cNvCxnSpPr/>
          <p:nvPr/>
        </p:nvCxnSpPr>
        <p:spPr>
          <a:xfrm rot="16200000" flipV="1">
            <a:off x="5462468" y="3761090"/>
            <a:ext cx="12700" cy="551033"/>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69" name="Table 68"/>
          <p:cNvGraphicFramePr>
            <a:graphicFrameLocks noGrp="1"/>
          </p:cNvGraphicFramePr>
          <p:nvPr>
            <p:extLst>
              <p:ext uri="{D42A27DB-BD31-4B8C-83A1-F6EECF244321}">
                <p14:modId xmlns:p14="http://schemas.microsoft.com/office/powerpoint/2010/main" val="1741815932"/>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4177679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7" name="Rectangle 46"/>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8" name="Rectangle 47"/>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5" name="Table 64"/>
          <p:cNvGraphicFramePr>
            <a:graphicFrameLocks noGrp="1"/>
          </p:cNvGraphicFramePr>
          <p:nvPr>
            <p:extLst>
              <p:ext uri="{D42A27DB-BD31-4B8C-83A1-F6EECF244321}">
                <p14:modId xmlns:p14="http://schemas.microsoft.com/office/powerpoint/2010/main" val="2469997921"/>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3"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886131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 name="Group 255"/>
          <p:cNvGrpSpPr/>
          <p:nvPr/>
        </p:nvGrpSpPr>
        <p:grpSpPr>
          <a:xfrm>
            <a:off x="8580409" y="1282460"/>
            <a:ext cx="3138150" cy="3433677"/>
            <a:chOff x="8580409" y="1282460"/>
            <a:chExt cx="3138150" cy="3433677"/>
          </a:xfrm>
        </p:grpSpPr>
        <p:sp>
          <p:nvSpPr>
            <p:cNvPr id="257" name="Rounded Rectangle 256"/>
            <p:cNvSpPr/>
            <p:nvPr/>
          </p:nvSpPr>
          <p:spPr>
            <a:xfrm>
              <a:off x="8580409" y="1282460"/>
              <a:ext cx="3138150" cy="3433677"/>
            </a:xfrm>
            <a:prstGeom prst="roundRect">
              <a:avLst/>
            </a:prstGeom>
            <a:solidFill>
              <a:sysClr val="windowText" lastClr="000000">
                <a:alpha val="30000"/>
              </a:sysClr>
            </a:solidFill>
            <a:ln w="25400"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58" name="TextBox 257"/>
            <p:cNvSpPr txBox="1"/>
            <p:nvPr/>
          </p:nvSpPr>
          <p:spPr>
            <a:xfrm>
              <a:off x="8798943" y="1419834"/>
              <a:ext cx="2733895"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Franklin Gothic Book" panose="020B0503020102020204"/>
                </a:rPr>
                <a:t>Compress with conventional 2D methods</a:t>
              </a:r>
            </a:p>
          </p:txBody>
        </p:sp>
      </p:grpSp>
      <p:grpSp>
        <p:nvGrpSpPr>
          <p:cNvPr id="259" name="Group 258"/>
          <p:cNvGrpSpPr/>
          <p:nvPr/>
        </p:nvGrpSpPr>
        <p:grpSpPr>
          <a:xfrm>
            <a:off x="2018581" y="5422945"/>
            <a:ext cx="9402793" cy="1345915"/>
            <a:chOff x="2018581" y="5422945"/>
            <a:chExt cx="9402793" cy="1345915"/>
          </a:xfrm>
        </p:grpSpPr>
        <p:sp>
          <p:nvSpPr>
            <p:cNvPr id="260" name="Rounded Rectangle 259"/>
            <p:cNvSpPr/>
            <p:nvPr/>
          </p:nvSpPr>
          <p:spPr>
            <a:xfrm>
              <a:off x="2018581" y="5442646"/>
              <a:ext cx="9402793" cy="1326214"/>
            </a:xfrm>
            <a:prstGeom prst="roundRect">
              <a:avLst/>
            </a:prstGeom>
            <a:solidFill>
              <a:sysClr val="windowText" lastClr="000000">
                <a:alpha val="30000"/>
              </a:sysClr>
            </a:solidFill>
            <a:ln w="25400"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61" name="TextBox 260"/>
            <p:cNvSpPr txBox="1"/>
            <p:nvPr/>
          </p:nvSpPr>
          <p:spPr>
            <a:xfrm>
              <a:off x="5173460" y="5422945"/>
              <a:ext cx="1923925"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Franklin Gothic Book" panose="020B0503020102020204"/>
                </a:rPr>
                <a:t>Compress </a:t>
              </a:r>
              <a:r>
                <a:rPr lang="en-US" i="1" kern="0" dirty="0">
                  <a:solidFill>
                    <a:prstClr val="black"/>
                  </a:solidFill>
                  <a:latin typeface="Franklin Gothic Book" panose="020B0503020102020204"/>
                </a:rPr>
                <a:t>directly</a:t>
              </a:r>
              <a:endParaRPr kumimoji="0" lang="en-US" sz="1800" b="0" i="1" u="none" strike="noStrike" kern="0" cap="none" spc="0" normalizeH="0" baseline="0" noProof="0" dirty="0">
                <a:ln>
                  <a:noFill/>
                </a:ln>
                <a:solidFill>
                  <a:prstClr val="black"/>
                </a:solidFill>
                <a:effectLst/>
                <a:uLnTx/>
                <a:uFillTx/>
                <a:latin typeface="Franklin Gothic Book" panose="020B0503020102020204"/>
              </a:endParaRPr>
            </a:p>
          </p:txBody>
        </p:sp>
      </p:grpSp>
      <p:sp>
        <p:nvSpPr>
          <p:cNvPr id="263" name="Title 1"/>
          <p:cNvSpPr txBox="1">
            <a:spLocks/>
          </p:cNvSpPr>
          <p:nvPr/>
        </p:nvSpPr>
        <p:spPr>
          <a:xfrm>
            <a:off x="1371600" y="6858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4400" b="0" i="0" u="none" strike="noStrike" kern="1200" cap="none" spc="0" normalizeH="0" baseline="0" noProof="0">
                <a:ln>
                  <a:noFill/>
                </a:ln>
                <a:solidFill>
                  <a:srgbClr val="191B0E"/>
                </a:solidFill>
                <a:effectLst/>
                <a:uLnTx/>
                <a:uFillTx/>
                <a:latin typeface="Franklin Gothic Book" panose="020B0503020102020204"/>
                <a:ea typeface="+mj-ea"/>
                <a:cs typeface="+mj-cs"/>
              </a:rPr>
              <a:t>How to compress colors? </a:t>
            </a:r>
            <a:endParaRPr kumimoji="0" lang="sv-SE" sz="44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p:txBody>
      </p:sp>
      <p:grpSp>
        <p:nvGrpSpPr>
          <p:cNvPr id="264" name="Group 263"/>
          <p:cNvGrpSpPr/>
          <p:nvPr/>
        </p:nvGrpSpPr>
        <p:grpSpPr>
          <a:xfrm>
            <a:off x="2278190" y="5949009"/>
            <a:ext cx="8816533" cy="551033"/>
            <a:chOff x="3242685" y="3311699"/>
            <a:chExt cx="3946896" cy="246681"/>
          </a:xfrm>
        </p:grpSpPr>
        <p:sp>
          <p:nvSpPr>
            <p:cNvPr id="265" name="Rectangle 264"/>
            <p:cNvSpPr/>
            <p:nvPr/>
          </p:nvSpPr>
          <p:spPr>
            <a:xfrm>
              <a:off x="4229409"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66" name="Rectangle 265"/>
            <p:cNvSpPr/>
            <p:nvPr/>
          </p:nvSpPr>
          <p:spPr>
            <a:xfrm>
              <a:off x="4476090"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67" name="Rectangle 266"/>
            <p:cNvSpPr/>
            <p:nvPr/>
          </p:nvSpPr>
          <p:spPr>
            <a:xfrm>
              <a:off x="4722771" y="3311699"/>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68" name="Rectangle 267"/>
            <p:cNvSpPr/>
            <p:nvPr/>
          </p:nvSpPr>
          <p:spPr>
            <a:xfrm>
              <a:off x="4969452"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69" name="Rectangle 268"/>
            <p:cNvSpPr/>
            <p:nvPr/>
          </p:nvSpPr>
          <p:spPr>
            <a:xfrm>
              <a:off x="5216133"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0" name="Rectangle 269"/>
            <p:cNvSpPr/>
            <p:nvPr/>
          </p:nvSpPr>
          <p:spPr>
            <a:xfrm>
              <a:off x="5462814" y="3311699"/>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1" name="Rectangle 270"/>
            <p:cNvSpPr/>
            <p:nvPr/>
          </p:nvSpPr>
          <p:spPr>
            <a:xfrm>
              <a:off x="5709495"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2" name="Rectangle 271"/>
            <p:cNvSpPr/>
            <p:nvPr/>
          </p:nvSpPr>
          <p:spPr>
            <a:xfrm>
              <a:off x="5956176"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3" name="Rectangle 272"/>
            <p:cNvSpPr/>
            <p:nvPr/>
          </p:nvSpPr>
          <p:spPr>
            <a:xfrm>
              <a:off x="6202857" y="3311699"/>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4" name="Rectangle 273"/>
            <p:cNvSpPr/>
            <p:nvPr/>
          </p:nvSpPr>
          <p:spPr>
            <a:xfrm>
              <a:off x="6449538"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5" name="Rectangle 274"/>
            <p:cNvSpPr/>
            <p:nvPr/>
          </p:nvSpPr>
          <p:spPr>
            <a:xfrm>
              <a:off x="6696219" y="33116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6" name="Rectangle 275"/>
            <p:cNvSpPr/>
            <p:nvPr/>
          </p:nvSpPr>
          <p:spPr>
            <a:xfrm>
              <a:off x="3242685" y="3311699"/>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7" name="Rectangle 276"/>
            <p:cNvSpPr/>
            <p:nvPr/>
          </p:nvSpPr>
          <p:spPr>
            <a:xfrm>
              <a:off x="3489366"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8" name="Rectangle 277"/>
            <p:cNvSpPr/>
            <p:nvPr/>
          </p:nvSpPr>
          <p:spPr>
            <a:xfrm>
              <a:off x="3736047"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79" name="Rectangle 278"/>
            <p:cNvSpPr/>
            <p:nvPr/>
          </p:nvSpPr>
          <p:spPr>
            <a:xfrm>
              <a:off x="3982728" y="3311699"/>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80" name="Rectangle 279"/>
            <p:cNvSpPr/>
            <p:nvPr/>
          </p:nvSpPr>
          <p:spPr>
            <a:xfrm>
              <a:off x="6942900"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281" name="Straight Connector 280"/>
            <p:cNvCxnSpPr/>
            <p:nvPr/>
          </p:nvCxnSpPr>
          <p:spPr>
            <a:xfrm>
              <a:off x="3366025" y="3435033"/>
              <a:ext cx="3700215" cy="0"/>
            </a:xfrm>
            <a:prstGeom prst="line">
              <a:avLst/>
            </a:prstGeom>
            <a:noFill/>
            <a:ln w="12700" cap="flat" cmpd="sng" algn="ctr">
              <a:solidFill>
                <a:sysClr val="windowText" lastClr="000000"/>
              </a:solidFill>
              <a:prstDash val="dash"/>
              <a:headEnd type="oval" w="lg" len="lg"/>
              <a:tailEnd type="triangle" w="lg" len="lg"/>
            </a:ln>
            <a:effectLst/>
          </p:spPr>
        </p:cxnSp>
      </p:grpSp>
      <p:cxnSp>
        <p:nvCxnSpPr>
          <p:cNvPr id="282" name="Straight Arrow Connector 281"/>
          <p:cNvCxnSpPr/>
          <p:nvPr/>
        </p:nvCxnSpPr>
        <p:spPr>
          <a:xfrm>
            <a:off x="3673985" y="4545776"/>
            <a:ext cx="579120" cy="1038296"/>
          </a:xfrm>
          <a:prstGeom prst="straightConnector1">
            <a:avLst/>
          </a:prstGeom>
          <a:noFill/>
          <a:ln w="25400" cap="flat" cmpd="sng" algn="ctr">
            <a:solidFill>
              <a:sysClr val="windowText" lastClr="000000"/>
            </a:solidFill>
            <a:prstDash val="solid"/>
            <a:tailEnd type="triangle"/>
          </a:ln>
          <a:effectLst>
            <a:glow>
              <a:srgbClr val="8DAB8E"/>
            </a:glow>
          </a:effectLst>
        </p:spPr>
      </p:cxnSp>
      <p:sp>
        <p:nvSpPr>
          <p:cNvPr id="283" name="TextBox 282"/>
          <p:cNvSpPr txBox="1"/>
          <p:nvPr/>
        </p:nvSpPr>
        <p:spPr>
          <a:xfrm>
            <a:off x="2988652" y="4716137"/>
            <a:ext cx="2108334" cy="646331"/>
          </a:xfrm>
          <a:prstGeom prst="rect">
            <a:avLst/>
          </a:prstGeom>
          <a:solidFill>
            <a:srgbClr val="EFEDE3"/>
          </a:solidFill>
          <a:ln>
            <a:solidFill>
              <a:sysClr val="windowText" lastClr="000000"/>
            </a:solidFill>
          </a:ln>
          <a:effectLst>
            <a:glow>
              <a:srgbClr val="8DAB8E"/>
            </a:glow>
          </a:effectLst>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Depth first traversal</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(Morton/Hilbert)</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grpSp>
        <p:nvGrpSpPr>
          <p:cNvPr id="284" name="Group 283"/>
          <p:cNvGrpSpPr/>
          <p:nvPr/>
        </p:nvGrpSpPr>
        <p:grpSpPr>
          <a:xfrm>
            <a:off x="8344944" y="2269529"/>
            <a:ext cx="2891326" cy="3399687"/>
            <a:chOff x="8344944" y="2269529"/>
            <a:chExt cx="2891326" cy="3399687"/>
          </a:xfrm>
        </p:grpSpPr>
        <p:grpSp>
          <p:nvGrpSpPr>
            <p:cNvPr id="285" name="Group 284"/>
            <p:cNvGrpSpPr/>
            <p:nvPr/>
          </p:nvGrpSpPr>
          <p:grpSpPr>
            <a:xfrm>
              <a:off x="9032121" y="2269529"/>
              <a:ext cx="2204149" cy="2204118"/>
              <a:chOff x="6690601" y="3104887"/>
              <a:chExt cx="986731" cy="986717"/>
            </a:xfrm>
          </p:grpSpPr>
          <p:grpSp>
            <p:nvGrpSpPr>
              <p:cNvPr id="289" name="Group 288"/>
              <p:cNvGrpSpPr/>
              <p:nvPr/>
            </p:nvGrpSpPr>
            <p:grpSpPr>
              <a:xfrm>
                <a:off x="6690601" y="3104887"/>
                <a:ext cx="986731" cy="986717"/>
                <a:chOff x="6444705" y="2649564"/>
                <a:chExt cx="986731" cy="986717"/>
              </a:xfrm>
            </p:grpSpPr>
            <p:sp>
              <p:nvSpPr>
                <p:cNvPr id="306" name="Rectangle 305"/>
                <p:cNvSpPr/>
                <p:nvPr/>
              </p:nvSpPr>
              <p:spPr>
                <a:xfrm>
                  <a:off x="6444712" y="2649564"/>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7" name="Rectangle 306"/>
                <p:cNvSpPr/>
                <p:nvPr/>
              </p:nvSpPr>
              <p:spPr>
                <a:xfrm>
                  <a:off x="6691393" y="2649564"/>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8" name="Rectangle 307"/>
                <p:cNvSpPr/>
                <p:nvPr/>
              </p:nvSpPr>
              <p:spPr>
                <a:xfrm>
                  <a:off x="6444712" y="2896245"/>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09" name="Rectangle 308"/>
                <p:cNvSpPr/>
                <p:nvPr/>
              </p:nvSpPr>
              <p:spPr>
                <a:xfrm>
                  <a:off x="6691393" y="2896245"/>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0" name="Rectangle 309"/>
                <p:cNvSpPr/>
                <p:nvPr/>
              </p:nvSpPr>
              <p:spPr>
                <a:xfrm>
                  <a:off x="6938074" y="2649564"/>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1" name="Rectangle 310"/>
                <p:cNvSpPr/>
                <p:nvPr/>
              </p:nvSpPr>
              <p:spPr>
                <a:xfrm>
                  <a:off x="7184755" y="2649564"/>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2" name="Rectangle 311"/>
                <p:cNvSpPr/>
                <p:nvPr/>
              </p:nvSpPr>
              <p:spPr>
                <a:xfrm>
                  <a:off x="6938074" y="2896244"/>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3" name="Rectangle 312"/>
                <p:cNvSpPr/>
                <p:nvPr/>
              </p:nvSpPr>
              <p:spPr>
                <a:xfrm>
                  <a:off x="7184754" y="2896243"/>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4" name="Rectangle 313"/>
                <p:cNvSpPr/>
                <p:nvPr/>
              </p:nvSpPr>
              <p:spPr>
                <a:xfrm>
                  <a:off x="6444711" y="3142926"/>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5" name="Rectangle 314"/>
                <p:cNvSpPr/>
                <p:nvPr/>
              </p:nvSpPr>
              <p:spPr>
                <a:xfrm>
                  <a:off x="6691391" y="3142924"/>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6" name="Rectangle 315"/>
                <p:cNvSpPr/>
                <p:nvPr/>
              </p:nvSpPr>
              <p:spPr>
                <a:xfrm>
                  <a:off x="6444705" y="3389596"/>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7" name="Rectangle 316"/>
                <p:cNvSpPr/>
                <p:nvPr/>
              </p:nvSpPr>
              <p:spPr>
                <a:xfrm>
                  <a:off x="6691390" y="3389600"/>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8" name="Rectangle 317"/>
                <p:cNvSpPr/>
                <p:nvPr/>
              </p:nvSpPr>
              <p:spPr>
                <a:xfrm>
                  <a:off x="6938073" y="3142923"/>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19" name="Rectangle 318"/>
                <p:cNvSpPr/>
                <p:nvPr/>
              </p:nvSpPr>
              <p:spPr>
                <a:xfrm>
                  <a:off x="7184754" y="3142923"/>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0" name="Rectangle 319"/>
                <p:cNvSpPr/>
                <p:nvPr/>
              </p:nvSpPr>
              <p:spPr>
                <a:xfrm>
                  <a:off x="6938071" y="33895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1" name="Rectangle 320"/>
                <p:cNvSpPr/>
                <p:nvPr/>
              </p:nvSpPr>
              <p:spPr>
                <a:xfrm>
                  <a:off x="7184750" y="3389596"/>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290" name="Group 289"/>
              <p:cNvGrpSpPr/>
              <p:nvPr/>
            </p:nvGrpSpPr>
            <p:grpSpPr>
              <a:xfrm>
                <a:off x="6813941" y="3228220"/>
                <a:ext cx="740050" cy="740035"/>
                <a:chOff x="6444705" y="2772905"/>
                <a:chExt cx="740050" cy="740035"/>
              </a:xfrm>
            </p:grpSpPr>
            <p:cxnSp>
              <p:nvCxnSpPr>
                <p:cNvPr id="291" name="Straight Connector 290"/>
                <p:cNvCxnSpPr>
                  <a:stCxn id="306" idx="1"/>
                  <a:endCxn id="306" idx="3"/>
                </p:cNvCxnSpPr>
                <p:nvPr/>
              </p:nvCxnSpPr>
              <p:spPr>
                <a:xfrm>
                  <a:off x="6444712" y="2772905"/>
                  <a:ext cx="246681" cy="0"/>
                </a:xfrm>
                <a:prstGeom prst="line">
                  <a:avLst/>
                </a:prstGeom>
                <a:noFill/>
                <a:ln w="12700" cap="flat" cmpd="sng" algn="ctr">
                  <a:solidFill>
                    <a:sysClr val="windowText" lastClr="000000"/>
                  </a:solidFill>
                  <a:prstDash val="dash"/>
                  <a:headEnd type="oval" w="lg" len="lg"/>
                </a:ln>
                <a:effectLst/>
              </p:spPr>
            </p:cxnSp>
            <p:cxnSp>
              <p:nvCxnSpPr>
                <p:cNvPr id="292" name="Straight Connector 291"/>
                <p:cNvCxnSpPr>
                  <a:stCxn id="306" idx="3"/>
                  <a:endCxn id="308" idx="1"/>
                </p:cNvCxnSpPr>
                <p:nvPr/>
              </p:nvCxnSpPr>
              <p:spPr>
                <a:xfrm flipH="1">
                  <a:off x="6444712" y="2772905"/>
                  <a:ext cx="246681" cy="246681"/>
                </a:xfrm>
                <a:prstGeom prst="line">
                  <a:avLst/>
                </a:prstGeom>
                <a:noFill/>
                <a:ln w="12700" cap="flat" cmpd="sng" algn="ctr">
                  <a:solidFill>
                    <a:sysClr val="windowText" lastClr="000000"/>
                  </a:solidFill>
                  <a:prstDash val="dash"/>
                </a:ln>
                <a:effectLst/>
              </p:spPr>
            </p:cxnSp>
            <p:cxnSp>
              <p:nvCxnSpPr>
                <p:cNvPr id="293" name="Straight Connector 292"/>
                <p:cNvCxnSpPr>
                  <a:stCxn id="308" idx="1"/>
                  <a:endCxn id="308" idx="3"/>
                </p:cNvCxnSpPr>
                <p:nvPr/>
              </p:nvCxnSpPr>
              <p:spPr>
                <a:xfrm>
                  <a:off x="6444712" y="3019586"/>
                  <a:ext cx="246681" cy="0"/>
                </a:xfrm>
                <a:prstGeom prst="line">
                  <a:avLst/>
                </a:prstGeom>
                <a:noFill/>
                <a:ln w="12700" cap="flat" cmpd="sng" algn="ctr">
                  <a:solidFill>
                    <a:sysClr val="windowText" lastClr="000000"/>
                  </a:solidFill>
                  <a:prstDash val="dash"/>
                </a:ln>
                <a:effectLst/>
              </p:spPr>
            </p:cxnSp>
            <p:cxnSp>
              <p:nvCxnSpPr>
                <p:cNvPr id="294" name="Straight Connector 293"/>
                <p:cNvCxnSpPr>
                  <a:stCxn id="308" idx="3"/>
                  <a:endCxn id="307" idx="3"/>
                </p:cNvCxnSpPr>
                <p:nvPr/>
              </p:nvCxnSpPr>
              <p:spPr>
                <a:xfrm flipV="1">
                  <a:off x="6691393" y="2772905"/>
                  <a:ext cx="246681" cy="246681"/>
                </a:xfrm>
                <a:prstGeom prst="line">
                  <a:avLst/>
                </a:prstGeom>
                <a:noFill/>
                <a:ln w="12700" cap="flat" cmpd="sng" algn="ctr">
                  <a:solidFill>
                    <a:sysClr val="windowText" lastClr="000000"/>
                  </a:solidFill>
                  <a:prstDash val="dash"/>
                </a:ln>
                <a:effectLst/>
              </p:spPr>
            </p:cxnSp>
            <p:cxnSp>
              <p:nvCxnSpPr>
                <p:cNvPr id="295" name="Straight Connector 294"/>
                <p:cNvCxnSpPr>
                  <a:stCxn id="310" idx="1"/>
                  <a:endCxn id="310" idx="3"/>
                </p:cNvCxnSpPr>
                <p:nvPr/>
              </p:nvCxnSpPr>
              <p:spPr>
                <a:xfrm>
                  <a:off x="6938074" y="2772905"/>
                  <a:ext cx="246681" cy="0"/>
                </a:xfrm>
                <a:prstGeom prst="line">
                  <a:avLst/>
                </a:prstGeom>
                <a:noFill/>
                <a:ln w="12700" cap="flat" cmpd="sng" algn="ctr">
                  <a:solidFill>
                    <a:sysClr val="windowText" lastClr="000000"/>
                  </a:solidFill>
                  <a:prstDash val="dash"/>
                </a:ln>
                <a:effectLst/>
              </p:spPr>
            </p:cxnSp>
            <p:cxnSp>
              <p:nvCxnSpPr>
                <p:cNvPr id="296" name="Straight Connector 295"/>
                <p:cNvCxnSpPr>
                  <a:stCxn id="310" idx="3"/>
                  <a:endCxn id="309" idx="3"/>
                </p:cNvCxnSpPr>
                <p:nvPr/>
              </p:nvCxnSpPr>
              <p:spPr>
                <a:xfrm flipH="1">
                  <a:off x="6938074" y="2772905"/>
                  <a:ext cx="246681" cy="246681"/>
                </a:xfrm>
                <a:prstGeom prst="line">
                  <a:avLst/>
                </a:prstGeom>
                <a:noFill/>
                <a:ln w="12700" cap="flat" cmpd="sng" algn="ctr">
                  <a:solidFill>
                    <a:sysClr val="windowText" lastClr="000000"/>
                  </a:solidFill>
                  <a:prstDash val="dash"/>
                </a:ln>
                <a:effectLst/>
              </p:spPr>
            </p:cxnSp>
            <p:cxnSp>
              <p:nvCxnSpPr>
                <p:cNvPr id="297" name="Straight Connector 296"/>
                <p:cNvCxnSpPr>
                  <a:stCxn id="309" idx="3"/>
                  <a:endCxn id="312" idx="3"/>
                </p:cNvCxnSpPr>
                <p:nvPr/>
              </p:nvCxnSpPr>
              <p:spPr>
                <a:xfrm flipV="1">
                  <a:off x="6938074" y="3019585"/>
                  <a:ext cx="246681" cy="1"/>
                </a:xfrm>
                <a:prstGeom prst="line">
                  <a:avLst/>
                </a:prstGeom>
                <a:noFill/>
                <a:ln w="12700" cap="flat" cmpd="sng" algn="ctr">
                  <a:solidFill>
                    <a:sysClr val="windowText" lastClr="000000"/>
                  </a:solidFill>
                  <a:prstDash val="dash"/>
                </a:ln>
                <a:effectLst/>
              </p:spPr>
            </p:cxnSp>
            <p:cxnSp>
              <p:nvCxnSpPr>
                <p:cNvPr id="298" name="Straight Connector 297"/>
                <p:cNvCxnSpPr>
                  <a:stCxn id="313" idx="1"/>
                  <a:endCxn id="314" idx="1"/>
                </p:cNvCxnSpPr>
                <p:nvPr/>
              </p:nvCxnSpPr>
              <p:spPr>
                <a:xfrm flipH="1">
                  <a:off x="6444711" y="3019584"/>
                  <a:ext cx="740043" cy="246683"/>
                </a:xfrm>
                <a:prstGeom prst="line">
                  <a:avLst/>
                </a:prstGeom>
                <a:noFill/>
                <a:ln w="12700" cap="flat" cmpd="sng" algn="ctr">
                  <a:solidFill>
                    <a:sysClr val="windowText" lastClr="000000"/>
                  </a:solidFill>
                  <a:prstDash val="dash"/>
                </a:ln>
                <a:effectLst/>
              </p:spPr>
            </p:cxnSp>
            <p:cxnSp>
              <p:nvCxnSpPr>
                <p:cNvPr id="299" name="Straight Connector 298"/>
                <p:cNvCxnSpPr>
                  <a:stCxn id="314" idx="1"/>
                  <a:endCxn id="314" idx="3"/>
                </p:cNvCxnSpPr>
                <p:nvPr/>
              </p:nvCxnSpPr>
              <p:spPr>
                <a:xfrm>
                  <a:off x="6444711" y="3266267"/>
                  <a:ext cx="246681" cy="0"/>
                </a:xfrm>
                <a:prstGeom prst="line">
                  <a:avLst/>
                </a:prstGeom>
                <a:noFill/>
                <a:ln w="12700" cap="flat" cmpd="sng" algn="ctr">
                  <a:solidFill>
                    <a:sysClr val="windowText" lastClr="000000"/>
                  </a:solidFill>
                  <a:prstDash val="dash"/>
                </a:ln>
                <a:effectLst/>
              </p:spPr>
            </p:cxnSp>
            <p:cxnSp>
              <p:nvCxnSpPr>
                <p:cNvPr id="300" name="Straight Connector 299"/>
                <p:cNvCxnSpPr>
                  <a:stCxn id="314" idx="3"/>
                  <a:endCxn id="316" idx="1"/>
                </p:cNvCxnSpPr>
                <p:nvPr/>
              </p:nvCxnSpPr>
              <p:spPr>
                <a:xfrm flipH="1">
                  <a:off x="6444705" y="3266267"/>
                  <a:ext cx="246687" cy="246670"/>
                </a:xfrm>
                <a:prstGeom prst="line">
                  <a:avLst/>
                </a:prstGeom>
                <a:noFill/>
                <a:ln w="12700" cap="flat" cmpd="sng" algn="ctr">
                  <a:solidFill>
                    <a:sysClr val="windowText" lastClr="000000"/>
                  </a:solidFill>
                  <a:prstDash val="dash"/>
                </a:ln>
                <a:effectLst/>
              </p:spPr>
            </p:cxnSp>
            <p:cxnSp>
              <p:nvCxnSpPr>
                <p:cNvPr id="301" name="Straight Connector 300"/>
                <p:cNvCxnSpPr>
                  <a:stCxn id="316" idx="1"/>
                  <a:endCxn id="316" idx="3"/>
                </p:cNvCxnSpPr>
                <p:nvPr/>
              </p:nvCxnSpPr>
              <p:spPr>
                <a:xfrm>
                  <a:off x="6444705" y="3512937"/>
                  <a:ext cx="246681" cy="0"/>
                </a:xfrm>
                <a:prstGeom prst="line">
                  <a:avLst/>
                </a:prstGeom>
                <a:noFill/>
                <a:ln w="12700" cap="flat" cmpd="sng" algn="ctr">
                  <a:solidFill>
                    <a:sysClr val="windowText" lastClr="000000"/>
                  </a:solidFill>
                  <a:prstDash val="dash"/>
                </a:ln>
                <a:effectLst/>
              </p:spPr>
            </p:cxnSp>
            <p:cxnSp>
              <p:nvCxnSpPr>
                <p:cNvPr id="302" name="Straight Connector 301"/>
                <p:cNvCxnSpPr>
                  <a:stCxn id="316" idx="3"/>
                  <a:endCxn id="315" idx="3"/>
                </p:cNvCxnSpPr>
                <p:nvPr/>
              </p:nvCxnSpPr>
              <p:spPr>
                <a:xfrm flipV="1">
                  <a:off x="6691386" y="3266265"/>
                  <a:ext cx="246686" cy="246672"/>
                </a:xfrm>
                <a:prstGeom prst="line">
                  <a:avLst/>
                </a:prstGeom>
                <a:noFill/>
                <a:ln w="12700" cap="flat" cmpd="sng" algn="ctr">
                  <a:solidFill>
                    <a:sysClr val="windowText" lastClr="000000"/>
                  </a:solidFill>
                  <a:prstDash val="dash"/>
                </a:ln>
                <a:effectLst/>
              </p:spPr>
            </p:cxnSp>
            <p:cxnSp>
              <p:nvCxnSpPr>
                <p:cNvPr id="303" name="Straight Connector 302"/>
                <p:cNvCxnSpPr>
                  <a:stCxn id="315" idx="3"/>
                  <a:endCxn id="318" idx="3"/>
                </p:cNvCxnSpPr>
                <p:nvPr/>
              </p:nvCxnSpPr>
              <p:spPr>
                <a:xfrm flipV="1">
                  <a:off x="6938072" y="3266264"/>
                  <a:ext cx="246682" cy="1"/>
                </a:xfrm>
                <a:prstGeom prst="line">
                  <a:avLst/>
                </a:prstGeom>
                <a:noFill/>
                <a:ln w="12700" cap="flat" cmpd="sng" algn="ctr">
                  <a:solidFill>
                    <a:sysClr val="windowText" lastClr="000000"/>
                  </a:solidFill>
                  <a:prstDash val="dash"/>
                </a:ln>
                <a:effectLst/>
              </p:spPr>
            </p:cxnSp>
            <p:cxnSp>
              <p:nvCxnSpPr>
                <p:cNvPr id="304" name="Straight Connector 303"/>
                <p:cNvCxnSpPr>
                  <a:stCxn id="318" idx="3"/>
                  <a:endCxn id="320" idx="1"/>
                </p:cNvCxnSpPr>
                <p:nvPr/>
              </p:nvCxnSpPr>
              <p:spPr>
                <a:xfrm flipH="1">
                  <a:off x="6938071" y="3266264"/>
                  <a:ext cx="246683" cy="246676"/>
                </a:xfrm>
                <a:prstGeom prst="line">
                  <a:avLst/>
                </a:prstGeom>
                <a:noFill/>
                <a:ln w="12700" cap="flat" cmpd="sng" algn="ctr">
                  <a:solidFill>
                    <a:sysClr val="windowText" lastClr="000000"/>
                  </a:solidFill>
                  <a:prstDash val="dash"/>
                </a:ln>
                <a:effectLst/>
              </p:spPr>
            </p:cxnSp>
            <p:cxnSp>
              <p:nvCxnSpPr>
                <p:cNvPr id="305" name="Straight Connector 304"/>
                <p:cNvCxnSpPr>
                  <a:stCxn id="321" idx="1"/>
                  <a:endCxn id="320" idx="1"/>
                </p:cNvCxnSpPr>
                <p:nvPr/>
              </p:nvCxnSpPr>
              <p:spPr>
                <a:xfrm flipH="1">
                  <a:off x="6938071" y="3512937"/>
                  <a:ext cx="246679" cy="3"/>
                </a:xfrm>
                <a:prstGeom prst="line">
                  <a:avLst/>
                </a:prstGeom>
                <a:noFill/>
                <a:ln w="12700" cap="flat" cmpd="sng" algn="ctr">
                  <a:solidFill>
                    <a:sysClr val="windowText" lastClr="000000"/>
                  </a:solidFill>
                  <a:prstDash val="dash"/>
                  <a:headEnd type="triangle" w="lg" len="lg"/>
                </a:ln>
                <a:effectLst/>
              </p:spPr>
            </p:cxnSp>
          </p:grpSp>
        </p:grpSp>
        <p:grpSp>
          <p:nvGrpSpPr>
            <p:cNvPr id="286" name="Group 285"/>
            <p:cNvGrpSpPr/>
            <p:nvPr/>
          </p:nvGrpSpPr>
          <p:grpSpPr>
            <a:xfrm>
              <a:off x="8344944" y="4749114"/>
              <a:ext cx="2205700" cy="920102"/>
              <a:chOff x="8344944" y="4749114"/>
              <a:chExt cx="2205700" cy="920102"/>
            </a:xfrm>
          </p:grpSpPr>
          <p:cxnSp>
            <p:nvCxnSpPr>
              <p:cNvPr id="287" name="Straight Arrow Connector 286"/>
              <p:cNvCxnSpPr/>
              <p:nvPr/>
            </p:nvCxnSpPr>
            <p:spPr>
              <a:xfrm flipV="1">
                <a:off x="8344944" y="4749114"/>
                <a:ext cx="573244" cy="920102"/>
              </a:xfrm>
              <a:prstGeom prst="straightConnector1">
                <a:avLst/>
              </a:prstGeom>
              <a:noFill/>
              <a:ln w="25400" cap="flat" cmpd="sng" algn="ctr">
                <a:solidFill>
                  <a:sysClr val="windowText" lastClr="000000"/>
                </a:solidFill>
                <a:prstDash val="solid"/>
                <a:tailEnd type="triangle"/>
              </a:ln>
              <a:effectLst/>
            </p:spPr>
          </p:cxnSp>
          <p:sp>
            <p:nvSpPr>
              <p:cNvPr id="288" name="TextBox 287"/>
              <p:cNvSpPr txBox="1"/>
              <p:nvPr/>
            </p:nvSpPr>
            <p:spPr>
              <a:xfrm>
                <a:off x="8590812" y="4979969"/>
                <a:ext cx="1959832" cy="646331"/>
              </a:xfrm>
              <a:prstGeom prst="rect">
                <a:avLst/>
              </a:prstGeom>
              <a:solidFill>
                <a:srgbClr val="EFEDE3"/>
              </a:solidFill>
              <a:ln>
                <a:solidFill>
                  <a:sysClr val="windowText" lastClr="000000"/>
                </a:solidFill>
              </a:ln>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Franklin Gothic Book" panose="020B0503020102020204"/>
                  </a:rPr>
                  <a:t>Space filling curve</a:t>
                </a:r>
                <a:br>
                  <a:rPr kumimoji="0" lang="en-US" sz="1800" b="0" i="0" u="none" strike="noStrike" kern="0" cap="none" spc="0" normalizeH="0" baseline="0" noProof="0" dirty="0">
                    <a:ln>
                      <a:noFill/>
                    </a:ln>
                    <a:solidFill>
                      <a:prstClr val="black"/>
                    </a:solidFill>
                    <a:effectLst/>
                    <a:uLnTx/>
                    <a:uFillTx/>
                    <a:latin typeface="Franklin Gothic Book" panose="020B0503020102020204"/>
                  </a:rPr>
                </a:br>
                <a:r>
                  <a:rPr kumimoji="0" lang="en-US" sz="1800" b="0" i="0" u="none" strike="noStrike" kern="0" cap="none" spc="0" normalizeH="0" baseline="0" noProof="0" dirty="0">
                    <a:ln>
                      <a:noFill/>
                    </a:ln>
                    <a:solidFill>
                      <a:prstClr val="black"/>
                    </a:solidFill>
                    <a:effectLst/>
                    <a:uLnTx/>
                    <a:uFillTx/>
                    <a:latin typeface="Franklin Gothic Book" panose="020B0503020102020204"/>
                  </a:rPr>
                  <a:t>(Morton/Hilbert)</a:t>
                </a:r>
                <a:endParaRPr kumimoji="0" lang="sv-SE" sz="1800" b="0" i="0" u="none" strike="noStrike" kern="0" cap="none" spc="0" normalizeH="0" baseline="0" noProof="0" dirty="0">
                  <a:ln>
                    <a:noFill/>
                  </a:ln>
                  <a:solidFill>
                    <a:prstClr val="black"/>
                  </a:solidFill>
                  <a:effectLst/>
                  <a:uLnTx/>
                  <a:uFillTx/>
                  <a:latin typeface="Franklin Gothic Book" panose="020B0503020102020204"/>
                </a:endParaRPr>
              </a:p>
            </p:txBody>
          </p:sp>
        </p:grpSp>
      </p:grpSp>
      <p:grpSp>
        <p:nvGrpSpPr>
          <p:cNvPr id="322" name="Group 321"/>
          <p:cNvGrpSpPr/>
          <p:nvPr/>
        </p:nvGrpSpPr>
        <p:grpSpPr>
          <a:xfrm>
            <a:off x="2278190" y="5949009"/>
            <a:ext cx="8816533" cy="551033"/>
            <a:chOff x="3242685" y="3311699"/>
            <a:chExt cx="3946896" cy="246681"/>
          </a:xfrm>
        </p:grpSpPr>
        <p:sp>
          <p:nvSpPr>
            <p:cNvPr id="323" name="Rectangle 322"/>
            <p:cNvSpPr/>
            <p:nvPr/>
          </p:nvSpPr>
          <p:spPr>
            <a:xfrm>
              <a:off x="4229409"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4" name="Rectangle 323"/>
            <p:cNvSpPr/>
            <p:nvPr/>
          </p:nvSpPr>
          <p:spPr>
            <a:xfrm>
              <a:off x="4476090"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5" name="Rectangle 324"/>
            <p:cNvSpPr/>
            <p:nvPr/>
          </p:nvSpPr>
          <p:spPr>
            <a:xfrm>
              <a:off x="4722771" y="3311699"/>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6" name="Rectangle 325"/>
            <p:cNvSpPr/>
            <p:nvPr/>
          </p:nvSpPr>
          <p:spPr>
            <a:xfrm>
              <a:off x="4969452"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7" name="Rectangle 326"/>
            <p:cNvSpPr/>
            <p:nvPr/>
          </p:nvSpPr>
          <p:spPr>
            <a:xfrm>
              <a:off x="5216133"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8" name="Rectangle 327"/>
            <p:cNvSpPr/>
            <p:nvPr/>
          </p:nvSpPr>
          <p:spPr>
            <a:xfrm>
              <a:off x="5462814" y="3311699"/>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29" name="Rectangle 328"/>
            <p:cNvSpPr/>
            <p:nvPr/>
          </p:nvSpPr>
          <p:spPr>
            <a:xfrm>
              <a:off x="5709495" y="3311699"/>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0" name="Rectangle 329"/>
            <p:cNvSpPr/>
            <p:nvPr/>
          </p:nvSpPr>
          <p:spPr>
            <a:xfrm>
              <a:off x="5956176" y="3311699"/>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1" name="Rectangle 330"/>
            <p:cNvSpPr/>
            <p:nvPr/>
          </p:nvSpPr>
          <p:spPr>
            <a:xfrm>
              <a:off x="6202857" y="3311699"/>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2" name="Rectangle 331"/>
            <p:cNvSpPr/>
            <p:nvPr/>
          </p:nvSpPr>
          <p:spPr>
            <a:xfrm>
              <a:off x="6449538"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3" name="Rectangle 332"/>
            <p:cNvSpPr/>
            <p:nvPr/>
          </p:nvSpPr>
          <p:spPr>
            <a:xfrm>
              <a:off x="6696219" y="33116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4" name="Rectangle 333"/>
            <p:cNvSpPr/>
            <p:nvPr/>
          </p:nvSpPr>
          <p:spPr>
            <a:xfrm>
              <a:off x="3242685" y="3311699"/>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5" name="Rectangle 334"/>
            <p:cNvSpPr/>
            <p:nvPr/>
          </p:nvSpPr>
          <p:spPr>
            <a:xfrm>
              <a:off x="3489366" y="3311699"/>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6" name="Rectangle 335"/>
            <p:cNvSpPr/>
            <p:nvPr/>
          </p:nvSpPr>
          <p:spPr>
            <a:xfrm>
              <a:off x="3736047" y="3311699"/>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7" name="Rectangle 336"/>
            <p:cNvSpPr/>
            <p:nvPr/>
          </p:nvSpPr>
          <p:spPr>
            <a:xfrm>
              <a:off x="3982728" y="3311699"/>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38" name="Rectangle 337"/>
            <p:cNvSpPr/>
            <p:nvPr/>
          </p:nvSpPr>
          <p:spPr>
            <a:xfrm>
              <a:off x="6942900" y="3311699"/>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339" name="Straight Connector 338"/>
            <p:cNvCxnSpPr/>
            <p:nvPr/>
          </p:nvCxnSpPr>
          <p:spPr>
            <a:xfrm>
              <a:off x="3366025" y="3435033"/>
              <a:ext cx="3700215" cy="0"/>
            </a:xfrm>
            <a:prstGeom prst="line">
              <a:avLst/>
            </a:prstGeom>
            <a:noFill/>
            <a:ln w="12700" cap="flat" cmpd="sng" algn="ctr">
              <a:solidFill>
                <a:sysClr val="windowText" lastClr="000000"/>
              </a:solidFill>
              <a:prstDash val="dash"/>
              <a:headEnd type="oval" w="lg" len="lg"/>
              <a:tailEnd type="triangle" w="lg" len="lg"/>
            </a:ln>
            <a:effectLst/>
          </p:spPr>
        </p:cxnSp>
      </p:grpSp>
      <p:sp>
        <p:nvSpPr>
          <p:cNvPr id="340" name="TextBox 339"/>
          <p:cNvSpPr txBox="1"/>
          <p:nvPr/>
        </p:nvSpPr>
        <p:spPr>
          <a:xfrm>
            <a:off x="2163593" y="5442646"/>
            <a:ext cx="1292020" cy="461665"/>
          </a:xfrm>
          <a:prstGeom prst="rect">
            <a:avLst/>
          </a:prstGeom>
          <a:noFill/>
        </p:spPr>
        <p:txBody>
          <a:bodyPr wrap="none" rtlCol="0">
            <a:spAutoFit/>
          </a:bodyPr>
          <a:lstStyle/>
          <a:p>
            <a:pPr defTabSz="457200"/>
            <a:r>
              <a:rPr lang="en-US" sz="2400" dirty="0">
                <a:solidFill>
                  <a:prstClr val="black"/>
                </a:solidFill>
                <a:latin typeface="Franklin Gothic Book" panose="020B0503020102020204"/>
              </a:rPr>
              <a:t>1D array</a:t>
            </a:r>
            <a:endParaRPr lang="sv-SE" sz="2400" dirty="0">
              <a:solidFill>
                <a:prstClr val="black"/>
              </a:solidFill>
              <a:latin typeface="Franklin Gothic Book" panose="020B0503020102020204"/>
            </a:endParaRPr>
          </a:p>
        </p:txBody>
      </p:sp>
      <p:pic>
        <p:nvPicPr>
          <p:cNvPr id="356" name="Picture 3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919" y="-137538"/>
            <a:ext cx="4335643" cy="4335643"/>
          </a:xfrm>
          <a:prstGeom prst="rect">
            <a:avLst/>
          </a:prstGeom>
        </p:spPr>
      </p:pic>
      <p:grpSp>
        <p:nvGrpSpPr>
          <p:cNvPr id="357" name="Group 356"/>
          <p:cNvGrpSpPr/>
          <p:nvPr/>
        </p:nvGrpSpPr>
        <p:grpSpPr>
          <a:xfrm>
            <a:off x="1632180" y="2080075"/>
            <a:ext cx="2717511" cy="2420352"/>
            <a:chOff x="1632180" y="2080075"/>
            <a:chExt cx="2717511" cy="2420352"/>
          </a:xfrm>
          <a:effectLst>
            <a:glow rad="406400">
              <a:schemeClr val="bg1"/>
            </a:glow>
          </a:effectLst>
        </p:grpSpPr>
        <p:grpSp>
          <p:nvGrpSpPr>
            <p:cNvPr id="358" name="Group 357"/>
            <p:cNvGrpSpPr/>
            <p:nvPr/>
          </p:nvGrpSpPr>
          <p:grpSpPr>
            <a:xfrm>
              <a:off x="1735349" y="2633867"/>
              <a:ext cx="2614342" cy="1866560"/>
              <a:chOff x="1735349" y="2633867"/>
              <a:chExt cx="2614342" cy="1866560"/>
            </a:xfrm>
            <a:effectLst/>
          </p:grpSpPr>
          <p:sp>
            <p:nvSpPr>
              <p:cNvPr id="360" name="Cube 359"/>
              <p:cNvSpPr/>
              <p:nvPr/>
            </p:nvSpPr>
            <p:spPr>
              <a:xfrm>
                <a:off x="3600757" y="3005193"/>
                <a:ext cx="748934" cy="748933"/>
              </a:xfrm>
              <a:prstGeom prst="cube">
                <a:avLst/>
              </a:prstGeom>
              <a:solidFill>
                <a:srgbClr val="F0D9A5"/>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1" name="Cube 360"/>
              <p:cNvSpPr/>
              <p:nvPr/>
            </p:nvSpPr>
            <p:spPr>
              <a:xfrm>
                <a:off x="1735349" y="2633867"/>
                <a:ext cx="748934" cy="748933"/>
              </a:xfrm>
              <a:prstGeom prst="cube">
                <a:avLst/>
              </a:prstGeom>
              <a:solidFill>
                <a:srgbClr val="425A43"/>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2" name="Cube 361"/>
              <p:cNvSpPr/>
              <p:nvPr/>
            </p:nvSpPr>
            <p:spPr>
              <a:xfrm>
                <a:off x="2292589" y="2635979"/>
                <a:ext cx="748934" cy="748933"/>
              </a:xfrm>
              <a:prstGeom prst="cube">
                <a:avLst/>
              </a:prstGeom>
              <a:solidFill>
                <a:srgbClr val="63876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3" name="Cube 362"/>
              <p:cNvSpPr/>
              <p:nvPr/>
            </p:nvSpPr>
            <p:spPr>
              <a:xfrm>
                <a:off x="2852936" y="2635979"/>
                <a:ext cx="748934" cy="748933"/>
              </a:xfrm>
              <a:prstGeom prst="cube">
                <a:avLst/>
              </a:prstGeom>
              <a:solidFill>
                <a:srgbClr val="63876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4" name="Cube 363"/>
              <p:cNvSpPr/>
              <p:nvPr/>
            </p:nvSpPr>
            <p:spPr>
              <a:xfrm>
                <a:off x="3413772" y="3193135"/>
                <a:ext cx="748934" cy="748933"/>
              </a:xfrm>
              <a:prstGeom prst="cube">
                <a:avLst/>
              </a:prstGeom>
              <a:solidFill>
                <a:srgbClr val="F0D9A5"/>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5" name="Cube 364"/>
              <p:cNvSpPr/>
              <p:nvPr/>
            </p:nvSpPr>
            <p:spPr>
              <a:xfrm>
                <a:off x="3226250" y="3379489"/>
                <a:ext cx="748934" cy="748933"/>
              </a:xfrm>
              <a:prstGeom prst="cube">
                <a:avLst/>
              </a:prstGeom>
              <a:solidFill>
                <a:srgbClr val="335366"/>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6" name="Cube 365"/>
              <p:cNvSpPr/>
              <p:nvPr/>
            </p:nvSpPr>
            <p:spPr>
              <a:xfrm>
                <a:off x="2103693" y="3378072"/>
                <a:ext cx="748934" cy="748933"/>
              </a:xfrm>
              <a:prstGeom prst="cube">
                <a:avLst/>
              </a:prstGeom>
              <a:solidFill>
                <a:srgbClr val="D1DDD2"/>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7" name="Cube 366"/>
              <p:cNvSpPr/>
              <p:nvPr/>
            </p:nvSpPr>
            <p:spPr>
              <a:xfrm>
                <a:off x="2106869" y="2821886"/>
                <a:ext cx="748934" cy="748933"/>
              </a:xfrm>
              <a:prstGeom prst="cube">
                <a:avLst/>
              </a:prstGeom>
              <a:solidFill>
                <a:srgbClr val="BBCDBB"/>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8" name="Cube 367"/>
              <p:cNvSpPr/>
              <p:nvPr/>
            </p:nvSpPr>
            <p:spPr>
              <a:xfrm>
                <a:off x="3040410" y="3563795"/>
                <a:ext cx="748934" cy="748933"/>
              </a:xfrm>
              <a:prstGeom prst="cube">
                <a:avLst/>
              </a:prstGeom>
              <a:solidFill>
                <a:srgbClr val="4D7D99"/>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69" name="Cube 368"/>
              <p:cNvSpPr/>
              <p:nvPr/>
            </p:nvSpPr>
            <p:spPr>
              <a:xfrm>
                <a:off x="2853371" y="3751494"/>
                <a:ext cx="748934" cy="748933"/>
              </a:xfrm>
              <a:prstGeom prst="cube">
                <a:avLst/>
              </a:prstGeom>
              <a:solidFill>
                <a:srgbClr val="ADC7D6"/>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70" name="Cube 369"/>
              <p:cNvSpPr/>
              <p:nvPr/>
            </p:nvSpPr>
            <p:spPr>
              <a:xfrm>
                <a:off x="3413289" y="2635349"/>
                <a:ext cx="748934" cy="748933"/>
              </a:xfrm>
              <a:prstGeom prst="cube">
                <a:avLst/>
              </a:prstGeom>
              <a:solidFill>
                <a:srgbClr val="D7A124"/>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371" name="Cube 370"/>
              <p:cNvSpPr/>
              <p:nvPr/>
            </p:nvSpPr>
            <p:spPr>
              <a:xfrm>
                <a:off x="1920401" y="3564651"/>
                <a:ext cx="748934" cy="748933"/>
              </a:xfrm>
              <a:prstGeom prst="cube">
                <a:avLst/>
              </a:prstGeom>
              <a:solidFill>
                <a:srgbClr val="BBCDBB"/>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359" name="TextBox 358"/>
            <p:cNvSpPr txBox="1"/>
            <p:nvPr/>
          </p:nvSpPr>
          <p:spPr>
            <a:xfrm>
              <a:off x="1632180" y="2080075"/>
              <a:ext cx="1851597" cy="461665"/>
            </a:xfrm>
            <a:prstGeom prst="rect">
              <a:avLst/>
            </a:prstGeom>
            <a:solidFill>
              <a:schemeClr val="bg1"/>
            </a:solidFill>
            <a:effectLst/>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Franklin Gothic Book" panose="020B0503020102020204"/>
                </a:rPr>
                <a:t>3D SVO/DAG</a:t>
              </a:r>
              <a:endParaRPr kumimoji="0" lang="sv-SE" sz="2400" b="0" i="0" u="none" strike="noStrike" kern="0" cap="none" spc="0" normalizeH="0" baseline="0" noProof="0" dirty="0">
                <a:ln>
                  <a:noFill/>
                </a:ln>
                <a:solidFill>
                  <a:prstClr val="black"/>
                </a:solidFill>
                <a:effectLst/>
                <a:uLnTx/>
                <a:uFillTx/>
                <a:latin typeface="Franklin Gothic Book" panose="020B0503020102020204"/>
              </a:endParaRPr>
            </a:p>
          </p:txBody>
        </p:sp>
      </p:grpSp>
    </p:spTree>
    <p:extLst>
      <p:ext uri="{BB962C8B-B14F-4D97-AF65-F5344CB8AC3E}">
        <p14:creationId xmlns:p14="http://schemas.microsoft.com/office/powerpoint/2010/main" val="261856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wipe(down)">
                                      <p:cBhvr>
                                        <p:cTn id="12" dur="500"/>
                                        <p:tgtEl>
                                          <p:spTgt spid="284"/>
                                        </p:tgtEl>
                                      </p:cBhvr>
                                    </p:animEffect>
                                  </p:childTnLst>
                                </p:cTn>
                              </p:par>
                              <p:par>
                                <p:cTn id="13" presetID="10" presetClass="exit" presetSubtype="0" fill="hold" nodeType="withEffect">
                                  <p:stCondLst>
                                    <p:cond delay="0"/>
                                  </p:stCondLst>
                                  <p:childTnLst>
                                    <p:animEffect transition="out" filter="fade">
                                      <p:cBhvr>
                                        <p:cTn id="14" dur="500"/>
                                        <p:tgtEl>
                                          <p:spTgt spid="259"/>
                                        </p:tgtEl>
                                      </p:cBhvr>
                                    </p:animEffect>
                                    <p:set>
                                      <p:cBhvr>
                                        <p:cTn id="15" dur="1" fill="hold">
                                          <p:stCondLst>
                                            <p:cond delay="499"/>
                                          </p:stCondLst>
                                        </p:cTn>
                                        <p:tgtEl>
                                          <p:spTgt spid="25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6"/>
                                        </p:tgtEl>
                                        <p:attrNameLst>
                                          <p:attrName>style.visibility</p:attrName>
                                        </p:attrNameLst>
                                      </p:cBhvr>
                                      <p:to>
                                        <p:strVal val="visible"/>
                                      </p:to>
                                    </p:set>
                                    <p:animEffect transition="in" filter="fade">
                                      <p:cBhvr>
                                        <p:cTn id="20"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7" name="Table 66"/>
          <p:cNvGraphicFramePr>
            <a:graphicFrameLocks noGrp="1"/>
          </p:cNvGraphicFramePr>
          <p:nvPr>
            <p:extLst>
              <p:ext uri="{D42A27DB-BD31-4B8C-83A1-F6EECF244321}">
                <p14:modId xmlns:p14="http://schemas.microsoft.com/office/powerpoint/2010/main" val="376803891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68" name="Connector: Elbow 23"/>
          <p:cNvCxnSpPr>
            <a:stCxn id="47" idx="0"/>
            <a:endCxn id="56" idx="0"/>
          </p:cNvCxnSpPr>
          <p:nvPr/>
        </p:nvCxnSpPr>
        <p:spPr>
          <a:xfrm rot="16200000" flipH="1">
            <a:off x="6680785" y="3326309"/>
            <a:ext cx="44599" cy="1375997"/>
          </a:xfrm>
          <a:prstGeom prst="bentConnector3">
            <a:avLst>
              <a:gd name="adj1" fmla="val -512568"/>
            </a:avLst>
          </a:prstGeom>
          <a:noFill/>
          <a:ln w="9525" cap="flat" cmpd="sng" algn="ctr">
            <a:solidFill>
              <a:sysClr val="windowText" lastClr="000000"/>
            </a:solidFill>
            <a:prstDash val="solid"/>
            <a:tailEnd type="triangle"/>
          </a:ln>
          <a:effectLst/>
        </p:spPr>
      </p:cxnSp>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814769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Curved Connector 49"/>
          <p:cNvCxnSpPr/>
          <p:nvPr/>
        </p:nvCxnSpPr>
        <p:spPr>
          <a:xfrm rot="16200000" flipV="1">
            <a:off x="7115568" y="3761090"/>
            <a:ext cx="12700" cy="551033"/>
          </a:xfrm>
          <a:prstGeom prst="curvedConnector3">
            <a:avLst>
              <a:gd name="adj1" fmla="val 1800000"/>
            </a:avLst>
          </a:prstGeom>
          <a:noFill/>
          <a:ln w="9525" cap="flat" cmpd="sng" algn="ctr">
            <a:solidFill>
              <a:sysClr val="windowText" lastClr="000000"/>
            </a:solidFill>
            <a:prstDash val="solid"/>
            <a:tailEnd type="triangle"/>
          </a:ln>
          <a:effectLst/>
        </p:spPr>
      </p:cxnSp>
      <p:cxnSp>
        <p:nvCxnSpPr>
          <p:cNvPr id="51" name="Curved Connector 50"/>
          <p:cNvCxnSpPr/>
          <p:nvPr/>
        </p:nvCxnSpPr>
        <p:spPr>
          <a:xfrm rot="5400000" flipH="1" flipV="1">
            <a:off x="7666600" y="3761091"/>
            <a:ext cx="12700" cy="551033"/>
          </a:xfrm>
          <a:prstGeom prst="curvedConnector3">
            <a:avLst>
              <a:gd name="adj1" fmla="val 1800000"/>
            </a:avLst>
          </a:prstGeom>
          <a:noFill/>
          <a:ln w="9525" cap="flat" cmpd="sng" algn="ctr">
            <a:solidFill>
              <a:sysClr val="windowText" lastClr="000000"/>
            </a:solidFill>
            <a:prstDash val="solid"/>
            <a:tailEnd type="triangle"/>
          </a:ln>
          <a:effectLst/>
        </p:spPr>
      </p:cxnSp>
      <p:sp>
        <p:nvSpPr>
          <p:cNvPr id="53" name="Rectangle 52"/>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2" name="Table 71"/>
          <p:cNvGraphicFramePr>
            <a:graphicFrameLocks noGrp="1"/>
          </p:cNvGraphicFramePr>
          <p:nvPr>
            <p:extLst>
              <p:ext uri="{D42A27DB-BD31-4B8C-83A1-F6EECF244321}">
                <p14:modId xmlns:p14="http://schemas.microsoft.com/office/powerpoint/2010/main" val="828890178"/>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4208888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8" name="Table 67"/>
          <p:cNvGraphicFramePr>
            <a:graphicFrameLocks noGrp="1"/>
          </p:cNvGraphicFramePr>
          <p:nvPr>
            <p:extLst>
              <p:ext uri="{D42A27DB-BD31-4B8C-83A1-F6EECF244321}">
                <p14:modId xmlns:p14="http://schemas.microsoft.com/office/powerpoint/2010/main" val="3523439991"/>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977412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0" name="Table 69"/>
          <p:cNvGraphicFramePr>
            <a:graphicFrameLocks noGrp="1"/>
          </p:cNvGraphicFramePr>
          <p:nvPr>
            <p:extLst>
              <p:ext uri="{D42A27DB-BD31-4B8C-83A1-F6EECF244321}">
                <p14:modId xmlns:p14="http://schemas.microsoft.com/office/powerpoint/2010/main" val="205662067"/>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1" name="Connector: Elbow 24"/>
          <p:cNvCxnSpPr>
            <a:stCxn id="49" idx="0"/>
            <a:endCxn id="62" idx="0"/>
          </p:cNvCxnSpPr>
          <p:nvPr/>
        </p:nvCxnSpPr>
        <p:spPr>
          <a:xfrm rot="16200000" flipH="1">
            <a:off x="8333091" y="3325515"/>
            <a:ext cx="44599" cy="1377585"/>
          </a:xfrm>
          <a:prstGeom prst="bentConnector3">
            <a:avLst>
              <a:gd name="adj1" fmla="val -512568"/>
            </a:avLst>
          </a:prstGeom>
          <a:noFill/>
          <a:ln w="9525" cap="flat" cmpd="sng" algn="ctr">
            <a:solidFill>
              <a:sysClr val="windowText" lastClr="000000"/>
            </a:solidFill>
            <a:prstDash val="solid"/>
            <a:tailEnd type="triangle"/>
          </a:ln>
          <a:effectLst/>
        </p:spPr>
      </p:cxnSp>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1060916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3" name="Curved Connector 72"/>
          <p:cNvCxnSpPr/>
          <p:nvPr/>
        </p:nvCxnSpPr>
        <p:spPr>
          <a:xfrm rot="5400000" flipH="1" flipV="1">
            <a:off x="9319700" y="3761091"/>
            <a:ext cx="12700" cy="551033"/>
          </a:xfrm>
          <a:prstGeom prst="curvedConnector3">
            <a:avLst>
              <a:gd name="adj1" fmla="val 1800000"/>
            </a:avLst>
          </a:prstGeom>
          <a:noFill/>
          <a:ln w="9525" cap="flat" cmpd="sng" algn="ctr">
            <a:solidFill>
              <a:sysClr val="windowText" lastClr="000000"/>
            </a:solidFill>
            <a:prstDash val="solid"/>
            <a:tailEnd type="triangle"/>
          </a:ln>
          <a:effectLst/>
        </p:spPr>
      </p:cxnSp>
      <p:cxnSp>
        <p:nvCxnSpPr>
          <p:cNvPr id="74" name="Curved Connector 73"/>
          <p:cNvCxnSpPr/>
          <p:nvPr/>
        </p:nvCxnSpPr>
        <p:spPr>
          <a:xfrm rot="16200000" flipV="1">
            <a:off x="8768667" y="3761090"/>
            <a:ext cx="12700" cy="551034"/>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75" name="Table 74"/>
          <p:cNvGraphicFramePr>
            <a:graphicFrameLocks noGrp="1"/>
          </p:cNvGraphicFramePr>
          <p:nvPr>
            <p:extLst>
              <p:ext uri="{D42A27DB-BD31-4B8C-83A1-F6EECF244321}">
                <p14:modId xmlns:p14="http://schemas.microsoft.com/office/powerpoint/2010/main" val="3682728178"/>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836815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2" name="Table 71"/>
          <p:cNvGraphicFramePr>
            <a:graphicFrameLocks noGrp="1"/>
          </p:cNvGraphicFramePr>
          <p:nvPr>
            <p:extLst>
              <p:ext uri="{D42A27DB-BD31-4B8C-83A1-F6EECF244321}">
                <p14:modId xmlns:p14="http://schemas.microsoft.com/office/powerpoint/2010/main" val="1244066698"/>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4111048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1" name="Rectangle 100"/>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3" name="Rectangle 102"/>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4" name="Rectangle 103"/>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5" name="Rectangle 104"/>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6" name="Rectangle 105"/>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7" name="Rectangle 106"/>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8" name="Rectangle 107"/>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9" name="Rectangle 108"/>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0" name="Rectangle 109"/>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1" name="Rectangle 110"/>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2" name="Rectangle 111"/>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3" name="Rectangle 112"/>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4" name="Rectangle 113"/>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5" name="Rectangle 114"/>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6" name="Rectangle 115"/>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7" name="Rectangle 116"/>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8" name="Rectangle 117"/>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9" name="Rectangle 118"/>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0" name="Rectangle 119"/>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1" name="Rectangle 120"/>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122" name="Table 121"/>
          <p:cNvGraphicFramePr>
            <a:graphicFrameLocks noGrp="1"/>
          </p:cNvGraphicFramePr>
          <p:nvPr>
            <p:extLst>
              <p:ext uri="{D42A27DB-BD31-4B8C-83A1-F6EECF244321}">
                <p14:modId xmlns:p14="http://schemas.microsoft.com/office/powerpoint/2010/main" val="624141174"/>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123" name="Connector: Elbow 23"/>
          <p:cNvCxnSpPr>
            <a:stCxn id="100" idx="0"/>
            <a:endCxn id="121" idx="0"/>
          </p:cNvCxnSpPr>
          <p:nvPr/>
        </p:nvCxnSpPr>
        <p:spPr>
          <a:xfrm rot="16200000" flipH="1">
            <a:off x="9979556" y="3318880"/>
            <a:ext cx="56281" cy="1379173"/>
          </a:xfrm>
          <a:prstGeom prst="bentConnector3">
            <a:avLst>
              <a:gd name="adj1" fmla="val -406176"/>
            </a:avLst>
          </a:prstGeom>
          <a:noFill/>
          <a:ln w="9525" cap="flat" cmpd="sng" algn="ctr">
            <a:solidFill>
              <a:sysClr val="windowText" lastClr="000000"/>
            </a:solidFill>
            <a:prstDash val="solid"/>
            <a:tailEnd type="triangle"/>
          </a:ln>
          <a:effectLst/>
        </p:spPr>
      </p:cxnSp>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434706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5" name="Curved Connector 74"/>
          <p:cNvCxnSpPr/>
          <p:nvPr/>
        </p:nvCxnSpPr>
        <p:spPr>
          <a:xfrm rot="16200000" flipV="1">
            <a:off x="10421767" y="3761090"/>
            <a:ext cx="12700" cy="551034"/>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76" name="Table 75"/>
          <p:cNvGraphicFramePr>
            <a:graphicFrameLocks noGrp="1"/>
          </p:cNvGraphicFramePr>
          <p:nvPr>
            <p:extLst>
              <p:ext uri="{D42A27DB-BD31-4B8C-83A1-F6EECF244321}">
                <p14:modId xmlns:p14="http://schemas.microsoft.com/office/powerpoint/2010/main" val="3202544450"/>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977626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5" name="Table 74"/>
          <p:cNvGraphicFramePr>
            <a:graphicFrameLocks noGrp="1"/>
          </p:cNvGraphicFramePr>
          <p:nvPr>
            <p:extLst>
              <p:ext uri="{D42A27DB-BD31-4B8C-83A1-F6EECF244321}">
                <p14:modId xmlns:p14="http://schemas.microsoft.com/office/powerpoint/2010/main" val="140338642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192469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6" name="Table 75"/>
          <p:cNvGraphicFramePr>
            <a:graphicFrameLocks noGrp="1"/>
          </p:cNvGraphicFramePr>
          <p:nvPr>
            <p:extLst>
              <p:ext uri="{D42A27DB-BD31-4B8C-83A1-F6EECF244321}">
                <p14:modId xmlns:p14="http://schemas.microsoft.com/office/powerpoint/2010/main" val="162389861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7" name="Connector: Elbow 25"/>
          <p:cNvCxnSpPr>
            <a:stCxn id="53" idx="2"/>
            <a:endCxn id="59" idx="2"/>
          </p:cNvCxnSpPr>
          <p:nvPr/>
        </p:nvCxnSpPr>
        <p:spPr>
          <a:xfrm rot="5400000">
            <a:off x="6837384" y="1064867"/>
            <a:ext cx="11683" cy="7169784"/>
          </a:xfrm>
          <a:prstGeom prst="bentConnector3">
            <a:avLst>
              <a:gd name="adj1" fmla="val 2056689"/>
            </a:avLst>
          </a:prstGeom>
          <a:noFill/>
          <a:ln w="9525" cap="flat" cmpd="sng" algn="ctr">
            <a:solidFill>
              <a:sysClr val="windowText" lastClr="000000"/>
            </a:solidFill>
            <a:prstDash val="solid"/>
            <a:tailEnd type="triangle"/>
          </a:ln>
          <a:effectLst/>
        </p:spPr>
      </p:cxnSp>
      <p:sp>
        <p:nvSpPr>
          <p:cNvPr id="27"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1261023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p:cNvGrpSpPr/>
          <p:nvPr/>
        </p:nvGrpSpPr>
        <p:grpSpPr>
          <a:xfrm>
            <a:off x="8580409" y="1282460"/>
            <a:ext cx="3138150" cy="3433677"/>
            <a:chOff x="8580409" y="1282460"/>
            <a:chExt cx="3138150" cy="3433677"/>
          </a:xfrm>
        </p:grpSpPr>
        <p:sp>
          <p:nvSpPr>
            <p:cNvPr id="117" name="Rounded Rectangle 116"/>
            <p:cNvSpPr/>
            <p:nvPr/>
          </p:nvSpPr>
          <p:spPr>
            <a:xfrm>
              <a:off x="8580409" y="1282460"/>
              <a:ext cx="3138150" cy="3433677"/>
            </a:xfrm>
            <a:prstGeom prst="roundRect">
              <a:avLst/>
            </a:prstGeom>
            <a:solidFill>
              <a:sysClr val="windowText" lastClr="000000">
                <a:alpha val="30000"/>
              </a:sysClr>
            </a:solidFill>
            <a:ln w="25400" cap="flat" cmpd="sng" algn="ctr">
              <a:solidFill>
                <a:srgbClr val="8C8D8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8" name="TextBox 117"/>
            <p:cNvSpPr txBox="1"/>
            <p:nvPr/>
          </p:nvSpPr>
          <p:spPr>
            <a:xfrm>
              <a:off x="8798943" y="1419834"/>
              <a:ext cx="2733895" cy="64633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Franklin Gothic Book" panose="020B0503020102020204"/>
                </a:rPr>
                <a:t>Compress with conventional 2D methods</a:t>
              </a:r>
            </a:p>
          </p:txBody>
        </p:sp>
      </p:grpSp>
      <p:sp>
        <p:nvSpPr>
          <p:cNvPr id="119" name="Title 1"/>
          <p:cNvSpPr txBox="1">
            <a:spLocks/>
          </p:cNvSpPr>
          <p:nvPr/>
        </p:nvSpPr>
        <p:spPr>
          <a:xfrm>
            <a:off x="1371600" y="6858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4400" b="0" i="0" u="none" strike="noStrike" kern="1200" cap="none" spc="0" normalizeH="0" baseline="0" noProof="0">
                <a:ln>
                  <a:noFill/>
                </a:ln>
                <a:solidFill>
                  <a:srgbClr val="191B0E"/>
                </a:solidFill>
                <a:effectLst/>
                <a:uLnTx/>
                <a:uFillTx/>
                <a:latin typeface="Franklin Gothic Book" panose="020B0503020102020204"/>
                <a:ea typeface="+mj-ea"/>
                <a:cs typeface="+mj-cs"/>
              </a:rPr>
              <a:t>2D Compression</a:t>
            </a:r>
            <a:endParaRPr kumimoji="0" lang="sv-SE" sz="4400" b="0" i="0" u="none" strike="noStrike" kern="1200" cap="none" spc="0" normalizeH="0" baseline="0" noProof="0" dirty="0">
              <a:ln>
                <a:noFill/>
              </a:ln>
              <a:solidFill>
                <a:srgbClr val="191B0E"/>
              </a:solidFill>
              <a:effectLst/>
              <a:uLnTx/>
              <a:uFillTx/>
              <a:latin typeface="Franklin Gothic Book" panose="020B0503020102020204"/>
              <a:ea typeface="+mj-ea"/>
              <a:cs typeface="+mj-cs"/>
            </a:endParaRPr>
          </a:p>
        </p:txBody>
      </p:sp>
      <p:grpSp>
        <p:nvGrpSpPr>
          <p:cNvPr id="120" name="Group 119"/>
          <p:cNvGrpSpPr/>
          <p:nvPr/>
        </p:nvGrpSpPr>
        <p:grpSpPr>
          <a:xfrm>
            <a:off x="9032121" y="2269529"/>
            <a:ext cx="2204149" cy="2204118"/>
            <a:chOff x="6690601" y="3104887"/>
            <a:chExt cx="986731" cy="986717"/>
          </a:xfrm>
        </p:grpSpPr>
        <p:grpSp>
          <p:nvGrpSpPr>
            <p:cNvPr id="124" name="Group 123"/>
            <p:cNvGrpSpPr/>
            <p:nvPr/>
          </p:nvGrpSpPr>
          <p:grpSpPr>
            <a:xfrm>
              <a:off x="6690601" y="3104887"/>
              <a:ext cx="986731" cy="986717"/>
              <a:chOff x="6444705" y="2649564"/>
              <a:chExt cx="986731" cy="986717"/>
            </a:xfrm>
          </p:grpSpPr>
          <p:sp>
            <p:nvSpPr>
              <p:cNvPr id="141" name="Rectangle 140"/>
              <p:cNvSpPr/>
              <p:nvPr/>
            </p:nvSpPr>
            <p:spPr>
              <a:xfrm>
                <a:off x="6444712" y="2649564"/>
                <a:ext cx="246681" cy="246681"/>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2" name="Rectangle 141"/>
              <p:cNvSpPr/>
              <p:nvPr/>
            </p:nvSpPr>
            <p:spPr>
              <a:xfrm>
                <a:off x="6691393" y="2649564"/>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3" name="Rectangle 142"/>
              <p:cNvSpPr/>
              <p:nvPr/>
            </p:nvSpPr>
            <p:spPr>
              <a:xfrm>
                <a:off x="6444712" y="2896245"/>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4" name="Rectangle 143"/>
              <p:cNvSpPr/>
              <p:nvPr/>
            </p:nvSpPr>
            <p:spPr>
              <a:xfrm>
                <a:off x="6691393" y="2896245"/>
                <a:ext cx="246681" cy="246681"/>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5" name="Rectangle 144"/>
              <p:cNvSpPr/>
              <p:nvPr/>
            </p:nvSpPr>
            <p:spPr>
              <a:xfrm>
                <a:off x="6938074" y="2649564"/>
                <a:ext cx="246681" cy="246681"/>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6" name="Rectangle 145"/>
              <p:cNvSpPr/>
              <p:nvPr/>
            </p:nvSpPr>
            <p:spPr>
              <a:xfrm>
                <a:off x="7184755" y="2649564"/>
                <a:ext cx="246681" cy="246681"/>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7" name="Rectangle 146"/>
              <p:cNvSpPr/>
              <p:nvPr/>
            </p:nvSpPr>
            <p:spPr>
              <a:xfrm>
                <a:off x="6938074" y="2896244"/>
                <a:ext cx="246681" cy="246681"/>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8" name="Rectangle 147"/>
              <p:cNvSpPr/>
              <p:nvPr/>
            </p:nvSpPr>
            <p:spPr>
              <a:xfrm>
                <a:off x="7184754" y="2896243"/>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9" name="Rectangle 148"/>
              <p:cNvSpPr/>
              <p:nvPr/>
            </p:nvSpPr>
            <p:spPr>
              <a:xfrm>
                <a:off x="6444711" y="3142926"/>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0" name="Rectangle 149"/>
              <p:cNvSpPr/>
              <p:nvPr/>
            </p:nvSpPr>
            <p:spPr>
              <a:xfrm>
                <a:off x="6691391" y="3142924"/>
                <a:ext cx="246681" cy="246681"/>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1" name="Rectangle 150"/>
              <p:cNvSpPr/>
              <p:nvPr/>
            </p:nvSpPr>
            <p:spPr>
              <a:xfrm>
                <a:off x="6444705" y="3389596"/>
                <a:ext cx="246681" cy="246681"/>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2" name="Rectangle 151"/>
              <p:cNvSpPr/>
              <p:nvPr/>
            </p:nvSpPr>
            <p:spPr>
              <a:xfrm>
                <a:off x="6691390" y="3389600"/>
                <a:ext cx="246681" cy="246681"/>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3" name="Rectangle 152"/>
              <p:cNvSpPr/>
              <p:nvPr/>
            </p:nvSpPr>
            <p:spPr>
              <a:xfrm>
                <a:off x="6938073" y="3142923"/>
                <a:ext cx="246681" cy="246681"/>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4" name="Rectangle 153"/>
              <p:cNvSpPr/>
              <p:nvPr/>
            </p:nvSpPr>
            <p:spPr>
              <a:xfrm>
                <a:off x="7184754" y="3142923"/>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5" name="Rectangle 154"/>
              <p:cNvSpPr/>
              <p:nvPr/>
            </p:nvSpPr>
            <p:spPr>
              <a:xfrm>
                <a:off x="6938071" y="3389599"/>
                <a:ext cx="246681" cy="246681"/>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6" name="Rectangle 155"/>
              <p:cNvSpPr/>
              <p:nvPr/>
            </p:nvSpPr>
            <p:spPr>
              <a:xfrm>
                <a:off x="7184750" y="3389596"/>
                <a:ext cx="246681" cy="246681"/>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25" name="Group 124"/>
            <p:cNvGrpSpPr/>
            <p:nvPr/>
          </p:nvGrpSpPr>
          <p:grpSpPr>
            <a:xfrm>
              <a:off x="6813941" y="3228220"/>
              <a:ext cx="740050" cy="740035"/>
              <a:chOff x="6444705" y="2772905"/>
              <a:chExt cx="740050" cy="740035"/>
            </a:xfrm>
          </p:grpSpPr>
          <p:cxnSp>
            <p:nvCxnSpPr>
              <p:cNvPr id="126" name="Straight Connector 125"/>
              <p:cNvCxnSpPr>
                <a:stCxn id="141" idx="1"/>
                <a:endCxn id="141" idx="3"/>
              </p:cNvCxnSpPr>
              <p:nvPr/>
            </p:nvCxnSpPr>
            <p:spPr>
              <a:xfrm>
                <a:off x="6444712" y="2772905"/>
                <a:ext cx="246681" cy="0"/>
              </a:xfrm>
              <a:prstGeom prst="line">
                <a:avLst/>
              </a:prstGeom>
              <a:noFill/>
              <a:ln w="12700" cap="flat" cmpd="sng" algn="ctr">
                <a:solidFill>
                  <a:sysClr val="windowText" lastClr="000000"/>
                </a:solidFill>
                <a:prstDash val="dash"/>
                <a:headEnd type="oval" w="lg" len="lg"/>
              </a:ln>
              <a:effectLst/>
            </p:spPr>
          </p:cxnSp>
          <p:cxnSp>
            <p:nvCxnSpPr>
              <p:cNvPr id="127" name="Straight Connector 126"/>
              <p:cNvCxnSpPr>
                <a:stCxn id="141" idx="3"/>
                <a:endCxn id="143" idx="1"/>
              </p:cNvCxnSpPr>
              <p:nvPr/>
            </p:nvCxnSpPr>
            <p:spPr>
              <a:xfrm flipH="1">
                <a:off x="6444712" y="2772905"/>
                <a:ext cx="246681" cy="246681"/>
              </a:xfrm>
              <a:prstGeom prst="line">
                <a:avLst/>
              </a:prstGeom>
              <a:noFill/>
              <a:ln w="12700" cap="flat" cmpd="sng" algn="ctr">
                <a:solidFill>
                  <a:sysClr val="windowText" lastClr="000000"/>
                </a:solidFill>
                <a:prstDash val="dash"/>
              </a:ln>
              <a:effectLst/>
            </p:spPr>
          </p:cxnSp>
          <p:cxnSp>
            <p:nvCxnSpPr>
              <p:cNvPr id="128" name="Straight Connector 127"/>
              <p:cNvCxnSpPr>
                <a:stCxn id="143" idx="1"/>
                <a:endCxn id="143" idx="3"/>
              </p:cNvCxnSpPr>
              <p:nvPr/>
            </p:nvCxnSpPr>
            <p:spPr>
              <a:xfrm>
                <a:off x="6444712" y="3019586"/>
                <a:ext cx="246681" cy="0"/>
              </a:xfrm>
              <a:prstGeom prst="line">
                <a:avLst/>
              </a:prstGeom>
              <a:noFill/>
              <a:ln w="12700" cap="flat" cmpd="sng" algn="ctr">
                <a:solidFill>
                  <a:sysClr val="windowText" lastClr="000000"/>
                </a:solidFill>
                <a:prstDash val="dash"/>
              </a:ln>
              <a:effectLst/>
            </p:spPr>
          </p:cxnSp>
          <p:cxnSp>
            <p:nvCxnSpPr>
              <p:cNvPr id="129" name="Straight Connector 128"/>
              <p:cNvCxnSpPr>
                <a:stCxn id="143" idx="3"/>
                <a:endCxn id="142" idx="3"/>
              </p:cNvCxnSpPr>
              <p:nvPr/>
            </p:nvCxnSpPr>
            <p:spPr>
              <a:xfrm flipV="1">
                <a:off x="6691393" y="2772905"/>
                <a:ext cx="246681" cy="246681"/>
              </a:xfrm>
              <a:prstGeom prst="line">
                <a:avLst/>
              </a:prstGeom>
              <a:noFill/>
              <a:ln w="12700" cap="flat" cmpd="sng" algn="ctr">
                <a:solidFill>
                  <a:sysClr val="windowText" lastClr="000000"/>
                </a:solidFill>
                <a:prstDash val="dash"/>
              </a:ln>
              <a:effectLst/>
            </p:spPr>
          </p:cxnSp>
          <p:cxnSp>
            <p:nvCxnSpPr>
              <p:cNvPr id="130" name="Straight Connector 129"/>
              <p:cNvCxnSpPr>
                <a:stCxn id="145" idx="1"/>
                <a:endCxn id="145" idx="3"/>
              </p:cNvCxnSpPr>
              <p:nvPr/>
            </p:nvCxnSpPr>
            <p:spPr>
              <a:xfrm>
                <a:off x="6938074" y="2772905"/>
                <a:ext cx="246681" cy="0"/>
              </a:xfrm>
              <a:prstGeom prst="line">
                <a:avLst/>
              </a:prstGeom>
              <a:noFill/>
              <a:ln w="12700" cap="flat" cmpd="sng" algn="ctr">
                <a:solidFill>
                  <a:sysClr val="windowText" lastClr="000000"/>
                </a:solidFill>
                <a:prstDash val="dash"/>
              </a:ln>
              <a:effectLst/>
            </p:spPr>
          </p:cxnSp>
          <p:cxnSp>
            <p:nvCxnSpPr>
              <p:cNvPr id="131" name="Straight Connector 130"/>
              <p:cNvCxnSpPr>
                <a:stCxn id="145" idx="3"/>
                <a:endCxn id="144" idx="3"/>
              </p:cNvCxnSpPr>
              <p:nvPr/>
            </p:nvCxnSpPr>
            <p:spPr>
              <a:xfrm flipH="1">
                <a:off x="6938074" y="2772905"/>
                <a:ext cx="246681" cy="246681"/>
              </a:xfrm>
              <a:prstGeom prst="line">
                <a:avLst/>
              </a:prstGeom>
              <a:noFill/>
              <a:ln w="12700" cap="flat" cmpd="sng" algn="ctr">
                <a:solidFill>
                  <a:sysClr val="windowText" lastClr="000000"/>
                </a:solidFill>
                <a:prstDash val="dash"/>
              </a:ln>
              <a:effectLst/>
            </p:spPr>
          </p:cxnSp>
          <p:cxnSp>
            <p:nvCxnSpPr>
              <p:cNvPr id="132" name="Straight Connector 131"/>
              <p:cNvCxnSpPr>
                <a:stCxn id="144" idx="3"/>
                <a:endCxn id="147" idx="3"/>
              </p:cNvCxnSpPr>
              <p:nvPr/>
            </p:nvCxnSpPr>
            <p:spPr>
              <a:xfrm flipV="1">
                <a:off x="6938074" y="3019585"/>
                <a:ext cx="246681" cy="1"/>
              </a:xfrm>
              <a:prstGeom prst="line">
                <a:avLst/>
              </a:prstGeom>
              <a:noFill/>
              <a:ln w="12700" cap="flat" cmpd="sng" algn="ctr">
                <a:solidFill>
                  <a:sysClr val="windowText" lastClr="000000"/>
                </a:solidFill>
                <a:prstDash val="dash"/>
              </a:ln>
              <a:effectLst/>
            </p:spPr>
          </p:cxnSp>
          <p:cxnSp>
            <p:nvCxnSpPr>
              <p:cNvPr id="133" name="Straight Connector 132"/>
              <p:cNvCxnSpPr>
                <a:stCxn id="148" idx="1"/>
                <a:endCxn id="149" idx="1"/>
              </p:cNvCxnSpPr>
              <p:nvPr/>
            </p:nvCxnSpPr>
            <p:spPr>
              <a:xfrm flipH="1">
                <a:off x="6444711" y="3019584"/>
                <a:ext cx="740043" cy="246683"/>
              </a:xfrm>
              <a:prstGeom prst="line">
                <a:avLst/>
              </a:prstGeom>
              <a:noFill/>
              <a:ln w="12700" cap="flat" cmpd="sng" algn="ctr">
                <a:solidFill>
                  <a:sysClr val="windowText" lastClr="000000"/>
                </a:solidFill>
                <a:prstDash val="dash"/>
              </a:ln>
              <a:effectLst/>
            </p:spPr>
          </p:cxnSp>
          <p:cxnSp>
            <p:nvCxnSpPr>
              <p:cNvPr id="134" name="Straight Connector 133"/>
              <p:cNvCxnSpPr>
                <a:stCxn id="149" idx="1"/>
                <a:endCxn id="149" idx="3"/>
              </p:cNvCxnSpPr>
              <p:nvPr/>
            </p:nvCxnSpPr>
            <p:spPr>
              <a:xfrm>
                <a:off x="6444711" y="3266267"/>
                <a:ext cx="246681" cy="0"/>
              </a:xfrm>
              <a:prstGeom prst="line">
                <a:avLst/>
              </a:prstGeom>
              <a:noFill/>
              <a:ln w="12700" cap="flat" cmpd="sng" algn="ctr">
                <a:solidFill>
                  <a:sysClr val="windowText" lastClr="000000"/>
                </a:solidFill>
                <a:prstDash val="dash"/>
              </a:ln>
              <a:effectLst/>
            </p:spPr>
          </p:cxnSp>
          <p:cxnSp>
            <p:nvCxnSpPr>
              <p:cNvPr id="135" name="Straight Connector 134"/>
              <p:cNvCxnSpPr>
                <a:stCxn id="149" idx="3"/>
                <a:endCxn id="151" idx="1"/>
              </p:cNvCxnSpPr>
              <p:nvPr/>
            </p:nvCxnSpPr>
            <p:spPr>
              <a:xfrm flipH="1">
                <a:off x="6444705" y="3266267"/>
                <a:ext cx="246687" cy="246670"/>
              </a:xfrm>
              <a:prstGeom prst="line">
                <a:avLst/>
              </a:prstGeom>
              <a:noFill/>
              <a:ln w="12700" cap="flat" cmpd="sng" algn="ctr">
                <a:solidFill>
                  <a:sysClr val="windowText" lastClr="000000"/>
                </a:solidFill>
                <a:prstDash val="dash"/>
              </a:ln>
              <a:effectLst/>
            </p:spPr>
          </p:cxnSp>
          <p:cxnSp>
            <p:nvCxnSpPr>
              <p:cNvPr id="136" name="Straight Connector 135"/>
              <p:cNvCxnSpPr>
                <a:stCxn id="151" idx="1"/>
                <a:endCxn id="151" idx="3"/>
              </p:cNvCxnSpPr>
              <p:nvPr/>
            </p:nvCxnSpPr>
            <p:spPr>
              <a:xfrm>
                <a:off x="6444705" y="3512937"/>
                <a:ext cx="246681" cy="0"/>
              </a:xfrm>
              <a:prstGeom prst="line">
                <a:avLst/>
              </a:prstGeom>
              <a:noFill/>
              <a:ln w="12700" cap="flat" cmpd="sng" algn="ctr">
                <a:solidFill>
                  <a:sysClr val="windowText" lastClr="000000"/>
                </a:solidFill>
                <a:prstDash val="dash"/>
              </a:ln>
              <a:effectLst/>
            </p:spPr>
          </p:cxnSp>
          <p:cxnSp>
            <p:nvCxnSpPr>
              <p:cNvPr id="137" name="Straight Connector 136"/>
              <p:cNvCxnSpPr>
                <a:stCxn id="151" idx="3"/>
                <a:endCxn id="150" idx="3"/>
              </p:cNvCxnSpPr>
              <p:nvPr/>
            </p:nvCxnSpPr>
            <p:spPr>
              <a:xfrm flipV="1">
                <a:off x="6691386" y="3266265"/>
                <a:ext cx="246686" cy="246672"/>
              </a:xfrm>
              <a:prstGeom prst="line">
                <a:avLst/>
              </a:prstGeom>
              <a:noFill/>
              <a:ln w="12700" cap="flat" cmpd="sng" algn="ctr">
                <a:solidFill>
                  <a:sysClr val="windowText" lastClr="000000"/>
                </a:solidFill>
                <a:prstDash val="dash"/>
              </a:ln>
              <a:effectLst/>
            </p:spPr>
          </p:cxnSp>
          <p:cxnSp>
            <p:nvCxnSpPr>
              <p:cNvPr id="138" name="Straight Connector 137"/>
              <p:cNvCxnSpPr>
                <a:stCxn id="150" idx="3"/>
                <a:endCxn id="153" idx="3"/>
              </p:cNvCxnSpPr>
              <p:nvPr/>
            </p:nvCxnSpPr>
            <p:spPr>
              <a:xfrm flipV="1">
                <a:off x="6938072" y="3266264"/>
                <a:ext cx="246682" cy="1"/>
              </a:xfrm>
              <a:prstGeom prst="line">
                <a:avLst/>
              </a:prstGeom>
              <a:noFill/>
              <a:ln w="12700" cap="flat" cmpd="sng" algn="ctr">
                <a:solidFill>
                  <a:sysClr val="windowText" lastClr="000000"/>
                </a:solidFill>
                <a:prstDash val="dash"/>
              </a:ln>
              <a:effectLst/>
            </p:spPr>
          </p:cxnSp>
          <p:cxnSp>
            <p:nvCxnSpPr>
              <p:cNvPr id="139" name="Straight Connector 138"/>
              <p:cNvCxnSpPr>
                <a:stCxn id="153" idx="3"/>
                <a:endCxn id="155" idx="1"/>
              </p:cNvCxnSpPr>
              <p:nvPr/>
            </p:nvCxnSpPr>
            <p:spPr>
              <a:xfrm flipH="1">
                <a:off x="6938071" y="3266264"/>
                <a:ext cx="246683" cy="246676"/>
              </a:xfrm>
              <a:prstGeom prst="line">
                <a:avLst/>
              </a:prstGeom>
              <a:noFill/>
              <a:ln w="12700" cap="flat" cmpd="sng" algn="ctr">
                <a:solidFill>
                  <a:sysClr val="windowText" lastClr="000000"/>
                </a:solidFill>
                <a:prstDash val="dash"/>
              </a:ln>
              <a:effectLst/>
            </p:spPr>
          </p:cxnSp>
          <p:cxnSp>
            <p:nvCxnSpPr>
              <p:cNvPr id="140" name="Straight Connector 139"/>
              <p:cNvCxnSpPr>
                <a:stCxn id="156" idx="1"/>
                <a:endCxn id="155" idx="1"/>
              </p:cNvCxnSpPr>
              <p:nvPr/>
            </p:nvCxnSpPr>
            <p:spPr>
              <a:xfrm flipH="1">
                <a:off x="6938071" y="3512937"/>
                <a:ext cx="246679" cy="3"/>
              </a:xfrm>
              <a:prstGeom prst="line">
                <a:avLst/>
              </a:prstGeom>
              <a:noFill/>
              <a:ln w="12700" cap="flat" cmpd="sng" algn="ctr">
                <a:solidFill>
                  <a:sysClr val="windowText" lastClr="000000"/>
                </a:solidFill>
                <a:prstDash val="dash"/>
                <a:headEnd type="triangle" w="lg" len="lg"/>
              </a:ln>
              <a:effectLst/>
            </p:spPr>
          </p:cxnSp>
        </p:grpSp>
      </p:grpSp>
      <p:sp>
        <p:nvSpPr>
          <p:cNvPr id="157" name="Content Placeholder 2"/>
          <p:cNvSpPr txBox="1">
            <a:spLocks/>
          </p:cNvSpPr>
          <p:nvPr/>
        </p:nvSpPr>
        <p:spPr>
          <a:xfrm>
            <a:off x="1371600" y="22860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Hardware accelerated</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ASTC / BC7 / BC1</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Decent compression (3%-33% / 33% / 16%)</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Decompression for free</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rPr>
              <a:t>Offline</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JPG / JPG2K / PNG</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Great compression (5%-20%)</a:t>
            </a: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r>
              <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rPr>
              <a:t>Suitable for storage / streaming</a:t>
            </a:r>
          </a:p>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endParaRPr kumimoji="0" lang="en-US" sz="2000" b="0" i="0" u="none" strike="noStrike" kern="1200" cap="none" spc="0" normalizeH="0" baseline="0" noProof="0" dirty="0">
              <a:ln>
                <a:noFill/>
              </a:ln>
              <a:solidFill>
                <a:srgbClr val="191B0E"/>
              </a:solidFill>
              <a:effectLst/>
              <a:uLnTx/>
              <a:uFillTx/>
              <a:latin typeface="Franklin Gothic Book" panose="020B0503020102020204"/>
              <a:ea typeface="+mn-ea"/>
              <a:cs typeface="+mn-cs"/>
            </a:endParaRPr>
          </a:p>
          <a:p>
            <a:pPr marL="914400" marR="0" lvl="1" indent="-384048" algn="l" defTabSz="914400" rtl="0" eaLnBrk="1" fontAlgn="auto" latinLnBrk="0" hangingPunct="1">
              <a:lnSpc>
                <a:spcPct val="94000"/>
              </a:lnSpc>
              <a:spcBef>
                <a:spcPts val="500"/>
              </a:spcBef>
              <a:spcAft>
                <a:spcPts val="200"/>
              </a:spcAft>
              <a:buClrTx/>
              <a:buSzTx/>
              <a:buFont typeface="Franklin Gothic Book" panose="020B0503020102020204" pitchFamily="34" charset="0"/>
              <a:buChar char="–"/>
              <a:tabLst/>
              <a:defRPr/>
            </a:pPr>
            <a:endParaRPr kumimoji="0" lang="en-US" sz="2000" b="0" i="1" u="none" strike="noStrike" kern="1200" cap="none" spc="0" normalizeH="0" baseline="0" noProof="0" dirty="0">
              <a:ln>
                <a:noFill/>
              </a:ln>
              <a:solidFill>
                <a:srgbClr val="191B0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0459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
                                            <p:txEl>
                                              <p:pRg st="1" end="1"/>
                                            </p:txEl>
                                          </p:spTgt>
                                        </p:tgtEl>
                                        <p:attrNameLst>
                                          <p:attrName>style.visibility</p:attrName>
                                        </p:attrNameLst>
                                      </p:cBhvr>
                                      <p:to>
                                        <p:strVal val="visible"/>
                                      </p:to>
                                    </p:set>
                                    <p:animEffect transition="in" filter="fade">
                                      <p:cBhvr>
                                        <p:cTn id="10" dur="500"/>
                                        <p:tgtEl>
                                          <p:spTgt spid="15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7">
                                            <p:txEl>
                                              <p:pRg st="2" end="2"/>
                                            </p:txEl>
                                          </p:spTgt>
                                        </p:tgtEl>
                                        <p:attrNameLst>
                                          <p:attrName>style.visibility</p:attrName>
                                        </p:attrNameLst>
                                      </p:cBhvr>
                                      <p:to>
                                        <p:strVal val="visible"/>
                                      </p:to>
                                    </p:set>
                                    <p:animEffect transition="in" filter="fade">
                                      <p:cBhvr>
                                        <p:cTn id="13" dur="500"/>
                                        <p:tgtEl>
                                          <p:spTgt spid="15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7">
                                            <p:txEl>
                                              <p:pRg st="3" end="3"/>
                                            </p:txEl>
                                          </p:spTgt>
                                        </p:tgtEl>
                                        <p:attrNameLst>
                                          <p:attrName>style.visibility</p:attrName>
                                        </p:attrNameLst>
                                      </p:cBhvr>
                                      <p:to>
                                        <p:strVal val="visible"/>
                                      </p:to>
                                    </p:set>
                                    <p:animEffect transition="in" filter="fade">
                                      <p:cBhvr>
                                        <p:cTn id="16" dur="500"/>
                                        <p:tgtEl>
                                          <p:spTgt spid="15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7">
                                            <p:txEl>
                                              <p:pRg st="4" end="4"/>
                                            </p:txEl>
                                          </p:spTgt>
                                        </p:tgtEl>
                                        <p:attrNameLst>
                                          <p:attrName>style.visibility</p:attrName>
                                        </p:attrNameLst>
                                      </p:cBhvr>
                                      <p:to>
                                        <p:strVal val="visible"/>
                                      </p:to>
                                    </p:set>
                                    <p:animEffect transition="in" filter="fade">
                                      <p:cBhvr>
                                        <p:cTn id="21" dur="500"/>
                                        <p:tgtEl>
                                          <p:spTgt spid="15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7">
                                            <p:txEl>
                                              <p:pRg st="5" end="5"/>
                                            </p:txEl>
                                          </p:spTgt>
                                        </p:tgtEl>
                                        <p:attrNameLst>
                                          <p:attrName>style.visibility</p:attrName>
                                        </p:attrNameLst>
                                      </p:cBhvr>
                                      <p:to>
                                        <p:strVal val="visible"/>
                                      </p:to>
                                    </p:set>
                                    <p:animEffect transition="in" filter="fade">
                                      <p:cBhvr>
                                        <p:cTn id="24" dur="500"/>
                                        <p:tgtEl>
                                          <p:spTgt spid="157">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7">
                                            <p:txEl>
                                              <p:pRg st="6" end="6"/>
                                            </p:txEl>
                                          </p:spTgt>
                                        </p:tgtEl>
                                        <p:attrNameLst>
                                          <p:attrName>style.visibility</p:attrName>
                                        </p:attrNameLst>
                                      </p:cBhvr>
                                      <p:to>
                                        <p:strVal val="visible"/>
                                      </p:to>
                                    </p:set>
                                    <p:animEffect transition="in" filter="fade">
                                      <p:cBhvr>
                                        <p:cTn id="27" dur="500"/>
                                        <p:tgtEl>
                                          <p:spTgt spid="157">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7">
                                            <p:txEl>
                                              <p:pRg st="7" end="7"/>
                                            </p:txEl>
                                          </p:spTgt>
                                        </p:tgtEl>
                                        <p:attrNameLst>
                                          <p:attrName>style.visibility</p:attrName>
                                        </p:attrNameLst>
                                      </p:cBhvr>
                                      <p:to>
                                        <p:strVal val="visible"/>
                                      </p:to>
                                    </p:set>
                                    <p:animEffect transition="in" filter="fade">
                                      <p:cBhvr>
                                        <p:cTn id="30" dur="500"/>
                                        <p:tgtEl>
                                          <p:spTgt spid="1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3807778" y="3992009"/>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2707300" y="3992008"/>
            <a:ext cx="1102066" cy="663593"/>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Rectangle 75"/>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7" name="Rectangle 76"/>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8" name="Rectangle 77"/>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9" name="Curved Connector 78"/>
          <p:cNvCxnSpPr>
            <a:stCxn id="62" idx="0"/>
            <a:endCxn id="74" idx="0"/>
          </p:cNvCxnSpPr>
          <p:nvPr/>
        </p:nvCxnSpPr>
        <p:spPr>
          <a:xfrm rot="16200000" flipH="1" flipV="1">
            <a:off x="2822759" y="3601032"/>
            <a:ext cx="44599" cy="826549"/>
          </a:xfrm>
          <a:prstGeom prst="curvedConnector3">
            <a:avLst>
              <a:gd name="adj1" fmla="val -512568"/>
            </a:avLst>
          </a:prstGeom>
          <a:noFill/>
          <a:ln w="9525" cap="flat" cmpd="sng" algn="ctr">
            <a:solidFill>
              <a:sysClr val="windowText" lastClr="000000"/>
            </a:solidFill>
            <a:prstDash val="solid"/>
            <a:tailEnd type="triangle"/>
          </a:ln>
          <a:effectLst/>
        </p:spPr>
      </p:cxnSp>
      <p:cxnSp>
        <p:nvCxnSpPr>
          <p:cNvPr id="80" name="Curved Connector 79"/>
          <p:cNvCxnSpPr>
            <a:stCxn id="62" idx="0"/>
            <a:endCxn id="61" idx="0"/>
          </p:cNvCxnSpPr>
          <p:nvPr/>
        </p:nvCxnSpPr>
        <p:spPr>
          <a:xfrm rot="16200000" flipH="1">
            <a:off x="3808571" y="3441769"/>
            <a:ext cx="1" cy="1100478"/>
          </a:xfrm>
          <a:prstGeom prst="curvedConnector3">
            <a:avLst>
              <a:gd name="adj1" fmla="val -22860000000"/>
            </a:avLst>
          </a:prstGeom>
          <a:noFill/>
          <a:ln w="9525" cap="flat" cmpd="sng" algn="ctr">
            <a:solidFill>
              <a:sysClr val="windowText" lastClr="000000"/>
            </a:solidFill>
            <a:prstDash val="solid"/>
            <a:tailEnd type="triangle"/>
          </a:ln>
          <a:effectLst/>
        </p:spPr>
      </p:cxnSp>
      <p:graphicFrame>
        <p:nvGraphicFramePr>
          <p:cNvPr id="81" name="Table 80"/>
          <p:cNvGraphicFramePr>
            <a:graphicFrameLocks noGrp="1"/>
          </p:cNvGraphicFramePr>
          <p:nvPr>
            <p:extLst>
              <p:ext uri="{D42A27DB-BD31-4B8C-83A1-F6EECF244321}">
                <p14:modId xmlns:p14="http://schemas.microsoft.com/office/powerpoint/2010/main" val="1289913380"/>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8"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208290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2" name="Table 71"/>
          <p:cNvGraphicFramePr>
            <a:graphicFrameLocks noGrp="1"/>
          </p:cNvGraphicFramePr>
          <p:nvPr>
            <p:extLst>
              <p:ext uri="{D42A27DB-BD31-4B8C-83A1-F6EECF244321}">
                <p14:modId xmlns:p14="http://schemas.microsoft.com/office/powerpoint/2010/main" val="670497890"/>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1198480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4" name="Table 73"/>
          <p:cNvGraphicFramePr>
            <a:graphicFrameLocks noGrp="1"/>
          </p:cNvGraphicFramePr>
          <p:nvPr>
            <p:extLst>
              <p:ext uri="{D42A27DB-BD31-4B8C-83A1-F6EECF244321}">
                <p14:modId xmlns:p14="http://schemas.microsoft.com/office/powerpoint/2010/main" val="3157256070"/>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5" name="Connector: Elbow 4"/>
          <p:cNvCxnSpPr>
            <a:stCxn id="57" idx="0"/>
            <a:endCxn id="56" idx="0"/>
          </p:cNvCxnSpPr>
          <p:nvPr/>
        </p:nvCxnSpPr>
        <p:spPr>
          <a:xfrm rot="16200000" flipH="1">
            <a:off x="4871626" y="2848547"/>
            <a:ext cx="80408" cy="2206514"/>
          </a:xfrm>
          <a:prstGeom prst="bentConnector3">
            <a:avLst>
              <a:gd name="adj1" fmla="val -284300"/>
            </a:avLst>
          </a:prstGeom>
          <a:noFill/>
          <a:ln w="9525" cap="flat" cmpd="sng" algn="ctr">
            <a:solidFill>
              <a:sysClr val="windowText" lastClr="000000"/>
            </a:solidFill>
            <a:prstDash val="solid"/>
            <a:tailEnd type="triangle"/>
          </a:ln>
          <a:effectLst/>
        </p:spPr>
      </p:cxnSp>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599759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5464054"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6" name="Curved Connector 75"/>
          <p:cNvCxnSpPr/>
          <p:nvPr/>
        </p:nvCxnSpPr>
        <p:spPr>
          <a:xfrm rot="16200000" flipH="1" flipV="1">
            <a:off x="5578719" y="3600239"/>
            <a:ext cx="44599" cy="828136"/>
          </a:xfrm>
          <a:prstGeom prst="curvedConnector3">
            <a:avLst>
              <a:gd name="adj1" fmla="val -512568"/>
            </a:avLst>
          </a:prstGeom>
          <a:noFill/>
          <a:ln w="9525" cap="flat" cmpd="sng" algn="ctr">
            <a:solidFill>
              <a:sysClr val="windowText" lastClr="000000"/>
            </a:solidFill>
            <a:prstDash val="solid"/>
            <a:tailEnd type="triangle"/>
          </a:ln>
          <a:effectLst/>
        </p:spPr>
      </p:cxnSp>
      <p:cxnSp>
        <p:nvCxnSpPr>
          <p:cNvPr id="77" name="Curved Connector 76"/>
          <p:cNvCxnSpPr/>
          <p:nvPr/>
        </p:nvCxnSpPr>
        <p:spPr>
          <a:xfrm rot="16200000" flipH="1">
            <a:off x="6405269" y="3601825"/>
            <a:ext cx="44599" cy="824964"/>
          </a:xfrm>
          <a:prstGeom prst="curvedConnector3">
            <a:avLst>
              <a:gd name="adj1" fmla="val -512568"/>
            </a:avLst>
          </a:prstGeom>
          <a:noFill/>
          <a:ln w="9525" cap="flat" cmpd="sng" algn="ctr">
            <a:solidFill>
              <a:sysClr val="windowText" lastClr="000000"/>
            </a:solidFill>
            <a:prstDash val="solid"/>
            <a:tailEnd type="triangle"/>
          </a:ln>
          <a:effectLst/>
        </p:spPr>
      </p:cxnSp>
      <p:graphicFrame>
        <p:nvGraphicFramePr>
          <p:cNvPr id="78" name="Table 77"/>
          <p:cNvGraphicFramePr>
            <a:graphicFrameLocks noGrp="1"/>
          </p:cNvGraphicFramePr>
          <p:nvPr>
            <p:extLst>
              <p:ext uri="{D42A27DB-BD31-4B8C-83A1-F6EECF244321}">
                <p14:modId xmlns:p14="http://schemas.microsoft.com/office/powerpoint/2010/main" val="840654512"/>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7"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307698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5464054" y="3911600"/>
            <a:ext cx="164357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2" name="Table 71"/>
          <p:cNvGraphicFramePr>
            <a:graphicFrameLocks noGrp="1"/>
          </p:cNvGraphicFramePr>
          <p:nvPr>
            <p:extLst>
              <p:ext uri="{D42A27DB-BD31-4B8C-83A1-F6EECF244321}">
                <p14:modId xmlns:p14="http://schemas.microsoft.com/office/powerpoint/2010/main" val="3769747454"/>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124431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1" name="Rectangle 100"/>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2" name="Rectangle 101"/>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4" name="Rectangle 103"/>
          <p:cNvSpPr/>
          <p:nvPr/>
        </p:nvSpPr>
        <p:spPr>
          <a:xfrm>
            <a:off x="5464054" y="3911600"/>
            <a:ext cx="164357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5" name="Rectangle 104"/>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6" name="Rectangle 105"/>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7" name="Rectangle 106"/>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8" name="Rectangle 107"/>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9" name="Rectangle 108"/>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0" name="Rectangle 109"/>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1" name="Rectangle 110"/>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2" name="Rectangle 111"/>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3" name="Rectangle 112"/>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4" name="Rectangle 113"/>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5" name="Rectangle 114"/>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6" name="Rectangle 115"/>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7" name="Rectangle 116"/>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8" name="Rectangle 117"/>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9" name="Rectangle 118"/>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0" name="Rectangle 119"/>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1" name="Rectangle 120"/>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122" name="Table 121"/>
          <p:cNvGraphicFramePr>
            <a:graphicFrameLocks noGrp="1"/>
          </p:cNvGraphicFramePr>
          <p:nvPr>
            <p:extLst>
              <p:ext uri="{D42A27DB-BD31-4B8C-83A1-F6EECF244321}">
                <p14:modId xmlns:p14="http://schemas.microsoft.com/office/powerpoint/2010/main" val="219797052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123" name="Connector: Elbow 4"/>
          <p:cNvCxnSpPr>
            <a:stCxn id="104" idx="0"/>
            <a:endCxn id="113" idx="0"/>
          </p:cNvCxnSpPr>
          <p:nvPr/>
        </p:nvCxnSpPr>
        <p:spPr>
          <a:xfrm rot="16200000" flipH="1">
            <a:off x="7326991" y="2870448"/>
            <a:ext cx="125007" cy="2207310"/>
          </a:xfrm>
          <a:prstGeom prst="bentConnector3">
            <a:avLst>
              <a:gd name="adj1" fmla="val -182870"/>
            </a:avLst>
          </a:prstGeom>
          <a:noFill/>
          <a:ln w="9525" cap="flat" cmpd="sng" algn="ctr">
            <a:solidFill>
              <a:sysClr val="windowText" lastClr="000000"/>
            </a:solidFill>
            <a:prstDash val="solid"/>
            <a:tailEnd type="triangle"/>
          </a:ln>
          <a:effectLst/>
        </p:spPr>
      </p:cxnSp>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565267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7115566" y="3992008"/>
            <a:ext cx="1102066" cy="663593"/>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5464054" y="3911600"/>
            <a:ext cx="164357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6" name="Curved Connector 75"/>
          <p:cNvCxnSpPr/>
          <p:nvPr/>
        </p:nvCxnSpPr>
        <p:spPr>
          <a:xfrm rot="16200000" flipV="1">
            <a:off x="8057576" y="3601032"/>
            <a:ext cx="44599" cy="826551"/>
          </a:xfrm>
          <a:prstGeom prst="curvedConnector3">
            <a:avLst>
              <a:gd name="adj1" fmla="val 612568"/>
            </a:avLst>
          </a:prstGeom>
          <a:noFill/>
          <a:ln w="9525" cap="flat" cmpd="sng" algn="ctr">
            <a:solidFill>
              <a:sysClr val="windowText" lastClr="000000"/>
            </a:solidFill>
            <a:prstDash val="solid"/>
            <a:tailEnd type="triangle"/>
          </a:ln>
          <a:effectLst/>
        </p:spPr>
      </p:cxnSp>
      <p:cxnSp>
        <p:nvCxnSpPr>
          <p:cNvPr id="77" name="Curved Connector 76"/>
          <p:cNvCxnSpPr/>
          <p:nvPr/>
        </p:nvCxnSpPr>
        <p:spPr>
          <a:xfrm rot="5400000" flipH="1" flipV="1">
            <a:off x="8877490" y="3595987"/>
            <a:ext cx="56281" cy="824961"/>
          </a:xfrm>
          <a:prstGeom prst="curvedConnector3">
            <a:avLst>
              <a:gd name="adj1" fmla="val 506176"/>
            </a:avLst>
          </a:prstGeom>
          <a:noFill/>
          <a:ln w="9525" cap="flat" cmpd="sng" algn="ctr">
            <a:solidFill>
              <a:sysClr val="windowText" lastClr="000000"/>
            </a:solidFill>
            <a:prstDash val="solid"/>
            <a:tailEnd type="triangle"/>
          </a:ln>
          <a:effectLst/>
        </p:spPr>
      </p:cxnSp>
      <p:graphicFrame>
        <p:nvGraphicFramePr>
          <p:cNvPr id="78" name="Table 77"/>
          <p:cNvGraphicFramePr>
            <a:graphicFrameLocks noGrp="1"/>
          </p:cNvGraphicFramePr>
          <p:nvPr>
            <p:extLst>
              <p:ext uri="{D42A27DB-BD31-4B8C-83A1-F6EECF244321}">
                <p14:modId xmlns:p14="http://schemas.microsoft.com/office/powerpoint/2010/main" val="434114094"/>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7"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124000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2" name="Table 71"/>
          <p:cNvGraphicFramePr>
            <a:graphicFrameLocks noGrp="1"/>
          </p:cNvGraphicFramePr>
          <p:nvPr>
            <p:extLst>
              <p:ext uri="{D42A27DB-BD31-4B8C-83A1-F6EECF244321}">
                <p14:modId xmlns:p14="http://schemas.microsoft.com/office/powerpoint/2010/main" val="271135765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872539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4" name="Table 73"/>
          <p:cNvGraphicFramePr>
            <a:graphicFrameLocks noGrp="1"/>
          </p:cNvGraphicFramePr>
          <p:nvPr>
            <p:extLst>
              <p:ext uri="{D42A27DB-BD31-4B8C-83A1-F6EECF244321}">
                <p14:modId xmlns:p14="http://schemas.microsoft.com/office/powerpoint/2010/main" val="4008424835"/>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5" name="Connector: Elbow 4"/>
          <p:cNvCxnSpPr>
            <a:stCxn id="54" idx="0"/>
            <a:endCxn id="52" idx="0"/>
          </p:cNvCxnSpPr>
          <p:nvPr/>
        </p:nvCxnSpPr>
        <p:spPr>
          <a:xfrm rot="16200000" flipH="1">
            <a:off x="9148371" y="2700579"/>
            <a:ext cx="68725" cy="2490766"/>
          </a:xfrm>
          <a:prstGeom prst="bentConnector3">
            <a:avLst>
              <a:gd name="adj1" fmla="val -332630"/>
            </a:avLst>
          </a:prstGeom>
          <a:noFill/>
          <a:ln w="9525" cap="flat" cmpd="sng" algn="ctr">
            <a:solidFill>
              <a:sysClr val="windowText" lastClr="000000"/>
            </a:solidFill>
            <a:prstDash val="solid"/>
            <a:tailEnd type="triangle"/>
          </a:ln>
          <a:effectLst/>
        </p:spPr>
      </p:cxnSp>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576807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9877084" y="3980325"/>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8767078" y="3980326"/>
            <a:ext cx="1102066" cy="663593"/>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4" name="Curved Connector 73"/>
          <p:cNvCxnSpPr>
            <a:stCxn id="52" idx="0"/>
            <a:endCxn id="53" idx="0"/>
          </p:cNvCxnSpPr>
          <p:nvPr/>
        </p:nvCxnSpPr>
        <p:spPr>
          <a:xfrm rot="16200000" flipH="1" flipV="1">
            <a:off x="9873113" y="3425322"/>
            <a:ext cx="1" cy="1110006"/>
          </a:xfrm>
          <a:prstGeom prst="curvedConnector3">
            <a:avLst>
              <a:gd name="adj1" fmla="val -22860000000"/>
            </a:avLst>
          </a:prstGeom>
          <a:noFill/>
          <a:ln w="9525" cap="flat" cmpd="sng" algn="ctr">
            <a:solidFill>
              <a:sysClr val="windowText" lastClr="000000"/>
            </a:solidFill>
            <a:prstDash val="solid"/>
            <a:tailEnd type="triangle"/>
          </a:ln>
          <a:effectLst/>
        </p:spPr>
      </p:cxnSp>
      <p:graphicFrame>
        <p:nvGraphicFramePr>
          <p:cNvPr id="75" name="Table 74"/>
          <p:cNvGraphicFramePr>
            <a:graphicFrameLocks noGrp="1"/>
          </p:cNvGraphicFramePr>
          <p:nvPr>
            <p:extLst>
              <p:ext uri="{D42A27DB-BD31-4B8C-83A1-F6EECF244321}">
                <p14:modId xmlns:p14="http://schemas.microsoft.com/office/powerpoint/2010/main" val="2265182297"/>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44977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actual data</a:t>
            </a:r>
            <a:endParaRPr lang="sv-S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453" y="1707396"/>
            <a:ext cx="4572000" cy="4572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1617" y="1269711"/>
            <a:ext cx="4335643" cy="4335643"/>
          </a:xfrm>
          <a:prstGeom prst="rect">
            <a:avLst/>
          </a:prstGeom>
        </p:spPr>
      </p:pic>
    </p:spTree>
    <p:extLst>
      <p:ext uri="{BB962C8B-B14F-4D97-AF65-F5344CB8AC3E}">
        <p14:creationId xmlns:p14="http://schemas.microsoft.com/office/powerpoint/2010/main" val="151544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8767078" y="3911600"/>
            <a:ext cx="2205722" cy="812800"/>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0" name="Table 69"/>
          <p:cNvGraphicFramePr>
            <a:graphicFrameLocks noGrp="1"/>
          </p:cNvGraphicFramePr>
          <p:nvPr>
            <p:extLst>
              <p:ext uri="{D42A27DB-BD31-4B8C-83A1-F6EECF244321}">
                <p14:modId xmlns:p14="http://schemas.microsoft.com/office/powerpoint/2010/main" val="163030335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28855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767078" y="3911600"/>
            <a:ext cx="2205722" cy="812800"/>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1" name="Table 70"/>
          <p:cNvGraphicFramePr>
            <a:graphicFrameLocks noGrp="1"/>
          </p:cNvGraphicFramePr>
          <p:nvPr>
            <p:extLst>
              <p:ext uri="{D42A27DB-BD31-4B8C-83A1-F6EECF244321}">
                <p14:modId xmlns:p14="http://schemas.microsoft.com/office/powerpoint/2010/main" val="1094807404"/>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2" name="Connector: Elbow 4"/>
          <p:cNvCxnSpPr>
            <a:stCxn id="50" idx="2"/>
            <a:endCxn id="54" idx="2"/>
          </p:cNvCxnSpPr>
          <p:nvPr/>
        </p:nvCxnSpPr>
        <p:spPr>
          <a:xfrm rot="5400000">
            <a:off x="6839256" y="1693717"/>
            <a:ext cx="12700" cy="6061366"/>
          </a:xfrm>
          <a:prstGeom prst="bentConnector3">
            <a:avLst>
              <a:gd name="adj1" fmla="val 1800000"/>
            </a:avLst>
          </a:prstGeom>
          <a:noFill/>
          <a:ln w="9525" cap="flat" cmpd="sng" algn="ctr">
            <a:solidFill>
              <a:sysClr val="windowText" lastClr="000000"/>
            </a:solidFill>
            <a:prstDash val="solid"/>
            <a:tailEnd type="triangle"/>
          </a:ln>
          <a:effectLst/>
        </p:spPr>
      </p:cxnSp>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211104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8767078" y="3911600"/>
            <a:ext cx="2205722" cy="812800"/>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2707300" y="3911600"/>
            <a:ext cx="2202545" cy="812800"/>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3" name="Curved Connector 72"/>
          <p:cNvCxnSpPr>
            <a:stCxn id="56" idx="0"/>
            <a:endCxn id="68" idx="0"/>
          </p:cNvCxnSpPr>
          <p:nvPr/>
        </p:nvCxnSpPr>
        <p:spPr>
          <a:xfrm rot="16200000" flipH="1" flipV="1">
            <a:off x="3057675" y="3285708"/>
            <a:ext cx="125007" cy="1376789"/>
          </a:xfrm>
          <a:prstGeom prst="curvedConnector3">
            <a:avLst>
              <a:gd name="adj1" fmla="val -182870"/>
            </a:avLst>
          </a:prstGeom>
          <a:noFill/>
          <a:ln w="9525" cap="flat" cmpd="sng" algn="ctr">
            <a:solidFill>
              <a:sysClr val="windowText" lastClr="000000"/>
            </a:solidFill>
            <a:prstDash val="solid"/>
            <a:tailEnd type="triangle"/>
          </a:ln>
          <a:effectLst/>
        </p:spPr>
      </p:cxnSp>
      <p:cxnSp>
        <p:nvCxnSpPr>
          <p:cNvPr id="74" name="Curved Connector 73"/>
          <p:cNvCxnSpPr>
            <a:stCxn id="56" idx="0"/>
            <a:endCxn id="58" idx="0"/>
          </p:cNvCxnSpPr>
          <p:nvPr/>
        </p:nvCxnSpPr>
        <p:spPr>
          <a:xfrm rot="16200000" flipH="1">
            <a:off x="4435258" y="3284914"/>
            <a:ext cx="125007" cy="1378378"/>
          </a:xfrm>
          <a:prstGeom prst="curvedConnector3">
            <a:avLst>
              <a:gd name="adj1" fmla="val -182870"/>
            </a:avLst>
          </a:prstGeom>
          <a:noFill/>
          <a:ln w="9525" cap="flat" cmpd="sng" algn="ctr">
            <a:solidFill>
              <a:sysClr val="windowText" lastClr="000000"/>
            </a:solidFill>
            <a:prstDash val="solid"/>
            <a:tailEnd type="triangle"/>
          </a:ln>
          <a:effectLst/>
        </p:spPr>
      </p:cxnSp>
      <p:graphicFrame>
        <p:nvGraphicFramePr>
          <p:cNvPr id="75" name="Table 74"/>
          <p:cNvGraphicFramePr>
            <a:graphicFrameLocks noGrp="1"/>
          </p:cNvGraphicFramePr>
          <p:nvPr>
            <p:extLst>
              <p:ext uri="{D42A27DB-BD31-4B8C-83A1-F6EECF244321}">
                <p14:modId xmlns:p14="http://schemas.microsoft.com/office/powerpoint/2010/main" val="105964941"/>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78485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8767078" y="3911600"/>
            <a:ext cx="2205722" cy="812800"/>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2707300" y="3843867"/>
            <a:ext cx="2747225" cy="9609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0" name="Table 69"/>
          <p:cNvGraphicFramePr>
            <a:graphicFrameLocks noGrp="1"/>
          </p:cNvGraphicFramePr>
          <p:nvPr>
            <p:extLst>
              <p:ext uri="{D42A27DB-BD31-4B8C-83A1-F6EECF244321}">
                <p14:modId xmlns:p14="http://schemas.microsoft.com/office/powerpoint/2010/main" val="3463961512"/>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490938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767078" y="3911600"/>
            <a:ext cx="2205722" cy="812800"/>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2707300" y="3843867"/>
            <a:ext cx="2747225" cy="9609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1" name="Table 70"/>
          <p:cNvGraphicFramePr>
            <a:graphicFrameLocks noGrp="1"/>
          </p:cNvGraphicFramePr>
          <p:nvPr>
            <p:extLst>
              <p:ext uri="{D42A27DB-BD31-4B8C-83A1-F6EECF244321}">
                <p14:modId xmlns:p14="http://schemas.microsoft.com/office/powerpoint/2010/main" val="1350447695"/>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2" name="Connector: Elbow 4"/>
          <p:cNvCxnSpPr>
            <a:stCxn id="54" idx="0"/>
            <a:endCxn id="51" idx="0"/>
          </p:cNvCxnSpPr>
          <p:nvPr/>
        </p:nvCxnSpPr>
        <p:spPr>
          <a:xfrm rot="16200000" flipH="1">
            <a:off x="5975265" y="1949514"/>
            <a:ext cx="67733" cy="3856438"/>
          </a:xfrm>
          <a:prstGeom prst="bentConnector3">
            <a:avLst>
              <a:gd name="adj1" fmla="val -337502"/>
            </a:avLst>
          </a:prstGeom>
          <a:noFill/>
          <a:ln w="9525" cap="flat" cmpd="sng" algn="ctr">
            <a:solidFill>
              <a:sysClr val="windowText" lastClr="000000"/>
            </a:solidFill>
            <a:prstDash val="solid"/>
            <a:tailEnd type="triangle"/>
          </a:ln>
          <a:effectLst/>
        </p:spPr>
      </p:cxnSp>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039454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8767078" y="3911600"/>
            <a:ext cx="2205722" cy="812800"/>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7115565" y="3911600"/>
            <a:ext cx="1643571"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4054" y="3911600"/>
            <a:ext cx="1649922" cy="812800"/>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2707300" y="3843867"/>
            <a:ext cx="2747225" cy="9609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4" name="Curved Connector 73"/>
          <p:cNvCxnSpPr>
            <a:stCxn id="54" idx="0"/>
            <a:endCxn id="56" idx="0"/>
          </p:cNvCxnSpPr>
          <p:nvPr/>
        </p:nvCxnSpPr>
        <p:spPr>
          <a:xfrm rot="16200000" flipV="1">
            <a:off x="7113183" y="3087432"/>
            <a:ext cx="12700" cy="1648336"/>
          </a:xfrm>
          <a:prstGeom prst="curvedConnector3">
            <a:avLst>
              <a:gd name="adj1" fmla="val 1800000"/>
            </a:avLst>
          </a:prstGeom>
          <a:noFill/>
          <a:ln w="9525" cap="flat" cmpd="sng" algn="ctr">
            <a:solidFill>
              <a:sysClr val="windowText" lastClr="000000"/>
            </a:solidFill>
            <a:prstDash val="solid"/>
            <a:tailEnd type="triangle"/>
          </a:ln>
          <a:effectLst/>
        </p:spPr>
      </p:cxnSp>
      <p:cxnSp>
        <p:nvCxnSpPr>
          <p:cNvPr id="75" name="Curved Connector 74"/>
          <p:cNvCxnSpPr>
            <a:stCxn id="54" idx="0"/>
            <a:endCxn id="53" idx="0"/>
          </p:cNvCxnSpPr>
          <p:nvPr/>
        </p:nvCxnSpPr>
        <p:spPr>
          <a:xfrm rot="5400000" flipH="1" flipV="1">
            <a:off x="8903645" y="2945306"/>
            <a:ext cx="12700" cy="1932588"/>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76" name="Table 75"/>
          <p:cNvGraphicFramePr>
            <a:graphicFrameLocks noGrp="1"/>
          </p:cNvGraphicFramePr>
          <p:nvPr>
            <p:extLst>
              <p:ext uri="{D42A27DB-BD31-4B8C-83A1-F6EECF244321}">
                <p14:modId xmlns:p14="http://schemas.microsoft.com/office/powerpoint/2010/main" val="740920985"/>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6"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598124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767078" y="3911600"/>
            <a:ext cx="2205722" cy="812800"/>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5464054" y="3843867"/>
            <a:ext cx="3295082" cy="9609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2707300" y="3843867"/>
            <a:ext cx="2747225" cy="9609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7" name="Table 66"/>
          <p:cNvGraphicFramePr>
            <a:graphicFrameLocks noGrp="1"/>
          </p:cNvGraphicFramePr>
          <p:nvPr>
            <p:extLst>
              <p:ext uri="{D42A27DB-BD31-4B8C-83A1-F6EECF244321}">
                <p14:modId xmlns:p14="http://schemas.microsoft.com/office/powerpoint/2010/main" val="326281498"/>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3"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1225381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8767078" y="3843867"/>
            <a:ext cx="2205722" cy="9609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5464054" y="3843867"/>
            <a:ext cx="3295082" cy="9609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2707300" y="3843867"/>
            <a:ext cx="2747225" cy="9609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9" name="Table 68"/>
          <p:cNvGraphicFramePr>
            <a:graphicFrameLocks noGrp="1"/>
          </p:cNvGraphicFramePr>
          <p:nvPr>
            <p:extLst>
              <p:ext uri="{D42A27DB-BD31-4B8C-83A1-F6EECF244321}">
                <p14:modId xmlns:p14="http://schemas.microsoft.com/office/powerpoint/2010/main" val="3378491197"/>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0" name="Connector: Elbow 4"/>
          <p:cNvCxnSpPr>
            <a:stCxn id="49" idx="2"/>
            <a:endCxn id="52" idx="2"/>
          </p:cNvCxnSpPr>
          <p:nvPr/>
        </p:nvCxnSpPr>
        <p:spPr>
          <a:xfrm rot="5400000">
            <a:off x="6975426" y="1910320"/>
            <a:ext cx="12700" cy="5789026"/>
          </a:xfrm>
          <a:prstGeom prst="bentConnector3">
            <a:avLst>
              <a:gd name="adj1" fmla="val 1800000"/>
            </a:avLst>
          </a:prstGeom>
          <a:noFill/>
          <a:ln w="9525" cap="flat" cmpd="sng" algn="ctr">
            <a:solidFill>
              <a:sysClr val="windowText" lastClr="000000"/>
            </a:solidFill>
            <a:prstDash val="solid"/>
            <a:tailEnd type="triangle"/>
          </a:ln>
          <a:effectLst/>
        </p:spPr>
      </p:cxnSp>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1297437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767078" y="3843867"/>
            <a:ext cx="2205722" cy="9609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5464054" y="3843867"/>
            <a:ext cx="3295082" cy="9609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2707300" y="3843867"/>
            <a:ext cx="2747225" cy="9609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0" name="Curved Connector 69"/>
          <p:cNvCxnSpPr>
            <a:stCxn id="53" idx="0"/>
            <a:endCxn id="65" idx="0"/>
          </p:cNvCxnSpPr>
          <p:nvPr/>
        </p:nvCxnSpPr>
        <p:spPr>
          <a:xfrm rot="16200000" flipH="1" flipV="1">
            <a:off x="3159979" y="3115672"/>
            <a:ext cx="192740" cy="1649129"/>
          </a:xfrm>
          <a:prstGeom prst="curvedConnector3">
            <a:avLst>
              <a:gd name="adj1" fmla="val -118605"/>
            </a:avLst>
          </a:prstGeom>
          <a:noFill/>
          <a:ln w="9525" cap="flat" cmpd="sng" algn="ctr">
            <a:solidFill>
              <a:sysClr val="windowText" lastClr="000000"/>
            </a:solidFill>
            <a:prstDash val="solid"/>
            <a:tailEnd type="triangle"/>
          </a:ln>
          <a:effectLst/>
        </p:spPr>
      </p:cxnSp>
      <p:cxnSp>
        <p:nvCxnSpPr>
          <p:cNvPr id="71" name="Curved Connector 70"/>
          <p:cNvCxnSpPr>
            <a:stCxn id="53" idx="0"/>
            <a:endCxn id="52" idx="0"/>
          </p:cNvCxnSpPr>
          <p:nvPr/>
        </p:nvCxnSpPr>
        <p:spPr>
          <a:xfrm rot="5400000" flipH="1" flipV="1">
            <a:off x="5596254" y="2328526"/>
            <a:ext cx="12700" cy="3030682"/>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72" name="Table 71"/>
          <p:cNvGraphicFramePr>
            <a:graphicFrameLocks noGrp="1"/>
          </p:cNvGraphicFramePr>
          <p:nvPr>
            <p:extLst>
              <p:ext uri="{D42A27DB-BD31-4B8C-83A1-F6EECF244321}">
                <p14:modId xmlns:p14="http://schemas.microsoft.com/office/powerpoint/2010/main" val="3505764869"/>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157933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8767078" y="3843867"/>
            <a:ext cx="2205722" cy="9609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0" name="Rectangle 69"/>
          <p:cNvSpPr/>
          <p:nvPr/>
        </p:nvSpPr>
        <p:spPr>
          <a:xfrm>
            <a:off x="5464054" y="3843867"/>
            <a:ext cx="3295082" cy="9609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p:cNvSpPr/>
          <p:nvPr/>
        </p:nvSpPr>
        <p:spPr>
          <a:xfrm>
            <a:off x="2154680" y="3767667"/>
            <a:ext cx="3299845" cy="11133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Rectangle 75"/>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7" name="Rectangle 76"/>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8" name="Rectangle 77"/>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9" name="Rectangle 78"/>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0" name="Rectangle 79"/>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1" name="Rectangle 80"/>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2" name="Rectangle 81"/>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3" name="Rectangle 82"/>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4" name="Rectangle 83"/>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5" name="Rectangle 84"/>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6" name="Rectangle 85"/>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7" name="Rectangle 86"/>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88" name="Table 87"/>
          <p:cNvGraphicFramePr>
            <a:graphicFrameLocks noGrp="1"/>
          </p:cNvGraphicFramePr>
          <p:nvPr>
            <p:extLst>
              <p:ext uri="{D42A27DB-BD31-4B8C-83A1-F6EECF244321}">
                <p14:modId xmlns:p14="http://schemas.microsoft.com/office/powerpoint/2010/main" val="36612334"/>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3"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200482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actual data</a:t>
            </a:r>
            <a:endParaRPr lang="sv-S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453" y="1707396"/>
            <a:ext cx="4572000" cy="4572000"/>
          </a:xfrm>
          <a:prstGeom prst="rect">
            <a:avLst/>
          </a:prstGeom>
        </p:spPr>
      </p:pic>
      <p:sp>
        <p:nvSpPr>
          <p:cNvPr id="11" name="Rectangle 10"/>
          <p:cNvSpPr/>
          <p:nvPr/>
        </p:nvSpPr>
        <p:spPr>
          <a:xfrm>
            <a:off x="3967061" y="2967881"/>
            <a:ext cx="365760" cy="365760"/>
          </a:xfrm>
          <a:prstGeom prst="rect">
            <a:avLst/>
          </a:prstGeom>
          <a:solidFill>
            <a:srgbClr val="00B050">
              <a:alpha val="57000"/>
            </a:srgbClr>
          </a:solidFill>
          <a:ln w="254000" cap="flat">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1617" y="1269711"/>
            <a:ext cx="4335643" cy="4335643"/>
          </a:xfrm>
          <a:prstGeom prst="rect">
            <a:avLst/>
          </a:prstGeom>
        </p:spPr>
      </p:pic>
    </p:spTree>
    <p:extLst>
      <p:ext uri="{BB962C8B-B14F-4D97-AF65-F5344CB8AC3E}">
        <p14:creationId xmlns:p14="http://schemas.microsoft.com/office/powerpoint/2010/main" val="3385762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8767078" y="3843867"/>
            <a:ext cx="2205722" cy="9609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5464054" y="3843867"/>
            <a:ext cx="3295082" cy="9609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2154680" y="3767667"/>
            <a:ext cx="3299845" cy="11133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8" name="Table 67"/>
          <p:cNvGraphicFramePr>
            <a:graphicFrameLocks noGrp="1"/>
          </p:cNvGraphicFramePr>
          <p:nvPr>
            <p:extLst>
              <p:ext uri="{D42A27DB-BD31-4B8C-83A1-F6EECF244321}">
                <p14:modId xmlns:p14="http://schemas.microsoft.com/office/powerpoint/2010/main" val="27055702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69" name="Connector: Elbow 4"/>
          <p:cNvCxnSpPr>
            <a:stCxn id="51" idx="0"/>
            <a:endCxn id="48" idx="0"/>
          </p:cNvCxnSpPr>
          <p:nvPr/>
        </p:nvCxnSpPr>
        <p:spPr>
          <a:xfrm rot="16200000" flipH="1">
            <a:off x="6799171" y="773099"/>
            <a:ext cx="76200" cy="6065336"/>
          </a:xfrm>
          <a:prstGeom prst="bentConnector3">
            <a:avLst>
              <a:gd name="adj1" fmla="val -300000"/>
            </a:avLst>
          </a:prstGeom>
          <a:noFill/>
          <a:ln w="9525" cap="flat" cmpd="sng" algn="ctr">
            <a:solidFill>
              <a:sysClr val="windowText" lastClr="000000"/>
            </a:solidFill>
            <a:prstDash val="solid"/>
            <a:tailEnd type="triangle"/>
          </a:ln>
          <a:effectLst/>
        </p:spPr>
      </p:cxnSp>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048391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8767078" y="3843867"/>
            <a:ext cx="2205722" cy="9609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5464054" y="3843867"/>
            <a:ext cx="3295082" cy="9609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2154680" y="3767667"/>
            <a:ext cx="3299845" cy="11133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69" name="Curved Connector 68"/>
          <p:cNvCxnSpPr>
            <a:stCxn id="49" idx="0"/>
            <a:endCxn id="51" idx="0"/>
          </p:cNvCxnSpPr>
          <p:nvPr/>
        </p:nvCxnSpPr>
        <p:spPr>
          <a:xfrm rot="16200000" flipV="1">
            <a:off x="8490767" y="2464695"/>
            <a:ext cx="12700" cy="2758344"/>
          </a:xfrm>
          <a:prstGeom prst="curvedConnector3">
            <a:avLst>
              <a:gd name="adj1" fmla="val 1800000"/>
            </a:avLst>
          </a:prstGeom>
          <a:noFill/>
          <a:ln w="9525" cap="flat" cmpd="sng" algn="ctr">
            <a:solidFill>
              <a:sysClr val="windowText" lastClr="000000"/>
            </a:solidFill>
            <a:prstDash val="solid"/>
            <a:tailEnd type="triangle"/>
          </a:ln>
          <a:effectLst/>
        </p:spPr>
      </p:cxnSp>
      <p:graphicFrame>
        <p:nvGraphicFramePr>
          <p:cNvPr id="70" name="Table 69"/>
          <p:cNvGraphicFramePr>
            <a:graphicFrameLocks noGrp="1"/>
          </p:cNvGraphicFramePr>
          <p:nvPr>
            <p:extLst>
              <p:ext uri="{D42A27DB-BD31-4B8C-83A1-F6EECF244321}">
                <p14:modId xmlns:p14="http://schemas.microsoft.com/office/powerpoint/2010/main" val="3411213432"/>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604698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767078" y="3767667"/>
            <a:ext cx="2205722" cy="11133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5464054" y="3767667"/>
            <a:ext cx="3295082" cy="11133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2154680" y="3767667"/>
            <a:ext cx="3299845" cy="11133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7" name="Table 66"/>
          <p:cNvGraphicFramePr>
            <a:graphicFrameLocks noGrp="1"/>
          </p:cNvGraphicFramePr>
          <p:nvPr>
            <p:extLst>
              <p:ext uri="{D42A27DB-BD31-4B8C-83A1-F6EECF244321}">
                <p14:modId xmlns:p14="http://schemas.microsoft.com/office/powerpoint/2010/main" val="2214191407"/>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3"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2985849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8767078" y="3767667"/>
            <a:ext cx="2205722" cy="11133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5464054" y="3767667"/>
            <a:ext cx="3295082" cy="11133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3" name="Rectangle 72"/>
          <p:cNvSpPr/>
          <p:nvPr/>
        </p:nvSpPr>
        <p:spPr>
          <a:xfrm>
            <a:off x="2154680" y="3767667"/>
            <a:ext cx="3299845" cy="11133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Rectangle 75"/>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7" name="Rectangle 76"/>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8" name="Rectangle 77"/>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9" name="Rectangle 78"/>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0" name="Rectangle 79"/>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1" name="Rectangle 80"/>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2" name="Rectangle 81"/>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3" name="Rectangle 82"/>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4" name="Rectangle 83"/>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5" name="Rectangle 84"/>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6" name="Rectangle 85"/>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7" name="Rectangle 86"/>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8" name="Rectangle 87"/>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9" name="Rectangle 88"/>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90" name="Table 89"/>
          <p:cNvGraphicFramePr>
            <a:graphicFrameLocks noGrp="1"/>
          </p:cNvGraphicFramePr>
          <p:nvPr>
            <p:extLst>
              <p:ext uri="{D42A27DB-BD31-4B8C-83A1-F6EECF244321}">
                <p14:modId xmlns:p14="http://schemas.microsoft.com/office/powerpoint/2010/main" val="490387469"/>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91" name="Connector: Elbow 4"/>
          <p:cNvCxnSpPr>
            <a:stCxn id="70" idx="2"/>
            <a:endCxn id="72" idx="2"/>
          </p:cNvCxnSpPr>
          <p:nvPr/>
        </p:nvCxnSpPr>
        <p:spPr>
          <a:xfrm rot="5400000">
            <a:off x="8490767" y="3501861"/>
            <a:ext cx="12700" cy="2758344"/>
          </a:xfrm>
          <a:prstGeom prst="bentConnector3">
            <a:avLst>
              <a:gd name="adj1" fmla="val 1800000"/>
            </a:avLst>
          </a:prstGeom>
          <a:noFill/>
          <a:ln w="9525" cap="flat" cmpd="sng" algn="ctr">
            <a:solidFill>
              <a:sysClr val="windowText" lastClr="000000"/>
            </a:solidFill>
            <a:prstDash val="solid"/>
            <a:tailEnd type="triangle"/>
          </a:ln>
          <a:effectLst/>
        </p:spPr>
      </p:cxnSp>
      <p:sp>
        <p:nvSpPr>
          <p:cNvPr id="24"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751543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8767078" y="3767667"/>
            <a:ext cx="2205722" cy="11133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5464054" y="3767667"/>
            <a:ext cx="3295082" cy="11133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2154680" y="3767667"/>
            <a:ext cx="3299845" cy="11133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7" name="Rectangle 66"/>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9" name="Rectangle 68"/>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70" name="Table 69"/>
          <p:cNvGraphicFramePr>
            <a:graphicFrameLocks noGrp="1"/>
          </p:cNvGraphicFramePr>
          <p:nvPr>
            <p:extLst>
              <p:ext uri="{D42A27DB-BD31-4B8C-83A1-F6EECF244321}">
                <p14:modId xmlns:p14="http://schemas.microsoft.com/office/powerpoint/2010/main" val="3972719697"/>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3AF65"/>
                    </a:solid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cxnSp>
        <p:nvCxnSpPr>
          <p:cNvPr id="71" name="Connector: Curved 4"/>
          <p:cNvCxnSpPr>
            <a:stCxn id="52" idx="0"/>
            <a:endCxn id="53" idx="0"/>
          </p:cNvCxnSpPr>
          <p:nvPr/>
        </p:nvCxnSpPr>
        <p:spPr>
          <a:xfrm rot="16200000" flipV="1">
            <a:off x="5458099" y="2114171"/>
            <a:ext cx="12700" cy="3306992"/>
          </a:xfrm>
          <a:prstGeom prst="curvedConnector3">
            <a:avLst>
              <a:gd name="adj1" fmla="val 1800000"/>
            </a:avLst>
          </a:prstGeom>
          <a:noFill/>
          <a:ln w="9525" cap="flat" cmpd="sng" algn="ctr">
            <a:solidFill>
              <a:sysClr val="windowText" lastClr="000000"/>
            </a:solidFill>
            <a:prstDash val="solid"/>
            <a:tailEnd type="triangle"/>
          </a:ln>
          <a:effectLst/>
        </p:spPr>
      </p:cxnSp>
      <p:cxnSp>
        <p:nvCxnSpPr>
          <p:cNvPr id="72" name="Connector: Curved 25"/>
          <p:cNvCxnSpPr>
            <a:cxnSpLocks/>
            <a:stCxn id="52" idx="0"/>
            <a:endCxn id="50" idx="0"/>
          </p:cNvCxnSpPr>
          <p:nvPr/>
        </p:nvCxnSpPr>
        <p:spPr>
          <a:xfrm rot="5400000" flipH="1" flipV="1">
            <a:off x="8490767" y="2388495"/>
            <a:ext cx="12700" cy="2758344"/>
          </a:xfrm>
          <a:prstGeom prst="curvedConnector3">
            <a:avLst>
              <a:gd name="adj1" fmla="val 1800000"/>
            </a:avLst>
          </a:prstGeom>
          <a:noFill/>
          <a:ln w="9525" cap="flat" cmpd="sng" algn="ctr">
            <a:solidFill>
              <a:sysClr val="windowText" lastClr="000000"/>
            </a:solidFill>
            <a:prstDash val="solid"/>
            <a:tailEnd type="triangle"/>
          </a:ln>
          <a:effectLst/>
        </p:spPr>
      </p:cxnSp>
      <p:sp>
        <p:nvSpPr>
          <p:cNvPr id="25"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3455371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767078" y="3767667"/>
            <a:ext cx="2205722" cy="1113366"/>
          </a:xfrm>
          <a:prstGeom prst="rect">
            <a:avLst/>
          </a:prstGeom>
          <a:solidFill>
            <a:srgbClr val="FFC00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49" name="Rectangle 48"/>
          <p:cNvSpPr/>
          <p:nvPr/>
        </p:nvSpPr>
        <p:spPr>
          <a:xfrm>
            <a:off x="5464054" y="3767667"/>
            <a:ext cx="3295082" cy="1113366"/>
          </a:xfrm>
          <a:prstGeom prst="rect">
            <a:avLst/>
          </a:prstGeom>
          <a:solidFill>
            <a:srgbClr val="0070C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0" name="Rectangle 49"/>
          <p:cNvSpPr/>
          <p:nvPr/>
        </p:nvSpPr>
        <p:spPr>
          <a:xfrm>
            <a:off x="2154680" y="3767667"/>
            <a:ext cx="3299845" cy="1113366"/>
          </a:xfrm>
          <a:prstGeom prst="rect">
            <a:avLst/>
          </a:prstGeom>
          <a:solidFill>
            <a:srgbClr val="00B050"/>
          </a:solidFill>
          <a:ln w="1079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1" name="Rectangle 50"/>
          <p:cNvSpPr/>
          <p:nvPr/>
        </p:nvSpPr>
        <p:spPr>
          <a:xfrm>
            <a:off x="4360400"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2" name="Rectangle 51"/>
          <p:cNvSpPr/>
          <p:nvPr/>
        </p:nvSpPr>
        <p:spPr>
          <a:xfrm>
            <a:off x="4911434"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3" name="Rectangle 52"/>
          <p:cNvSpPr/>
          <p:nvPr/>
        </p:nvSpPr>
        <p:spPr>
          <a:xfrm>
            <a:off x="5462467" y="4036607"/>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4" name="Rectangle 53"/>
          <p:cNvSpPr/>
          <p:nvPr/>
        </p:nvSpPr>
        <p:spPr>
          <a:xfrm>
            <a:off x="6013500"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6564534"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7115567" y="4036607"/>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7666600" y="4036607"/>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Rectangle 57"/>
          <p:cNvSpPr/>
          <p:nvPr/>
        </p:nvSpPr>
        <p:spPr>
          <a:xfrm>
            <a:off x="8217633" y="4036607"/>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9" name="Rectangle 58"/>
          <p:cNvSpPr/>
          <p:nvPr/>
        </p:nvSpPr>
        <p:spPr>
          <a:xfrm>
            <a:off x="8768667" y="4036607"/>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Rectangle 59"/>
          <p:cNvSpPr/>
          <p:nvPr/>
        </p:nvSpPr>
        <p:spPr>
          <a:xfrm>
            <a:off x="9319700"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1" name="Rectangle 60"/>
          <p:cNvSpPr/>
          <p:nvPr/>
        </p:nvSpPr>
        <p:spPr>
          <a:xfrm>
            <a:off x="9870733" y="4036607"/>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2" name="Rectangle 61"/>
          <p:cNvSpPr/>
          <p:nvPr/>
        </p:nvSpPr>
        <p:spPr>
          <a:xfrm>
            <a:off x="2156267" y="4036607"/>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3" name="Rectangle 62"/>
          <p:cNvSpPr/>
          <p:nvPr/>
        </p:nvSpPr>
        <p:spPr>
          <a:xfrm>
            <a:off x="2707300" y="4036607"/>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Rectangle 63"/>
          <p:cNvSpPr/>
          <p:nvPr/>
        </p:nvSpPr>
        <p:spPr>
          <a:xfrm>
            <a:off x="3258334" y="4036607"/>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5" name="Rectangle 64"/>
          <p:cNvSpPr/>
          <p:nvPr/>
        </p:nvSpPr>
        <p:spPr>
          <a:xfrm>
            <a:off x="3809367" y="4036607"/>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6" name="Rectangle 65"/>
          <p:cNvSpPr/>
          <p:nvPr/>
        </p:nvSpPr>
        <p:spPr>
          <a:xfrm>
            <a:off x="10421767" y="4036607"/>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7" name="Table 66"/>
          <p:cNvGraphicFramePr>
            <a:graphicFrameLocks noGrp="1"/>
          </p:cNvGraphicFramePr>
          <p:nvPr>
            <p:extLst>
              <p:ext uri="{D42A27DB-BD31-4B8C-83A1-F6EECF244321}">
                <p14:modId xmlns:p14="http://schemas.microsoft.com/office/powerpoint/2010/main" val="556746293"/>
              </p:ext>
            </p:extLst>
          </p:nvPr>
        </p:nvGraphicFramePr>
        <p:xfrm>
          <a:off x="2156267" y="2091691"/>
          <a:ext cx="9239274" cy="1112520"/>
        </p:xfrm>
        <a:graphic>
          <a:graphicData uri="http://schemas.openxmlformats.org/drawingml/2006/table">
            <a:tbl>
              <a:tblPr firstRow="1" bandRow="1"/>
              <a:tblGrid>
                <a:gridCol w="3079758">
                  <a:extLst>
                    <a:ext uri="{9D8B030D-6E8A-4147-A177-3AD203B41FA5}">
                      <a16:colId xmlns:a16="http://schemas.microsoft.com/office/drawing/2014/main" val="3230770956"/>
                    </a:ext>
                  </a:extLst>
                </a:gridCol>
                <a:gridCol w="3079758">
                  <a:extLst>
                    <a:ext uri="{9D8B030D-6E8A-4147-A177-3AD203B41FA5}">
                      <a16:colId xmlns:a16="http://schemas.microsoft.com/office/drawing/2014/main" val="2933054277"/>
                    </a:ext>
                  </a:extLst>
                </a:gridCol>
                <a:gridCol w="3079758">
                  <a:extLst>
                    <a:ext uri="{9D8B030D-6E8A-4147-A177-3AD203B41FA5}">
                      <a16:colId xmlns:a16="http://schemas.microsoft.com/office/drawing/2014/main" val="4198231139"/>
                    </a:ext>
                  </a:extLst>
                </a:gridCol>
              </a:tblGrid>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Loop</a:t>
                      </a:r>
                      <a:endParaRPr lang="sv-SE"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FEDE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sv-SE" dirty="0">
                        <a:solidFill>
                          <a:schemeClr val="tx1"/>
                        </a:solidFill>
                      </a:endParaRPr>
                    </a:p>
                  </a:txBody>
                  <a:tcPr/>
                </a:tc>
                <a:tc hMerge="1">
                  <a:txBody>
                    <a:bodyPr/>
                    <a:lstStyle/>
                    <a:p>
                      <a:pPr algn="ctr"/>
                      <a:endParaRPr lang="sv-SE" dirty="0"/>
                    </a:p>
                  </a:txBody>
                  <a:tcPr/>
                </a:tc>
                <a:extLst>
                  <a:ext uri="{0D108BD9-81ED-4DB2-BD59-A6C34878D82A}">
                    <a16:rowId xmlns:a16="http://schemas.microsoft.com/office/drawing/2014/main" val="4173722625"/>
                  </a:ext>
                </a:extLst>
              </a:tr>
              <a:tr h="370840">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Compute score: left/right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Merge for best score</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Advance two blocks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89108301"/>
                  </a:ext>
                </a:extLst>
              </a:tr>
              <a:tr h="370840">
                <a:tc gridSpan="3">
                  <a:txBody>
                    <a:bodyPr/>
                    <a:lstStyle>
                      <a:lvl1pPr marL="0" algn="l" defTabSz="914400" rtl="0" eaLnBrk="1" latinLnBrk="0" hangingPunct="1">
                        <a:defRPr sz="1800" kern="1200">
                          <a:solidFill>
                            <a:schemeClr val="tx1"/>
                          </a:solidFill>
                          <a:latin typeface="Franklin Gothic Book" panose="020B0503020102020204"/>
                        </a:defRPr>
                      </a:lvl1pPr>
                      <a:lvl2pPr marL="457200" algn="l" defTabSz="914400" rtl="0" eaLnBrk="1" latinLnBrk="0" hangingPunct="1">
                        <a:defRPr sz="1800" kern="1200">
                          <a:solidFill>
                            <a:schemeClr val="tx1"/>
                          </a:solidFill>
                          <a:latin typeface="Franklin Gothic Book" panose="020B0503020102020204"/>
                        </a:defRPr>
                      </a:lvl2pPr>
                      <a:lvl3pPr marL="914400" algn="l" defTabSz="914400" rtl="0" eaLnBrk="1" latinLnBrk="0" hangingPunct="1">
                        <a:defRPr sz="1800" kern="1200">
                          <a:solidFill>
                            <a:schemeClr val="tx1"/>
                          </a:solidFill>
                          <a:latin typeface="Franklin Gothic Book" panose="020B0503020102020204"/>
                        </a:defRPr>
                      </a:lvl3pPr>
                      <a:lvl4pPr marL="1371600" algn="l" defTabSz="914400" rtl="0" eaLnBrk="1" latinLnBrk="0" hangingPunct="1">
                        <a:defRPr sz="1800" kern="1200">
                          <a:solidFill>
                            <a:schemeClr val="tx1"/>
                          </a:solidFill>
                          <a:latin typeface="Franklin Gothic Book" panose="020B0503020102020204"/>
                        </a:defRPr>
                      </a:lvl4pPr>
                      <a:lvl5pPr marL="1828800" algn="l" defTabSz="914400" rtl="0" eaLnBrk="1" latinLnBrk="0" hangingPunct="1">
                        <a:defRPr sz="1800" kern="1200">
                          <a:solidFill>
                            <a:schemeClr val="tx1"/>
                          </a:solidFill>
                          <a:latin typeface="Franklin Gothic Book" panose="020B0503020102020204"/>
                        </a:defRPr>
                      </a:lvl5pPr>
                      <a:lvl6pPr marL="2286000" algn="l" defTabSz="914400" rtl="0" eaLnBrk="1" latinLnBrk="0" hangingPunct="1">
                        <a:defRPr sz="1800" kern="1200">
                          <a:solidFill>
                            <a:schemeClr val="tx1"/>
                          </a:solidFill>
                          <a:latin typeface="Franklin Gothic Book" panose="020B0503020102020204"/>
                        </a:defRPr>
                      </a:lvl6pPr>
                      <a:lvl7pPr marL="2743200" algn="l" defTabSz="914400" rtl="0" eaLnBrk="1" latinLnBrk="0" hangingPunct="1">
                        <a:defRPr sz="1800" kern="1200">
                          <a:solidFill>
                            <a:schemeClr val="tx1"/>
                          </a:solidFill>
                          <a:latin typeface="Franklin Gothic Book" panose="020B0503020102020204"/>
                        </a:defRPr>
                      </a:lvl7pPr>
                      <a:lvl8pPr marL="3200400" algn="l" defTabSz="914400" rtl="0" eaLnBrk="1" latinLnBrk="0" hangingPunct="1">
                        <a:defRPr sz="1800" kern="1200">
                          <a:solidFill>
                            <a:schemeClr val="tx1"/>
                          </a:solidFill>
                          <a:latin typeface="Franklin Gothic Book" panose="020B0503020102020204"/>
                        </a:defRPr>
                      </a:lvl8pPr>
                      <a:lvl9pPr marL="3657600" algn="l" defTabSz="914400" rtl="0" eaLnBrk="1" latinLnBrk="0" hangingPunct="1">
                        <a:defRPr sz="1800" kern="1200">
                          <a:solidFill>
                            <a:schemeClr val="tx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Until no more merges</a:t>
                      </a:r>
                      <a:endParaRPr lang="sv-SE"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91B0E">
                        <a:lumMod val="50000"/>
                        <a:lumOff val="50000"/>
                      </a:srgbClr>
                    </a:solidFill>
                  </a:tcPr>
                </a:tc>
                <a:tc hMerge="1">
                  <a:txBody>
                    <a:bodyPr/>
                    <a:lstStyle/>
                    <a:p>
                      <a:pPr algn="ctr"/>
                      <a:endParaRPr lang="sv-SE" dirty="0"/>
                    </a:p>
                  </a:txBody>
                  <a:tcPr/>
                </a:tc>
                <a:tc hMerge="1">
                  <a:txBody>
                    <a:bodyPr/>
                    <a:lstStyle/>
                    <a:p>
                      <a:pPr algn="ctr"/>
                      <a:endParaRPr lang="sv-SE" dirty="0"/>
                    </a:p>
                  </a:txBody>
                  <a:tcPr/>
                </a:tc>
                <a:extLst>
                  <a:ext uri="{0D108BD9-81ED-4DB2-BD59-A6C34878D82A}">
                    <a16:rowId xmlns:a16="http://schemas.microsoft.com/office/drawing/2014/main" val="2157898185"/>
                  </a:ext>
                </a:extLst>
              </a:tr>
            </a:tbl>
          </a:graphicData>
        </a:graphic>
      </p:graphicFrame>
      <p:sp>
        <p:nvSpPr>
          <p:cNvPr id="23" name="Title 1"/>
          <p:cNvSpPr>
            <a:spLocks noGrp="1"/>
          </p:cNvSpPr>
          <p:nvPr>
            <p:ph type="title"/>
          </p:nvPr>
        </p:nvSpPr>
        <p:spPr>
          <a:xfrm>
            <a:off x="838200" y="365125"/>
            <a:ext cx="10515600" cy="924413"/>
          </a:xfrm>
        </p:spPr>
        <p:txBody>
          <a:bodyPr/>
          <a:lstStyle/>
          <a:p>
            <a:r>
              <a:rPr lang="en-US" dirty="0"/>
              <a:t>Encoding [Dolonius et al. 2017] </a:t>
            </a:r>
            <a:endParaRPr lang="sv-SE" dirty="0"/>
          </a:p>
        </p:txBody>
      </p:sp>
    </p:spTree>
    <p:extLst>
      <p:ext uri="{BB962C8B-B14F-4D97-AF65-F5344CB8AC3E}">
        <p14:creationId xmlns:p14="http://schemas.microsoft.com/office/powerpoint/2010/main" val="8003820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the format</a:t>
            </a:r>
            <a:endParaRPr lang="sv-SE" dirty="0"/>
          </a:p>
        </p:txBody>
      </p:sp>
      <p:sp>
        <p:nvSpPr>
          <p:cNvPr id="3" name="Content Placeholder 2"/>
          <p:cNvSpPr>
            <a:spLocks noGrp="1"/>
          </p:cNvSpPr>
          <p:nvPr>
            <p:ph idx="1"/>
          </p:nvPr>
        </p:nvSpPr>
        <p:spPr/>
        <p:txBody>
          <a:bodyPr/>
          <a:lstStyle/>
          <a:p>
            <a:r>
              <a:rPr lang="en-US" dirty="0"/>
              <a:t>3 bits per weight</a:t>
            </a:r>
          </a:p>
          <a:p>
            <a:pPr lvl="1"/>
            <a:r>
              <a:rPr lang="en-US" dirty="0"/>
              <a:t>12% theoretical minimum</a:t>
            </a:r>
          </a:p>
          <a:p>
            <a:r>
              <a:rPr lang="en-US" dirty="0"/>
              <a:t>Variable number of bits per weight</a:t>
            </a:r>
          </a:p>
          <a:p>
            <a:pPr lvl="1"/>
            <a:r>
              <a:rPr lang="en-US" dirty="0"/>
              <a:t>Each block has an individual </a:t>
            </a:r>
            <a:r>
              <a:rPr lang="en-US" dirty="0" err="1"/>
              <a:t>bitwidth</a:t>
            </a:r>
            <a:endParaRPr lang="en-US" dirty="0"/>
          </a:p>
          <a:p>
            <a:pPr lvl="1"/>
            <a:r>
              <a:rPr lang="en-US" dirty="0"/>
              <a:t>Problematic</a:t>
            </a:r>
          </a:p>
          <a:p>
            <a:pPr lvl="2"/>
            <a:r>
              <a:rPr lang="en-US" dirty="0"/>
              <a:t>Weight array can no longer be directly accessed</a:t>
            </a:r>
            <a:endParaRPr lang="sv-SE" dirty="0"/>
          </a:p>
        </p:txBody>
      </p:sp>
    </p:spTree>
    <p:extLst>
      <p:ext uri="{BB962C8B-B14F-4D97-AF65-F5344CB8AC3E}">
        <p14:creationId xmlns:p14="http://schemas.microsoft.com/office/powerpoint/2010/main" val="1093962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endParaRPr lang="sv-SE" dirty="0"/>
          </a:p>
        </p:txBody>
      </p:sp>
      <p:sp>
        <p:nvSpPr>
          <p:cNvPr id="3" name="Content Placeholder 2"/>
          <p:cNvSpPr>
            <a:spLocks noGrp="1"/>
          </p:cNvSpPr>
          <p:nvPr>
            <p:ph idx="1"/>
          </p:nvPr>
        </p:nvSpPr>
        <p:spPr/>
        <p:txBody>
          <a:bodyPr/>
          <a:lstStyle/>
          <a:p>
            <a:r>
              <a:rPr lang="en-US" dirty="0"/>
              <a:t>Store a bit index to the weight array for each block</a:t>
            </a:r>
          </a:p>
          <a:p>
            <a:pPr lvl="1"/>
            <a:r>
              <a:rPr lang="en-US" dirty="0"/>
              <a:t>Requires large index</a:t>
            </a:r>
          </a:p>
          <a:p>
            <a:pPr lvl="1"/>
            <a:r>
              <a:rPr lang="en-US" dirty="0"/>
              <a:t>Naively implemented increases sizes of blocks</a:t>
            </a:r>
          </a:p>
          <a:p>
            <a:r>
              <a:rPr lang="en-US" dirty="0"/>
              <a:t>So let’s add more blocks!</a:t>
            </a:r>
          </a:p>
          <a:p>
            <a:endParaRPr lang="sv-SE" dirty="0"/>
          </a:p>
        </p:txBody>
      </p:sp>
    </p:spTree>
    <p:extLst>
      <p:ext uri="{BB962C8B-B14F-4D97-AF65-F5344CB8AC3E}">
        <p14:creationId xmlns:p14="http://schemas.microsoft.com/office/powerpoint/2010/main" val="26406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blocks</a:t>
            </a:r>
            <a:endParaRPr lang="sv-SE" dirty="0"/>
          </a:p>
        </p:txBody>
      </p:sp>
      <p:sp>
        <p:nvSpPr>
          <p:cNvPr id="3" name="Content Placeholder 2"/>
          <p:cNvSpPr>
            <a:spLocks noGrp="1"/>
          </p:cNvSpPr>
          <p:nvPr>
            <p:ph idx="1"/>
          </p:nvPr>
        </p:nvSpPr>
        <p:spPr/>
        <p:txBody>
          <a:bodyPr/>
          <a:lstStyle/>
          <a:p>
            <a:r>
              <a:rPr lang="en-US" dirty="0"/>
              <a:t>First divide all colors into large macro blocks</a:t>
            </a:r>
          </a:p>
          <a:p>
            <a:pPr lvl="1"/>
            <a:r>
              <a:rPr lang="en-US" dirty="0"/>
              <a:t>Can be directly accessed</a:t>
            </a:r>
          </a:p>
          <a:p>
            <a:pPr lvl="1"/>
            <a:r>
              <a:rPr lang="en-US" dirty="0"/>
              <a:t>Place first weight pointer and block header index here</a:t>
            </a:r>
          </a:p>
          <a:p>
            <a:pPr lvl="1"/>
            <a:r>
              <a:rPr lang="en-US" dirty="0"/>
              <a:t>16K colors per macro block</a:t>
            </a:r>
          </a:p>
          <a:p>
            <a:pPr lvl="2"/>
            <a:r>
              <a:rPr lang="en-US" dirty="0"/>
              <a:t>Relatively few</a:t>
            </a:r>
          </a:p>
          <a:p>
            <a:pPr lvl="2"/>
            <a:r>
              <a:rPr lang="en-US" dirty="0"/>
              <a:t>1/128 extra bits per color</a:t>
            </a:r>
          </a:p>
        </p:txBody>
      </p:sp>
    </p:spTree>
    <p:extLst>
      <p:ext uri="{BB962C8B-B14F-4D97-AF65-F5344CB8AC3E}">
        <p14:creationId xmlns:p14="http://schemas.microsoft.com/office/powerpoint/2010/main" val="1686589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blocks</a:t>
            </a:r>
            <a:endParaRPr lang="sv-SE" dirty="0"/>
          </a:p>
        </p:txBody>
      </p:sp>
      <p:sp>
        <p:nvSpPr>
          <p:cNvPr id="3" name="Content Placeholder 2"/>
          <p:cNvSpPr>
            <a:spLocks noGrp="1"/>
          </p:cNvSpPr>
          <p:nvPr>
            <p:ph idx="1"/>
          </p:nvPr>
        </p:nvSpPr>
        <p:spPr/>
        <p:txBody>
          <a:bodyPr/>
          <a:lstStyle/>
          <a:p>
            <a:r>
              <a:rPr lang="en-US" dirty="0"/>
              <a:t>Can efficiently pack data in block headers	</a:t>
            </a:r>
          </a:p>
          <a:p>
            <a:pPr lvl="1"/>
            <a:r>
              <a:rPr lang="en-US" dirty="0"/>
              <a:t>Weight and voxel </a:t>
            </a:r>
            <a:r>
              <a:rPr lang="en-US" dirty="0" err="1"/>
              <a:t>indicies</a:t>
            </a:r>
            <a:r>
              <a:rPr lang="en-US" dirty="0"/>
              <a:t> can be replaced by small offsets!</a:t>
            </a:r>
          </a:p>
          <a:p>
            <a:pPr lvl="1"/>
            <a:r>
              <a:rPr lang="en-US" dirty="0" err="1"/>
              <a:t>Bitwidth</a:t>
            </a:r>
            <a:r>
              <a:rPr lang="en-US" dirty="0"/>
              <a:t> 0-4</a:t>
            </a:r>
          </a:p>
          <a:p>
            <a:pPr lvl="2"/>
            <a:r>
              <a:rPr lang="en-US" dirty="0"/>
              <a:t>14 bit voxel offset</a:t>
            </a:r>
          </a:p>
          <a:p>
            <a:pPr lvl="2"/>
            <a:r>
              <a:rPr lang="en-US" dirty="0"/>
              <a:t>16 bit weight offset</a:t>
            </a:r>
          </a:p>
          <a:p>
            <a:pPr lvl="2"/>
            <a:r>
              <a:rPr lang="en-US" dirty="0"/>
              <a:t>2 bit width </a:t>
            </a:r>
            <a:r>
              <a:rPr lang="en-US" dirty="0" err="1"/>
              <a:t>indentifier</a:t>
            </a:r>
            <a:r>
              <a:rPr lang="en-US" dirty="0"/>
              <a:t> (1-4)</a:t>
            </a:r>
          </a:p>
          <a:p>
            <a:pPr lvl="2"/>
            <a:r>
              <a:rPr lang="en-US" dirty="0"/>
              <a:t>What about 0 bits per weight?</a:t>
            </a:r>
          </a:p>
          <a:p>
            <a:pPr lvl="3"/>
            <a:r>
              <a:rPr lang="en-US" dirty="0"/>
              <a:t>Max weight-bit offset &lt; 64K-3</a:t>
            </a:r>
          </a:p>
          <a:p>
            <a:pPr lvl="3"/>
            <a:r>
              <a:rPr lang="en-US" dirty="0"/>
              <a:t>Use one of those bits as a sentinel</a:t>
            </a:r>
            <a:endParaRPr lang="sv-SE" dirty="0"/>
          </a:p>
          <a:p>
            <a:endParaRPr lang="sv-SE" dirty="0"/>
          </a:p>
        </p:txBody>
      </p:sp>
    </p:spTree>
    <p:extLst>
      <p:ext uri="{BB962C8B-B14F-4D97-AF65-F5344CB8AC3E}">
        <p14:creationId xmlns:p14="http://schemas.microsoft.com/office/powerpoint/2010/main" val="160722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actual data</a:t>
            </a:r>
            <a:endParaRPr lang="sv-S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453" y="1707396"/>
            <a:ext cx="4572000" cy="4572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129" y="4141921"/>
            <a:ext cx="2137475" cy="21374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0007" y="4141921"/>
            <a:ext cx="2137475" cy="2137475"/>
          </a:xfrm>
          <a:prstGeom prst="rect">
            <a:avLst/>
          </a:prstGeom>
        </p:spPr>
      </p:pic>
      <p:sp>
        <p:nvSpPr>
          <p:cNvPr id="8" name="TextBox 7"/>
          <p:cNvSpPr txBox="1"/>
          <p:nvPr/>
        </p:nvSpPr>
        <p:spPr>
          <a:xfrm>
            <a:off x="8797872" y="1338064"/>
            <a:ext cx="629531" cy="369332"/>
          </a:xfrm>
          <a:prstGeom prst="rect">
            <a:avLst/>
          </a:prstGeom>
          <a:noFill/>
        </p:spPr>
        <p:txBody>
          <a:bodyPr wrap="none" rtlCol="0">
            <a:spAutoFit/>
          </a:bodyPr>
          <a:lstStyle/>
          <a:p>
            <a:r>
              <a:rPr lang="en-US" dirty="0"/>
              <a:t>RAW</a:t>
            </a:r>
            <a:endParaRPr lang="sv-SE" dirty="0"/>
          </a:p>
        </p:txBody>
      </p:sp>
      <p:sp>
        <p:nvSpPr>
          <p:cNvPr id="9" name="TextBox 8"/>
          <p:cNvSpPr txBox="1"/>
          <p:nvPr/>
        </p:nvSpPr>
        <p:spPr>
          <a:xfrm>
            <a:off x="7226055" y="3844871"/>
            <a:ext cx="676788" cy="369332"/>
          </a:xfrm>
          <a:prstGeom prst="rect">
            <a:avLst/>
          </a:prstGeom>
          <a:noFill/>
        </p:spPr>
        <p:txBody>
          <a:bodyPr wrap="none" rtlCol="0">
            <a:spAutoFit/>
          </a:bodyPr>
          <a:lstStyle/>
          <a:p>
            <a:r>
              <a:rPr lang="en-US" dirty="0"/>
              <a:t>JPEG</a:t>
            </a:r>
            <a:endParaRPr lang="sv-SE" dirty="0"/>
          </a:p>
        </p:txBody>
      </p:sp>
      <p:sp>
        <p:nvSpPr>
          <p:cNvPr id="10" name="TextBox 9"/>
          <p:cNvSpPr txBox="1"/>
          <p:nvPr/>
        </p:nvSpPr>
        <p:spPr>
          <a:xfrm>
            <a:off x="10445055" y="3839726"/>
            <a:ext cx="591829" cy="369332"/>
          </a:xfrm>
          <a:prstGeom prst="rect">
            <a:avLst/>
          </a:prstGeom>
          <a:noFill/>
        </p:spPr>
        <p:txBody>
          <a:bodyPr wrap="none" rtlCol="0">
            <a:spAutoFit/>
          </a:bodyPr>
          <a:lstStyle/>
          <a:p>
            <a:r>
              <a:rPr lang="en-US" dirty="0"/>
              <a:t>BC1</a:t>
            </a:r>
            <a:endParaRPr lang="sv-SE" dirty="0"/>
          </a:p>
        </p:txBody>
      </p:sp>
      <p:sp>
        <p:nvSpPr>
          <p:cNvPr id="11" name="Rectangle 10"/>
          <p:cNvSpPr/>
          <p:nvPr/>
        </p:nvSpPr>
        <p:spPr>
          <a:xfrm>
            <a:off x="3967061" y="2967881"/>
            <a:ext cx="365760" cy="365760"/>
          </a:xfrm>
          <a:prstGeom prst="rect">
            <a:avLst/>
          </a:prstGeom>
          <a:solidFill>
            <a:srgbClr val="00B050">
              <a:alpha val="57000"/>
            </a:srgbClr>
          </a:solidFill>
          <a:ln w="254000" cap="flat">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5049" y="1705110"/>
            <a:ext cx="4571427" cy="4571427"/>
          </a:xfrm>
          <a:prstGeom prst="rect">
            <a:avLst/>
          </a:prstGeom>
        </p:spPr>
      </p:pic>
    </p:spTree>
    <p:extLst>
      <p:ext uri="{BB962C8B-B14F-4D97-AF65-F5344CB8AC3E}">
        <p14:creationId xmlns:p14="http://schemas.microsoft.com/office/powerpoint/2010/main" val="99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47000" y="47000"/>
                                    </p:animScale>
                                  </p:childTnLst>
                                </p:cTn>
                              </p:par>
                              <p:par>
                                <p:cTn id="7" presetID="64" presetClass="path" presetSubtype="0" fill="hold" nodeType="withEffect">
                                  <p:stCondLst>
                                    <p:cond delay="0"/>
                                  </p:stCondLst>
                                  <p:childTnLst>
                                    <p:animMotion origin="layout" path="M -3.54167E-6 -4.44444E-6 L -0.00026 -0.18356 " pathEditMode="relative" rAng="0" ptsTypes="AA">
                                      <p:cBhvr>
                                        <p:cTn id="8" dur="2000" fill="hold"/>
                                        <p:tgtEl>
                                          <p:spTgt spid="12"/>
                                        </p:tgtEl>
                                        <p:attrNameLst>
                                          <p:attrName>ppt_x</p:attrName>
                                          <p:attrName>ppt_y</p:attrName>
                                        </p:attrNameLst>
                                      </p:cBhvr>
                                      <p:rCtr x="-13" y="-9190"/>
                                    </p:animMotion>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blocks</a:t>
            </a:r>
            <a:endParaRPr lang="sv-SE" dirty="0"/>
          </a:p>
        </p:txBody>
      </p:sp>
      <p:grpSp>
        <p:nvGrpSpPr>
          <p:cNvPr id="21" name="Group 20"/>
          <p:cNvGrpSpPr/>
          <p:nvPr/>
        </p:nvGrpSpPr>
        <p:grpSpPr>
          <a:xfrm>
            <a:off x="1087258" y="1289538"/>
            <a:ext cx="4708359" cy="294272"/>
            <a:chOff x="1012163" y="1289538"/>
            <a:chExt cx="8816533" cy="551033"/>
          </a:xfrm>
        </p:grpSpPr>
        <p:sp>
          <p:nvSpPr>
            <p:cNvPr id="5" name="Rectangle 4"/>
            <p:cNvSpPr/>
            <p:nvPr/>
          </p:nvSpPr>
          <p:spPr>
            <a:xfrm>
              <a:off x="3216296" y="1289538"/>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Rectangle 5"/>
            <p:cNvSpPr/>
            <p:nvPr/>
          </p:nvSpPr>
          <p:spPr>
            <a:xfrm>
              <a:off x="3767330" y="1289538"/>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Rectangle 6"/>
            <p:cNvSpPr/>
            <p:nvPr/>
          </p:nvSpPr>
          <p:spPr>
            <a:xfrm>
              <a:off x="4318363" y="1289538"/>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p:cNvSpPr/>
            <p:nvPr/>
          </p:nvSpPr>
          <p:spPr>
            <a:xfrm>
              <a:off x="4869396" y="1289538"/>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 name="Rectangle 8"/>
            <p:cNvSpPr/>
            <p:nvPr/>
          </p:nvSpPr>
          <p:spPr>
            <a:xfrm>
              <a:off x="5420430" y="1289538"/>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 name="Rectangle 9"/>
            <p:cNvSpPr/>
            <p:nvPr/>
          </p:nvSpPr>
          <p:spPr>
            <a:xfrm>
              <a:off x="5971463" y="1289538"/>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 name="Rectangle 10"/>
            <p:cNvSpPr/>
            <p:nvPr/>
          </p:nvSpPr>
          <p:spPr>
            <a:xfrm>
              <a:off x="6522496" y="1289538"/>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Rectangle 11"/>
            <p:cNvSpPr/>
            <p:nvPr/>
          </p:nvSpPr>
          <p:spPr>
            <a:xfrm>
              <a:off x="7073529" y="1289538"/>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Rectangle 12"/>
            <p:cNvSpPr/>
            <p:nvPr/>
          </p:nvSpPr>
          <p:spPr>
            <a:xfrm>
              <a:off x="7624563" y="1289538"/>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 name="Rectangle 13"/>
            <p:cNvSpPr/>
            <p:nvPr/>
          </p:nvSpPr>
          <p:spPr>
            <a:xfrm>
              <a:off x="8175596" y="1289538"/>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Rectangle 14"/>
            <p:cNvSpPr/>
            <p:nvPr/>
          </p:nvSpPr>
          <p:spPr>
            <a:xfrm>
              <a:off x="8726629" y="1289538"/>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Rectangle 15"/>
            <p:cNvSpPr/>
            <p:nvPr/>
          </p:nvSpPr>
          <p:spPr>
            <a:xfrm>
              <a:off x="1012163" y="1289538"/>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Rectangle 16"/>
            <p:cNvSpPr/>
            <p:nvPr/>
          </p:nvSpPr>
          <p:spPr>
            <a:xfrm>
              <a:off x="1563196" y="1289538"/>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8" name="Rectangle 17"/>
            <p:cNvSpPr/>
            <p:nvPr/>
          </p:nvSpPr>
          <p:spPr>
            <a:xfrm>
              <a:off x="2114230" y="1289538"/>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ctangle 18"/>
            <p:cNvSpPr/>
            <p:nvPr/>
          </p:nvSpPr>
          <p:spPr>
            <a:xfrm>
              <a:off x="2665263" y="1289538"/>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Rectangle 19"/>
            <p:cNvSpPr/>
            <p:nvPr/>
          </p:nvSpPr>
          <p:spPr>
            <a:xfrm>
              <a:off x="9277663" y="1289538"/>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22" name="TextBox 21"/>
          <p:cNvSpPr txBox="1"/>
          <p:nvPr/>
        </p:nvSpPr>
        <p:spPr>
          <a:xfrm>
            <a:off x="380999" y="923233"/>
            <a:ext cx="914401" cy="896731"/>
          </a:xfrm>
          <a:prstGeom prst="rect">
            <a:avLst/>
          </a:prstGeom>
        </p:spPr>
        <p:txBody>
          <a:bodyPr vert="horz" wrap="square" lIns="91440" tIns="45720" rIns="91440" bIns="45720" rtlCol="0" anchor="t">
            <a:noAutofit/>
          </a:bodyPr>
          <a:lstStyle/>
          <a:p>
            <a:r>
              <a:rPr lang="sv-SE" sz="4800" dirty="0"/>
              <a:t>...</a:t>
            </a:r>
          </a:p>
        </p:txBody>
      </p:sp>
      <p:sp>
        <p:nvSpPr>
          <p:cNvPr id="23" name="TextBox 22"/>
          <p:cNvSpPr txBox="1"/>
          <p:nvPr/>
        </p:nvSpPr>
        <p:spPr>
          <a:xfrm>
            <a:off x="5731744" y="923233"/>
            <a:ext cx="914401" cy="896731"/>
          </a:xfrm>
          <a:prstGeom prst="rect">
            <a:avLst/>
          </a:prstGeom>
        </p:spPr>
        <p:txBody>
          <a:bodyPr vert="horz" wrap="square" lIns="91440" tIns="45720" rIns="91440" bIns="45720" rtlCol="0" anchor="t">
            <a:noAutofit/>
          </a:bodyPr>
          <a:lstStyle/>
          <a:p>
            <a:r>
              <a:rPr lang="sv-SE" sz="4800" dirty="0"/>
              <a:t>...</a:t>
            </a:r>
          </a:p>
        </p:txBody>
      </p:sp>
      <p:sp>
        <p:nvSpPr>
          <p:cNvPr id="24" name="Right Brace 23"/>
          <p:cNvSpPr/>
          <p:nvPr/>
        </p:nvSpPr>
        <p:spPr>
          <a:xfrm rot="5400000">
            <a:off x="3161099" y="-477882"/>
            <a:ext cx="572823" cy="4696210"/>
          </a:xfrm>
          <a:prstGeom prst="rightBrace">
            <a:avLst>
              <a:gd name="adj1" fmla="val 68771"/>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sv-SE"/>
          </a:p>
        </p:txBody>
      </p:sp>
      <p:sp>
        <p:nvSpPr>
          <p:cNvPr id="25" name="TextBox 24"/>
          <p:cNvSpPr txBox="1"/>
          <p:nvPr/>
        </p:nvSpPr>
        <p:spPr>
          <a:xfrm>
            <a:off x="2893091" y="1583810"/>
            <a:ext cx="1240962" cy="451412"/>
          </a:xfrm>
          <a:prstGeom prst="rect">
            <a:avLst/>
          </a:prstGeom>
        </p:spPr>
        <p:txBody>
          <a:bodyPr vert="horz" wrap="none" lIns="91440" tIns="45720" rIns="91440" bIns="45720" rtlCol="0" anchor="t">
            <a:normAutofit/>
          </a:bodyPr>
          <a:lstStyle/>
          <a:p>
            <a:r>
              <a:rPr lang="sv-SE" sz="1400" dirty="0">
                <a:solidFill>
                  <a:schemeClr val="tx1">
                    <a:lumMod val="40000"/>
                    <a:lumOff val="60000"/>
                  </a:schemeClr>
                </a:solidFill>
              </a:rPr>
              <a:t>16K colors</a:t>
            </a:r>
          </a:p>
        </p:txBody>
      </p:sp>
      <p:grpSp>
        <p:nvGrpSpPr>
          <p:cNvPr id="131" name="Group 130"/>
          <p:cNvGrpSpPr/>
          <p:nvPr/>
        </p:nvGrpSpPr>
        <p:grpSpPr>
          <a:xfrm>
            <a:off x="1179850" y="2639097"/>
            <a:ext cx="829009" cy="547466"/>
            <a:chOff x="1185333" y="2630311"/>
            <a:chExt cx="1079014" cy="688622"/>
          </a:xfrm>
          <a:solidFill>
            <a:schemeClr val="bg1">
              <a:lumMod val="95000"/>
            </a:schemeClr>
          </a:solidFill>
        </p:grpSpPr>
        <p:sp>
          <p:nvSpPr>
            <p:cNvPr id="114" name="Rectangle 113"/>
            <p:cNvSpPr/>
            <p:nvPr/>
          </p:nvSpPr>
          <p:spPr>
            <a:xfrm>
              <a:off x="1185333" y="2630311"/>
              <a:ext cx="1079014"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rPr>
                <a:t>First Block</a:t>
              </a:r>
            </a:p>
          </p:txBody>
        </p:sp>
        <p:sp>
          <p:nvSpPr>
            <p:cNvPr id="115" name="Rectangle 114"/>
            <p:cNvSpPr/>
            <p:nvPr/>
          </p:nvSpPr>
          <p:spPr>
            <a:xfrm>
              <a:off x="1185333" y="2974622"/>
              <a:ext cx="1079014"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chemeClr val="tx1"/>
                  </a:solidFill>
                </a:rPr>
                <a:t>Weight Start</a:t>
              </a:r>
            </a:p>
          </p:txBody>
        </p:sp>
      </p:grpSp>
      <p:grpSp>
        <p:nvGrpSpPr>
          <p:cNvPr id="127" name="Group 126"/>
          <p:cNvGrpSpPr/>
          <p:nvPr/>
        </p:nvGrpSpPr>
        <p:grpSpPr>
          <a:xfrm>
            <a:off x="1179850" y="3611110"/>
            <a:ext cx="829010" cy="547466"/>
            <a:chOff x="1430566" y="3742266"/>
            <a:chExt cx="1079015" cy="688622"/>
          </a:xfrm>
          <a:solidFill>
            <a:schemeClr val="bg1">
              <a:lumMod val="95000"/>
            </a:schemeClr>
          </a:solidFill>
        </p:grpSpPr>
        <p:sp>
          <p:nvSpPr>
            <p:cNvPr id="116" name="Rectangle 115"/>
            <p:cNvSpPr/>
            <p:nvPr/>
          </p:nvSpPr>
          <p:spPr>
            <a:xfrm>
              <a:off x="1430567" y="3742266"/>
              <a:ext cx="539507" cy="344311"/>
            </a:xfrm>
            <a:prstGeom prst="rect">
              <a:avLst/>
            </a:prstGeom>
            <a:solidFill>
              <a:srgbClr val="425A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lumMod val="20000"/>
                      <a:lumOff val="80000"/>
                    </a:schemeClr>
                  </a:solidFill>
                </a:rPr>
                <a:t>C0</a:t>
              </a:r>
              <a:endParaRPr lang="sv-SE" sz="1400" dirty="0">
                <a:solidFill>
                  <a:schemeClr val="tx1">
                    <a:lumMod val="20000"/>
                    <a:lumOff val="80000"/>
                  </a:schemeClr>
                </a:solidFill>
              </a:endParaRPr>
            </a:p>
          </p:txBody>
        </p:sp>
        <p:sp>
          <p:nvSpPr>
            <p:cNvPr id="117" name="Rectangle 116"/>
            <p:cNvSpPr/>
            <p:nvPr/>
          </p:nvSpPr>
          <p:spPr>
            <a:xfrm>
              <a:off x="1970074" y="3742266"/>
              <a:ext cx="539507" cy="344311"/>
            </a:xfrm>
            <a:prstGeom prst="rect">
              <a:avLst/>
            </a:prstGeom>
            <a:solidFill>
              <a:srgbClr val="D1DD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rPr>
                <a:t>C1</a:t>
              </a:r>
              <a:endParaRPr lang="sv-SE" dirty="0">
                <a:solidFill>
                  <a:schemeClr val="tx1"/>
                </a:solidFill>
              </a:endParaRPr>
            </a:p>
          </p:txBody>
        </p:sp>
        <p:sp>
          <p:nvSpPr>
            <p:cNvPr id="118" name="Rectangle 117"/>
            <p:cNvSpPr/>
            <p:nvPr/>
          </p:nvSpPr>
          <p:spPr>
            <a:xfrm>
              <a:off x="1430566" y="4086577"/>
              <a:ext cx="1079015"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chemeClr val="tx1"/>
                  </a:solidFill>
                </a:rPr>
                <a:t>Header info</a:t>
              </a:r>
            </a:p>
          </p:txBody>
        </p:sp>
      </p:grpSp>
      <p:sp>
        <p:nvSpPr>
          <p:cNvPr id="119" name="Rectangle 118"/>
          <p:cNvSpPr/>
          <p:nvPr/>
        </p:nvSpPr>
        <p:spPr>
          <a:xfrm>
            <a:off x="981895" y="5332880"/>
            <a:ext cx="8405837" cy="378179"/>
          </a:xfrm>
          <a:prstGeom prst="rect">
            <a:avLst/>
          </a:prstGeom>
          <a:solidFill>
            <a:srgbClr val="F2F2F2"/>
          </a:solidFill>
        </p:spPr>
        <p:style>
          <a:lnRef idx="2">
            <a:schemeClr val="dk1"/>
          </a:lnRef>
          <a:fillRef idx="1">
            <a:schemeClr val="lt1"/>
          </a:fillRef>
          <a:effectRef idx="0">
            <a:schemeClr val="dk1"/>
          </a:effectRef>
          <a:fontRef idx="minor">
            <a:schemeClr val="dk1"/>
          </a:fontRef>
        </p:style>
        <p:txBody>
          <a:bodyPr rtlCol="0" anchor="ctr"/>
          <a:lstStyle/>
          <a:p>
            <a:pPr algn="ctr"/>
            <a:r>
              <a:rPr lang="sv-SE" dirty="0"/>
              <a:t>0 0 1 0 1 0 0 1 0 0 1 0 1 1 1 0 0 1 0 1 0 1 0 1 0 1 0 0 1 1 1 0 1 1 1 0 0 0 1 0 1 0 </a:t>
            </a:r>
          </a:p>
        </p:txBody>
      </p:sp>
      <p:grpSp>
        <p:nvGrpSpPr>
          <p:cNvPr id="128" name="Group 127"/>
          <p:cNvGrpSpPr/>
          <p:nvPr/>
        </p:nvGrpSpPr>
        <p:grpSpPr>
          <a:xfrm>
            <a:off x="3719548" y="3592931"/>
            <a:ext cx="829010" cy="547466"/>
            <a:chOff x="3245239" y="3725424"/>
            <a:chExt cx="1079015" cy="688622"/>
          </a:xfrm>
          <a:solidFill>
            <a:schemeClr val="bg1">
              <a:lumMod val="95000"/>
            </a:schemeClr>
          </a:solidFill>
        </p:grpSpPr>
        <p:sp>
          <p:nvSpPr>
            <p:cNvPr id="120" name="Rectangle 119"/>
            <p:cNvSpPr/>
            <p:nvPr/>
          </p:nvSpPr>
          <p:spPr>
            <a:xfrm>
              <a:off x="3245240" y="3725424"/>
              <a:ext cx="539507" cy="344311"/>
            </a:xfrm>
            <a:prstGeom prst="rect">
              <a:avLst/>
            </a:prstGeom>
            <a:solidFill>
              <a:srgbClr val="D7A1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t>C0</a:t>
              </a:r>
            </a:p>
          </p:txBody>
        </p:sp>
        <p:sp>
          <p:nvSpPr>
            <p:cNvPr id="121" name="Rectangle 120"/>
            <p:cNvSpPr/>
            <p:nvPr/>
          </p:nvSpPr>
          <p:spPr>
            <a:xfrm>
              <a:off x="3784747" y="3725424"/>
              <a:ext cx="539507" cy="344311"/>
            </a:xfrm>
            <a:prstGeom prst="rect">
              <a:avLst/>
            </a:prstGeom>
            <a:solidFill>
              <a:srgbClr val="F5E6C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rPr>
                <a:t>C1</a:t>
              </a:r>
              <a:endParaRPr lang="sv-SE" dirty="0">
                <a:solidFill>
                  <a:schemeClr val="tx1"/>
                </a:solidFill>
              </a:endParaRPr>
            </a:p>
          </p:txBody>
        </p:sp>
        <p:sp>
          <p:nvSpPr>
            <p:cNvPr id="122" name="Rectangle 121"/>
            <p:cNvSpPr/>
            <p:nvPr/>
          </p:nvSpPr>
          <p:spPr>
            <a:xfrm>
              <a:off x="3245239" y="4069735"/>
              <a:ext cx="1079015"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chemeClr val="tx1"/>
                  </a:solidFill>
                </a:rPr>
                <a:t>Header info</a:t>
              </a:r>
            </a:p>
          </p:txBody>
        </p:sp>
      </p:grpSp>
      <p:grpSp>
        <p:nvGrpSpPr>
          <p:cNvPr id="130" name="Group 129"/>
          <p:cNvGrpSpPr/>
          <p:nvPr/>
        </p:nvGrpSpPr>
        <p:grpSpPr>
          <a:xfrm>
            <a:off x="3014295" y="2639495"/>
            <a:ext cx="829009" cy="547466"/>
            <a:chOff x="3019778" y="2630709"/>
            <a:chExt cx="1079014" cy="688622"/>
          </a:xfrm>
          <a:solidFill>
            <a:schemeClr val="bg1">
              <a:lumMod val="95000"/>
            </a:schemeClr>
          </a:solidFill>
        </p:grpSpPr>
        <p:sp>
          <p:nvSpPr>
            <p:cNvPr id="123" name="Rectangle 122"/>
            <p:cNvSpPr/>
            <p:nvPr/>
          </p:nvSpPr>
          <p:spPr>
            <a:xfrm>
              <a:off x="3019778" y="2630709"/>
              <a:ext cx="1079014"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rPr>
                <a:t>First Block</a:t>
              </a:r>
            </a:p>
          </p:txBody>
        </p:sp>
        <p:sp>
          <p:nvSpPr>
            <p:cNvPr id="124" name="Rectangle 123"/>
            <p:cNvSpPr/>
            <p:nvPr/>
          </p:nvSpPr>
          <p:spPr>
            <a:xfrm>
              <a:off x="3019778" y="2975020"/>
              <a:ext cx="1079014"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chemeClr val="tx1"/>
                  </a:solidFill>
                </a:rPr>
                <a:t>Weight Start</a:t>
              </a:r>
            </a:p>
          </p:txBody>
        </p:sp>
      </p:grpSp>
      <p:grpSp>
        <p:nvGrpSpPr>
          <p:cNvPr id="129" name="Group 128"/>
          <p:cNvGrpSpPr/>
          <p:nvPr/>
        </p:nvGrpSpPr>
        <p:grpSpPr>
          <a:xfrm>
            <a:off x="4848740" y="2639097"/>
            <a:ext cx="829009" cy="547466"/>
            <a:chOff x="4854223" y="2630311"/>
            <a:chExt cx="1079014" cy="688622"/>
          </a:xfrm>
          <a:solidFill>
            <a:schemeClr val="bg1">
              <a:lumMod val="95000"/>
            </a:schemeClr>
          </a:solidFill>
        </p:grpSpPr>
        <p:sp>
          <p:nvSpPr>
            <p:cNvPr id="125" name="Rectangle 124"/>
            <p:cNvSpPr/>
            <p:nvPr/>
          </p:nvSpPr>
          <p:spPr>
            <a:xfrm>
              <a:off x="4854223" y="2630311"/>
              <a:ext cx="1079014"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rPr>
                <a:t>First Block</a:t>
              </a:r>
            </a:p>
          </p:txBody>
        </p:sp>
        <p:sp>
          <p:nvSpPr>
            <p:cNvPr id="126" name="Rectangle 125"/>
            <p:cNvSpPr/>
            <p:nvPr/>
          </p:nvSpPr>
          <p:spPr>
            <a:xfrm>
              <a:off x="4854223" y="2974622"/>
              <a:ext cx="1079014"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chemeClr val="tx1"/>
                  </a:solidFill>
                </a:rPr>
                <a:t>Weight Start</a:t>
              </a:r>
            </a:p>
          </p:txBody>
        </p:sp>
      </p:grpSp>
      <p:grpSp>
        <p:nvGrpSpPr>
          <p:cNvPr id="135" name="Group 134"/>
          <p:cNvGrpSpPr/>
          <p:nvPr/>
        </p:nvGrpSpPr>
        <p:grpSpPr>
          <a:xfrm>
            <a:off x="3715398" y="4405951"/>
            <a:ext cx="2624663" cy="350003"/>
            <a:chOff x="3294301" y="4718848"/>
            <a:chExt cx="2901765" cy="406308"/>
          </a:xfrm>
          <a:solidFill>
            <a:schemeClr val="bg1">
              <a:lumMod val="95000"/>
            </a:schemeClr>
          </a:solidFill>
        </p:grpSpPr>
        <p:sp>
          <p:nvSpPr>
            <p:cNvPr id="132" name="Rectangle 131"/>
            <p:cNvSpPr/>
            <p:nvPr/>
          </p:nvSpPr>
          <p:spPr>
            <a:xfrm>
              <a:off x="3294301" y="4718848"/>
              <a:ext cx="1361559" cy="40630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dirty="0">
                  <a:solidFill>
                    <a:schemeClr val="tx1"/>
                  </a:solidFill>
                </a:rPr>
                <a:t>Voxel index offset</a:t>
              </a:r>
            </a:p>
          </p:txBody>
        </p:sp>
        <p:sp>
          <p:nvSpPr>
            <p:cNvPr id="133" name="Rectangle 132"/>
            <p:cNvSpPr/>
            <p:nvPr/>
          </p:nvSpPr>
          <p:spPr>
            <a:xfrm>
              <a:off x="4655859" y="4718848"/>
              <a:ext cx="425690" cy="40630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dirty="0">
                  <a:solidFill>
                    <a:schemeClr val="tx1"/>
                  </a:solidFill>
                </a:rPr>
                <a:t>BW</a:t>
              </a:r>
            </a:p>
          </p:txBody>
        </p:sp>
        <p:sp>
          <p:nvSpPr>
            <p:cNvPr id="134" name="Rectangle 133"/>
            <p:cNvSpPr/>
            <p:nvPr/>
          </p:nvSpPr>
          <p:spPr>
            <a:xfrm>
              <a:off x="5081548" y="4718848"/>
              <a:ext cx="1114518" cy="40630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dirty="0">
                  <a:solidFill>
                    <a:schemeClr val="tx1"/>
                  </a:solidFill>
                </a:rPr>
                <a:t>Weight offset</a:t>
              </a:r>
            </a:p>
          </p:txBody>
        </p:sp>
      </p:grpSp>
      <p:cxnSp>
        <p:nvCxnSpPr>
          <p:cNvPr id="137" name="Straight Connector 136"/>
          <p:cNvCxnSpPr/>
          <p:nvPr/>
        </p:nvCxnSpPr>
        <p:spPr>
          <a:xfrm flipH="1">
            <a:off x="3715397" y="4140397"/>
            <a:ext cx="1" cy="24904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544407" y="4140397"/>
            <a:ext cx="1795654" cy="273733"/>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1087258" y="2269536"/>
            <a:ext cx="1079351" cy="445911"/>
          </a:xfrm>
          <a:prstGeom prst="rect">
            <a:avLst/>
          </a:prstGeom>
        </p:spPr>
        <p:txBody>
          <a:bodyPr vert="horz" wrap="square" lIns="91440" tIns="45720" rIns="91440" bIns="45720" rtlCol="0" anchor="t">
            <a:normAutofit/>
          </a:bodyPr>
          <a:lstStyle/>
          <a:p>
            <a:r>
              <a:rPr lang="sv-SE" dirty="0">
                <a:solidFill>
                  <a:schemeClr val="tx1">
                    <a:lumMod val="40000"/>
                    <a:lumOff val="60000"/>
                  </a:schemeClr>
                </a:solidFill>
              </a:rPr>
              <a:t>Macro 0</a:t>
            </a:r>
          </a:p>
        </p:txBody>
      </p:sp>
      <p:sp>
        <p:nvSpPr>
          <p:cNvPr id="160" name="TextBox 159"/>
          <p:cNvSpPr txBox="1"/>
          <p:nvPr/>
        </p:nvSpPr>
        <p:spPr>
          <a:xfrm>
            <a:off x="2945764" y="2263842"/>
            <a:ext cx="1079351" cy="445911"/>
          </a:xfrm>
          <a:prstGeom prst="rect">
            <a:avLst/>
          </a:prstGeom>
        </p:spPr>
        <p:txBody>
          <a:bodyPr vert="horz" wrap="square" lIns="91440" tIns="45720" rIns="91440" bIns="45720" rtlCol="0" anchor="t">
            <a:normAutofit/>
          </a:bodyPr>
          <a:lstStyle/>
          <a:p>
            <a:r>
              <a:rPr lang="sv-SE" dirty="0">
                <a:solidFill>
                  <a:schemeClr val="tx1">
                    <a:lumMod val="40000"/>
                    <a:lumOff val="60000"/>
                  </a:schemeClr>
                </a:solidFill>
              </a:rPr>
              <a:t>Macro 1</a:t>
            </a:r>
          </a:p>
        </p:txBody>
      </p:sp>
      <p:sp>
        <p:nvSpPr>
          <p:cNvPr id="161" name="TextBox 160"/>
          <p:cNvSpPr txBox="1"/>
          <p:nvPr/>
        </p:nvSpPr>
        <p:spPr>
          <a:xfrm>
            <a:off x="4765663" y="2263842"/>
            <a:ext cx="1079351" cy="445911"/>
          </a:xfrm>
          <a:prstGeom prst="rect">
            <a:avLst/>
          </a:prstGeom>
        </p:spPr>
        <p:txBody>
          <a:bodyPr vert="horz" wrap="square" lIns="91440" tIns="45720" rIns="91440" bIns="45720" rtlCol="0" anchor="t">
            <a:normAutofit/>
          </a:bodyPr>
          <a:lstStyle/>
          <a:p>
            <a:r>
              <a:rPr lang="sv-SE" dirty="0">
                <a:solidFill>
                  <a:schemeClr val="tx1">
                    <a:lumMod val="40000"/>
                    <a:lumOff val="60000"/>
                  </a:schemeClr>
                </a:solidFill>
              </a:rPr>
              <a:t>Macro N</a:t>
            </a:r>
          </a:p>
        </p:txBody>
      </p:sp>
      <p:sp>
        <p:nvSpPr>
          <p:cNvPr id="162" name="TextBox 161"/>
          <p:cNvSpPr txBox="1"/>
          <p:nvPr/>
        </p:nvSpPr>
        <p:spPr>
          <a:xfrm>
            <a:off x="3952716" y="2535682"/>
            <a:ext cx="914401" cy="896731"/>
          </a:xfrm>
          <a:prstGeom prst="rect">
            <a:avLst/>
          </a:prstGeom>
        </p:spPr>
        <p:txBody>
          <a:bodyPr vert="horz" wrap="square" lIns="91440" tIns="45720" rIns="91440" bIns="45720" rtlCol="0" anchor="t">
            <a:noAutofit/>
          </a:bodyPr>
          <a:lstStyle/>
          <a:p>
            <a:r>
              <a:rPr lang="sv-SE" sz="4800" dirty="0"/>
              <a:t>...</a:t>
            </a:r>
          </a:p>
        </p:txBody>
      </p:sp>
      <p:grpSp>
        <p:nvGrpSpPr>
          <p:cNvPr id="168" name="Group 167"/>
          <p:cNvGrpSpPr/>
          <p:nvPr/>
        </p:nvGrpSpPr>
        <p:grpSpPr>
          <a:xfrm>
            <a:off x="5733078" y="4941842"/>
            <a:ext cx="205877" cy="205877"/>
            <a:chOff x="7309556" y="1128889"/>
            <a:chExt cx="762000" cy="762000"/>
          </a:xfrm>
          <a:solidFill>
            <a:schemeClr val="bg1"/>
          </a:solidFill>
        </p:grpSpPr>
        <p:sp>
          <p:nvSpPr>
            <p:cNvPr id="166" name="Flowchart: Connector 165"/>
            <p:cNvSpPr/>
            <p:nvPr/>
          </p:nvSpPr>
          <p:spPr>
            <a:xfrm>
              <a:off x="7309556" y="1128889"/>
              <a:ext cx="762000" cy="762000"/>
            </a:xfrm>
            <a:prstGeom prst="flowChartConnec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7" name="Plus 166"/>
            <p:cNvSpPr/>
            <p:nvPr/>
          </p:nvSpPr>
          <p:spPr>
            <a:xfrm>
              <a:off x="7445023" y="1264356"/>
              <a:ext cx="491066" cy="491066"/>
            </a:xfrm>
            <a:prstGeom prst="mathPlu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174" name="Straight Arrow Connector 173"/>
          <p:cNvCxnSpPr>
            <a:stCxn id="124" idx="2"/>
          </p:cNvCxnSpPr>
          <p:nvPr/>
        </p:nvCxnSpPr>
        <p:spPr>
          <a:xfrm>
            <a:off x="3428800" y="3186961"/>
            <a:ext cx="11085" cy="21466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5" name="Group 174"/>
          <p:cNvGrpSpPr/>
          <p:nvPr/>
        </p:nvGrpSpPr>
        <p:grpSpPr>
          <a:xfrm>
            <a:off x="2438387" y="3610173"/>
            <a:ext cx="829010" cy="547466"/>
            <a:chOff x="1430566" y="3742266"/>
            <a:chExt cx="1079015" cy="688622"/>
          </a:xfrm>
          <a:solidFill>
            <a:schemeClr val="bg1">
              <a:lumMod val="95000"/>
            </a:schemeClr>
          </a:solidFill>
        </p:grpSpPr>
        <p:sp>
          <p:nvSpPr>
            <p:cNvPr id="176" name="Rectangle 175"/>
            <p:cNvSpPr/>
            <p:nvPr/>
          </p:nvSpPr>
          <p:spPr>
            <a:xfrm>
              <a:off x="1430567" y="3742266"/>
              <a:ext cx="539507" cy="344311"/>
            </a:xfrm>
            <a:prstGeom prst="rect">
              <a:avLst/>
            </a:prstGeom>
            <a:solidFill>
              <a:srgbClr val="3353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lumMod val="20000"/>
                      <a:lumOff val="80000"/>
                    </a:schemeClr>
                  </a:solidFill>
                </a:rPr>
                <a:t>C0</a:t>
              </a:r>
            </a:p>
          </p:txBody>
        </p:sp>
        <p:sp>
          <p:nvSpPr>
            <p:cNvPr id="177" name="Rectangle 176"/>
            <p:cNvSpPr/>
            <p:nvPr/>
          </p:nvSpPr>
          <p:spPr>
            <a:xfrm>
              <a:off x="1970074" y="3742266"/>
              <a:ext cx="539507" cy="344311"/>
            </a:xfrm>
            <a:prstGeom prst="rect">
              <a:avLst/>
            </a:prstGeom>
            <a:solidFill>
              <a:srgbClr val="C9DA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dirty="0">
                  <a:solidFill>
                    <a:schemeClr val="tx1"/>
                  </a:solidFill>
                </a:rPr>
                <a:t>C1</a:t>
              </a:r>
            </a:p>
          </p:txBody>
        </p:sp>
        <p:sp>
          <p:nvSpPr>
            <p:cNvPr id="178" name="Rectangle 177"/>
            <p:cNvSpPr/>
            <p:nvPr/>
          </p:nvSpPr>
          <p:spPr>
            <a:xfrm>
              <a:off x="1430566" y="4086577"/>
              <a:ext cx="1079015" cy="3443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00" dirty="0">
                  <a:solidFill>
                    <a:schemeClr val="tx1"/>
                  </a:solidFill>
                </a:rPr>
                <a:t>Header info</a:t>
              </a:r>
            </a:p>
          </p:txBody>
        </p:sp>
      </p:grpSp>
      <p:cxnSp>
        <p:nvCxnSpPr>
          <p:cNvPr id="180" name="Straight Arrow Connector 179"/>
          <p:cNvCxnSpPr>
            <a:endCxn id="166" idx="2"/>
          </p:cNvCxnSpPr>
          <p:nvPr/>
        </p:nvCxnSpPr>
        <p:spPr>
          <a:xfrm>
            <a:off x="3439885" y="5044780"/>
            <a:ext cx="2293193" cy="1"/>
          </a:xfrm>
          <a:prstGeom prst="straightConnector1">
            <a:avLst/>
          </a:prstGeom>
          <a:ln w="254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134" idx="2"/>
            <a:endCxn id="166" idx="0"/>
          </p:cNvCxnSpPr>
          <p:nvPr/>
        </p:nvCxnSpPr>
        <p:spPr>
          <a:xfrm>
            <a:off x="5836017" y="4755954"/>
            <a:ext cx="0" cy="185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stCxn id="166" idx="4"/>
          </p:cNvCxnSpPr>
          <p:nvPr/>
        </p:nvCxnSpPr>
        <p:spPr>
          <a:xfrm flipH="1">
            <a:off x="5836016" y="5147719"/>
            <a:ext cx="1" cy="1858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1581604" y="2775966"/>
            <a:ext cx="1160652" cy="834261"/>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endCxn id="123" idx="1"/>
          </p:cNvCxnSpPr>
          <p:nvPr/>
        </p:nvCxnSpPr>
        <p:spPr>
          <a:xfrm>
            <a:off x="2742256" y="2775963"/>
            <a:ext cx="272039" cy="3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5768134" y="5377980"/>
            <a:ext cx="0" cy="59102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6363560" y="5377980"/>
            <a:ext cx="4661" cy="57832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6956655" y="5377980"/>
            <a:ext cx="0" cy="61642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7536622" y="5377980"/>
            <a:ext cx="0" cy="61642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4" name="TextBox 233"/>
          <p:cNvSpPr txBox="1"/>
          <p:nvPr/>
        </p:nvSpPr>
        <p:spPr>
          <a:xfrm>
            <a:off x="5824202" y="5716563"/>
            <a:ext cx="476298" cy="308132"/>
          </a:xfrm>
          <a:prstGeom prst="rect">
            <a:avLst/>
          </a:prstGeom>
        </p:spPr>
        <p:txBody>
          <a:bodyPr vert="horz" wrap="square" lIns="91440" tIns="45720" rIns="91440" bIns="45720" rtlCol="0" anchor="t">
            <a:normAutofit fontScale="92500" lnSpcReduction="20000"/>
          </a:bodyPr>
          <a:lstStyle/>
          <a:p>
            <a:r>
              <a:rPr lang="sv-SE" dirty="0"/>
              <a:t>w0</a:t>
            </a:r>
          </a:p>
        </p:txBody>
      </p:sp>
      <p:sp>
        <p:nvSpPr>
          <p:cNvPr id="235" name="TextBox 234"/>
          <p:cNvSpPr txBox="1"/>
          <p:nvPr/>
        </p:nvSpPr>
        <p:spPr>
          <a:xfrm>
            <a:off x="6429567" y="5716563"/>
            <a:ext cx="476298" cy="308132"/>
          </a:xfrm>
          <a:prstGeom prst="rect">
            <a:avLst/>
          </a:prstGeom>
        </p:spPr>
        <p:txBody>
          <a:bodyPr vert="horz" wrap="square" lIns="91440" tIns="45720" rIns="91440" bIns="45720" rtlCol="0" anchor="t">
            <a:normAutofit fontScale="92500" lnSpcReduction="20000"/>
          </a:bodyPr>
          <a:lstStyle/>
          <a:p>
            <a:r>
              <a:rPr lang="sv-SE" dirty="0"/>
              <a:t>w1</a:t>
            </a:r>
          </a:p>
        </p:txBody>
      </p:sp>
      <p:sp>
        <p:nvSpPr>
          <p:cNvPr id="236" name="TextBox 235"/>
          <p:cNvSpPr txBox="1"/>
          <p:nvPr/>
        </p:nvSpPr>
        <p:spPr>
          <a:xfrm>
            <a:off x="7009533" y="5725215"/>
            <a:ext cx="476298" cy="308132"/>
          </a:xfrm>
          <a:prstGeom prst="rect">
            <a:avLst/>
          </a:prstGeom>
        </p:spPr>
        <p:txBody>
          <a:bodyPr vert="horz" wrap="square" lIns="91440" tIns="45720" rIns="91440" bIns="45720" rtlCol="0" anchor="t">
            <a:normAutofit fontScale="92500" lnSpcReduction="20000"/>
          </a:bodyPr>
          <a:lstStyle/>
          <a:p>
            <a:r>
              <a:rPr lang="sv-SE" dirty="0"/>
              <a:t>w2</a:t>
            </a:r>
          </a:p>
        </p:txBody>
      </p:sp>
      <p:sp>
        <p:nvSpPr>
          <p:cNvPr id="239" name="TextBox 238"/>
          <p:cNvSpPr txBox="1"/>
          <p:nvPr/>
        </p:nvSpPr>
        <p:spPr>
          <a:xfrm>
            <a:off x="4529908" y="3465636"/>
            <a:ext cx="914401" cy="896731"/>
          </a:xfrm>
          <a:prstGeom prst="rect">
            <a:avLst/>
          </a:prstGeom>
        </p:spPr>
        <p:txBody>
          <a:bodyPr vert="horz" wrap="square" lIns="91440" tIns="45720" rIns="91440" bIns="45720" rtlCol="0" anchor="t">
            <a:noAutofit/>
          </a:bodyPr>
          <a:lstStyle/>
          <a:p>
            <a:r>
              <a:rPr lang="sv-SE" sz="4800" dirty="0"/>
              <a:t>...</a:t>
            </a:r>
          </a:p>
        </p:txBody>
      </p:sp>
    </p:spTree>
    <p:extLst>
      <p:ext uri="{BB962C8B-B14F-4D97-AF65-F5344CB8AC3E}">
        <p14:creationId xmlns:p14="http://schemas.microsoft.com/office/powerpoint/2010/main" val="1246868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blocks - Decompression</a:t>
            </a:r>
            <a:endParaRPr lang="sv-SE" dirty="0"/>
          </a:p>
        </p:txBody>
      </p:sp>
      <p:sp>
        <p:nvSpPr>
          <p:cNvPr id="3" name="Content Placeholder 2"/>
          <p:cNvSpPr>
            <a:spLocks noGrp="1"/>
          </p:cNvSpPr>
          <p:nvPr>
            <p:ph idx="1"/>
          </p:nvPr>
        </p:nvSpPr>
        <p:spPr/>
        <p:txBody>
          <a:bodyPr/>
          <a:lstStyle/>
          <a:p>
            <a:r>
              <a:rPr lang="en-US" dirty="0"/>
              <a:t>Almost same as previous</a:t>
            </a:r>
            <a:endParaRPr lang="sv-SE" dirty="0"/>
          </a:p>
          <a:p>
            <a:r>
              <a:rPr lang="en-US" dirty="0"/>
              <a:t>Do a direct lookup in macro blocks</a:t>
            </a:r>
          </a:p>
          <a:p>
            <a:r>
              <a:rPr lang="en-US" dirty="0"/>
              <a:t>Calculate range of block headers</a:t>
            </a:r>
          </a:p>
          <a:p>
            <a:r>
              <a:rPr lang="en-US" dirty="0"/>
              <a:t>Binary search to find header</a:t>
            </a:r>
          </a:p>
          <a:p>
            <a:pPr lvl="1"/>
            <a:r>
              <a:rPr lang="en-US" dirty="0" err="1"/>
              <a:t>Acually</a:t>
            </a:r>
            <a:r>
              <a:rPr lang="en-US" dirty="0"/>
              <a:t> cheaper!</a:t>
            </a:r>
          </a:p>
          <a:p>
            <a:pPr lvl="1"/>
            <a:r>
              <a:rPr lang="en-US" dirty="0"/>
              <a:t>Range is smaller than for previous algorithm</a:t>
            </a:r>
          </a:p>
          <a:p>
            <a:r>
              <a:rPr lang="en-US" dirty="0"/>
              <a:t>Use start and offsets to find weights</a:t>
            </a:r>
          </a:p>
          <a:p>
            <a:r>
              <a:rPr lang="en-US" dirty="0"/>
              <a:t>Interpolate</a:t>
            </a:r>
          </a:p>
        </p:txBody>
      </p:sp>
    </p:spTree>
    <p:extLst>
      <p:ext uri="{BB962C8B-B14F-4D97-AF65-F5344CB8AC3E}">
        <p14:creationId xmlns:p14="http://schemas.microsoft.com/office/powerpoint/2010/main" val="26752786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Blocks - Compression</a:t>
            </a:r>
            <a:endParaRPr lang="sv-SE" dirty="0"/>
          </a:p>
        </p:txBody>
      </p:sp>
      <p:sp>
        <p:nvSpPr>
          <p:cNvPr id="3" name="Content Placeholder 2"/>
          <p:cNvSpPr>
            <a:spLocks noGrp="1"/>
          </p:cNvSpPr>
          <p:nvPr>
            <p:ph idx="1"/>
          </p:nvPr>
        </p:nvSpPr>
        <p:spPr/>
        <p:txBody>
          <a:bodyPr/>
          <a:lstStyle/>
          <a:p>
            <a:r>
              <a:rPr lang="en-US" dirty="0"/>
              <a:t>Similar as previous</a:t>
            </a:r>
          </a:p>
          <a:p>
            <a:r>
              <a:rPr lang="en-US" dirty="0"/>
              <a:t>Try to find cheapest blocks at different bit widths</a:t>
            </a:r>
          </a:p>
        </p:txBody>
      </p:sp>
      <p:sp>
        <p:nvSpPr>
          <p:cNvPr id="5" name="Slide Number Placeholder 4"/>
          <p:cNvSpPr>
            <a:spLocks noGrp="1"/>
          </p:cNvSpPr>
          <p:nvPr>
            <p:ph type="sldNum" sz="quarter" idx="12"/>
          </p:nvPr>
        </p:nvSpPr>
        <p:spPr/>
        <p:txBody>
          <a:bodyPr/>
          <a:lstStyle/>
          <a:p>
            <a:fld id="{7AD14076-261D-44E2-B486-4068BDBB861D}" type="slidenum">
              <a:rPr lang="en-US" smtClean="0"/>
              <a:pPr/>
              <a:t>82</a:t>
            </a:fld>
            <a:endParaRPr lang="en-US"/>
          </a:p>
        </p:txBody>
      </p:sp>
    </p:spTree>
    <p:extLst>
      <p:ext uri="{BB962C8B-B14F-4D97-AF65-F5344CB8AC3E}">
        <p14:creationId xmlns:p14="http://schemas.microsoft.com/office/powerpoint/2010/main" val="27621923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Macro block - Compression</a:t>
            </a:r>
          </a:p>
        </p:txBody>
      </p:sp>
      <p:cxnSp>
        <p:nvCxnSpPr>
          <p:cNvPr id="7" name="Straight Arrow Connector 6"/>
          <p:cNvCxnSpPr>
            <a:stCxn id="10" idx="4"/>
            <a:endCxn id="13"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 name="Straight Arrow Connector 7"/>
          <p:cNvCxnSpPr>
            <a:stCxn id="10" idx="4"/>
            <a:endCxn id="14"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9" name="Straight Arrow Connector 8"/>
          <p:cNvCxnSpPr>
            <a:stCxn id="47" idx="4"/>
            <a:endCxn id="10" idx="0"/>
          </p:cNvCxnSpPr>
          <p:nvPr/>
        </p:nvCxnSpPr>
        <p:spPr>
          <a:xfrm flipH="1">
            <a:off x="5602765" y="3825921"/>
            <a:ext cx="8476"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0" name="Oval 9"/>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11" name="Rectangle 10"/>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Rectangle 11"/>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Rectangle 12"/>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4" name="Rectangle 13"/>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Rectangle 14"/>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Rectangle 15"/>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Rectangle 16"/>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8" name="Rectangle 17"/>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ctangle 18"/>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Rectangle 19"/>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1" name="Rectangle 20"/>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2" name="Rectangle 21"/>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3" name="Oval 22"/>
          <p:cNvSpPr/>
          <p:nvPr/>
        </p:nvSpPr>
        <p:spPr>
          <a:xfrm>
            <a:off x="2042135"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24" name="Oval 23"/>
          <p:cNvSpPr/>
          <p:nvPr/>
        </p:nvSpPr>
        <p:spPr>
          <a:xfrm>
            <a:off x="341341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25" name="Oval 24"/>
          <p:cNvSpPr/>
          <p:nvPr/>
        </p:nvSpPr>
        <p:spPr>
          <a:xfrm>
            <a:off x="452178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26" name="Oval 25"/>
          <p:cNvSpPr/>
          <p:nvPr/>
        </p:nvSpPr>
        <p:spPr>
          <a:xfrm>
            <a:off x="6719611"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27" name="Oval 26"/>
          <p:cNvSpPr/>
          <p:nvPr/>
        </p:nvSpPr>
        <p:spPr>
          <a:xfrm>
            <a:off x="7809068"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28" name="Oval 27"/>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29" name="Oval 28"/>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cxnSp>
        <p:nvCxnSpPr>
          <p:cNvPr id="30" name="Straight Arrow Connector 29"/>
          <p:cNvCxnSpPr>
            <a:stCxn id="28" idx="4"/>
            <a:endCxn id="23" idx="0"/>
          </p:cNvCxnSpPr>
          <p:nvPr/>
        </p:nvCxnSpPr>
        <p:spPr>
          <a:xfrm flipH="1">
            <a:off x="2311347" y="3825921"/>
            <a:ext cx="1371278"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1" name="Straight Arrow Connector 30"/>
          <p:cNvCxnSpPr>
            <a:stCxn id="28" idx="4"/>
            <a:endCxn id="24" idx="0"/>
          </p:cNvCxnSpPr>
          <p:nvPr/>
        </p:nvCxnSpPr>
        <p:spPr>
          <a:xfrm>
            <a:off x="3682625" y="3825921"/>
            <a:ext cx="0"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2" name="Straight Arrow Connector 31"/>
          <p:cNvCxnSpPr>
            <a:stCxn id="23" idx="4"/>
            <a:endCxn id="19" idx="0"/>
          </p:cNvCxnSpPr>
          <p:nvPr/>
        </p:nvCxnSpPr>
        <p:spPr>
          <a:xfrm flipH="1">
            <a:off x="2023223" y="4949916"/>
            <a:ext cx="288124"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3" name="Straight Arrow Connector 32"/>
          <p:cNvCxnSpPr>
            <a:stCxn id="23" idx="4"/>
            <a:endCxn id="20" idx="0"/>
          </p:cNvCxnSpPr>
          <p:nvPr/>
        </p:nvCxnSpPr>
        <p:spPr>
          <a:xfrm>
            <a:off x="2311347" y="4949916"/>
            <a:ext cx="2629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4" name="Straight Arrow Connector 33"/>
          <p:cNvCxnSpPr>
            <a:stCxn id="24" idx="4"/>
            <a:endCxn id="21" idx="0"/>
          </p:cNvCxnSpPr>
          <p:nvPr/>
        </p:nvCxnSpPr>
        <p:spPr>
          <a:xfrm flipH="1">
            <a:off x="3125290" y="4949916"/>
            <a:ext cx="557335"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5" name="Straight Arrow Connector 34"/>
          <p:cNvCxnSpPr>
            <a:stCxn id="24" idx="4"/>
            <a:endCxn id="22" idx="0"/>
          </p:cNvCxnSpPr>
          <p:nvPr/>
        </p:nvCxnSpPr>
        <p:spPr>
          <a:xfrm flipH="1">
            <a:off x="3676323" y="4949916"/>
            <a:ext cx="630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6" name="Straight Arrow Connector 35"/>
          <p:cNvCxnSpPr>
            <a:stCxn id="24" idx="4"/>
            <a:endCxn id="11" idx="0"/>
          </p:cNvCxnSpPr>
          <p:nvPr/>
        </p:nvCxnSpPr>
        <p:spPr>
          <a:xfrm>
            <a:off x="3682625" y="4949916"/>
            <a:ext cx="54473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7" name="Straight Arrow Connector 36"/>
          <p:cNvCxnSpPr>
            <a:stCxn id="25" idx="4"/>
            <a:endCxn id="12" idx="0"/>
          </p:cNvCxnSpPr>
          <p:nvPr/>
        </p:nvCxnSpPr>
        <p:spPr>
          <a:xfrm flipH="1">
            <a:off x="4778390" y="4949916"/>
            <a:ext cx="12605"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8" name="Straight Arrow Connector 37"/>
          <p:cNvCxnSpPr>
            <a:stCxn id="26" idx="4"/>
            <a:endCxn id="15" idx="0"/>
          </p:cNvCxnSpPr>
          <p:nvPr/>
        </p:nvCxnSpPr>
        <p:spPr>
          <a:xfrm flipH="1">
            <a:off x="6431490" y="4949916"/>
            <a:ext cx="5573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9" name="Straight Arrow Connector 38"/>
          <p:cNvCxnSpPr>
            <a:stCxn id="26" idx="4"/>
            <a:endCxn id="16" idx="0"/>
          </p:cNvCxnSpPr>
          <p:nvPr/>
        </p:nvCxnSpPr>
        <p:spPr>
          <a:xfrm flipH="1">
            <a:off x="6982523" y="4949916"/>
            <a:ext cx="6300"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0" name="Straight Arrow Connector 39"/>
          <p:cNvCxnSpPr>
            <a:stCxn id="26" idx="4"/>
            <a:endCxn id="17" idx="0"/>
          </p:cNvCxnSpPr>
          <p:nvPr/>
        </p:nvCxnSpPr>
        <p:spPr>
          <a:xfrm>
            <a:off x="6988823" y="4949916"/>
            <a:ext cx="5447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1" name="Straight Arrow Connector 40"/>
          <p:cNvCxnSpPr>
            <a:stCxn id="27" idx="4"/>
            <a:endCxn id="18" idx="0"/>
          </p:cNvCxnSpPr>
          <p:nvPr/>
        </p:nvCxnSpPr>
        <p:spPr>
          <a:xfrm>
            <a:off x="8078280" y="4949916"/>
            <a:ext cx="63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2" name="Straight Arrow Connector 41"/>
          <p:cNvCxnSpPr>
            <a:stCxn id="29" idx="4"/>
            <a:endCxn id="27" idx="0"/>
          </p:cNvCxnSpPr>
          <p:nvPr/>
        </p:nvCxnSpPr>
        <p:spPr>
          <a:xfrm>
            <a:off x="7543807" y="3825921"/>
            <a:ext cx="534473"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3" name="Straight Arrow Connector 42"/>
          <p:cNvCxnSpPr>
            <a:stCxn id="29" idx="4"/>
            <a:endCxn id="26" idx="0"/>
          </p:cNvCxnSpPr>
          <p:nvPr/>
        </p:nvCxnSpPr>
        <p:spPr>
          <a:xfrm flipH="1">
            <a:off x="6988823" y="3825921"/>
            <a:ext cx="55498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4" name="Straight Arrow Connector 43"/>
          <p:cNvCxnSpPr>
            <a:stCxn id="28" idx="4"/>
            <a:endCxn id="25" idx="0"/>
          </p:cNvCxnSpPr>
          <p:nvPr/>
        </p:nvCxnSpPr>
        <p:spPr>
          <a:xfrm>
            <a:off x="3682625" y="3825921"/>
            <a:ext cx="1108370"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45" name="Oval 44"/>
          <p:cNvSpPr/>
          <p:nvPr/>
        </p:nvSpPr>
        <p:spPr>
          <a:xfrm>
            <a:off x="3407114"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46" name="Oval 45"/>
          <p:cNvSpPr/>
          <p:nvPr/>
        </p:nvSpPr>
        <p:spPr>
          <a:xfrm>
            <a:off x="6306748"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47" name="Oval 46"/>
          <p:cNvSpPr/>
          <p:nvPr/>
        </p:nvSpPr>
        <p:spPr>
          <a:xfrm>
            <a:off x="5342029"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cxnSp>
        <p:nvCxnSpPr>
          <p:cNvPr id="48" name="Straight Arrow Connector 47"/>
          <p:cNvCxnSpPr>
            <a:stCxn id="46" idx="4"/>
            <a:endCxn id="47" idx="0"/>
          </p:cNvCxnSpPr>
          <p:nvPr/>
        </p:nvCxnSpPr>
        <p:spPr>
          <a:xfrm flipH="1">
            <a:off x="5611241" y="2925351"/>
            <a:ext cx="96471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9" name="Straight Arrow Connector 48"/>
          <p:cNvCxnSpPr>
            <a:stCxn id="46" idx="4"/>
            <a:endCxn id="29" idx="0"/>
          </p:cNvCxnSpPr>
          <p:nvPr/>
        </p:nvCxnSpPr>
        <p:spPr>
          <a:xfrm>
            <a:off x="6575960" y="2925351"/>
            <a:ext cx="967847"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0" name="Straight Arrow Connector 49"/>
          <p:cNvCxnSpPr>
            <a:stCxn id="45" idx="4"/>
            <a:endCxn id="28" idx="0"/>
          </p:cNvCxnSpPr>
          <p:nvPr/>
        </p:nvCxnSpPr>
        <p:spPr>
          <a:xfrm>
            <a:off x="3676326" y="2925351"/>
            <a:ext cx="629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51" name="TextBox 50"/>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52" name="TextBox 51"/>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53" name="TextBox 52"/>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54" name="Rectangle 53"/>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8" name="Oval 57"/>
          <p:cNvSpPr/>
          <p:nvPr/>
        </p:nvSpPr>
        <p:spPr>
          <a:xfrm>
            <a:off x="8372710"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59" name="Oval 58"/>
          <p:cNvSpPr/>
          <p:nvPr/>
        </p:nvSpPr>
        <p:spPr>
          <a:xfrm>
            <a:off x="8917444"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cxnSp>
        <p:nvCxnSpPr>
          <p:cNvPr id="60" name="Straight Arrow Connector 59"/>
          <p:cNvCxnSpPr>
            <a:stCxn id="58" idx="4"/>
          </p:cNvCxnSpPr>
          <p:nvPr/>
        </p:nvCxnSpPr>
        <p:spPr>
          <a:xfrm flipH="1">
            <a:off x="8635623" y="4949916"/>
            <a:ext cx="629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1" name="Straight Arrow Connector 60"/>
          <p:cNvCxnSpPr>
            <a:stCxn id="59" idx="4"/>
          </p:cNvCxnSpPr>
          <p:nvPr/>
        </p:nvCxnSpPr>
        <p:spPr>
          <a:xfrm>
            <a:off x="9186656" y="4940253"/>
            <a:ext cx="0"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2" name="Straight Arrow Connector 61"/>
          <p:cNvCxnSpPr>
            <a:stCxn id="65" idx="4"/>
            <a:endCxn id="59" idx="0"/>
          </p:cNvCxnSpPr>
          <p:nvPr/>
        </p:nvCxnSpPr>
        <p:spPr>
          <a:xfrm>
            <a:off x="8904836" y="3825921"/>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3" name="Straight Arrow Connector 62"/>
          <p:cNvCxnSpPr>
            <a:stCxn id="65" idx="4"/>
            <a:endCxn id="58" idx="0"/>
          </p:cNvCxnSpPr>
          <p:nvPr/>
        </p:nvCxnSpPr>
        <p:spPr>
          <a:xfrm flipH="1">
            <a:off x="8641922" y="3825921"/>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64" name="Oval 63"/>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65" name="Oval 64"/>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cxnSp>
        <p:nvCxnSpPr>
          <p:cNvPr id="66" name="Straight Arrow Connector 65"/>
          <p:cNvCxnSpPr>
            <a:stCxn id="64" idx="4"/>
            <a:endCxn id="65"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7" name="Straight Arrow Connector 66"/>
          <p:cNvCxnSpPr>
            <a:stCxn id="64" idx="4"/>
            <a:endCxn id="74"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68" name="Oval 67"/>
          <p:cNvSpPr/>
          <p:nvPr/>
        </p:nvSpPr>
        <p:spPr>
          <a:xfrm>
            <a:off x="9481081"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69" name="Oval 68"/>
          <p:cNvSpPr/>
          <p:nvPr/>
        </p:nvSpPr>
        <p:spPr>
          <a:xfrm>
            <a:off x="10025815" y="4392166"/>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cxnSp>
        <p:nvCxnSpPr>
          <p:cNvPr id="70" name="Straight Arrow Connector 69"/>
          <p:cNvCxnSpPr>
            <a:stCxn id="68" idx="4"/>
          </p:cNvCxnSpPr>
          <p:nvPr/>
        </p:nvCxnSpPr>
        <p:spPr>
          <a:xfrm flipH="1">
            <a:off x="9737689" y="4940253"/>
            <a:ext cx="12604"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1" name="Straight Arrow Connector 70"/>
          <p:cNvCxnSpPr>
            <a:stCxn id="69" idx="4"/>
          </p:cNvCxnSpPr>
          <p:nvPr/>
        </p:nvCxnSpPr>
        <p:spPr>
          <a:xfrm flipH="1">
            <a:off x="10288723" y="4930590"/>
            <a:ext cx="6304" cy="53842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2" name="Straight Arrow Connector 71"/>
          <p:cNvCxnSpPr>
            <a:stCxn id="74" idx="4"/>
            <a:endCxn id="69" idx="0"/>
          </p:cNvCxnSpPr>
          <p:nvPr/>
        </p:nvCxnSpPr>
        <p:spPr>
          <a:xfrm>
            <a:off x="10013207" y="3816258"/>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3" name="Straight Arrow Connector 72"/>
          <p:cNvCxnSpPr>
            <a:stCxn id="74" idx="4"/>
            <a:endCxn id="68" idx="0"/>
          </p:cNvCxnSpPr>
          <p:nvPr/>
        </p:nvCxnSpPr>
        <p:spPr>
          <a:xfrm flipH="1">
            <a:off x="9750293" y="3816258"/>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74" name="Oval 73"/>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400" dirty="0"/>
          </a:p>
        </p:txBody>
      </p:sp>
      <p:sp>
        <p:nvSpPr>
          <p:cNvPr id="3" name="Rectangle 2">
            <a:extLst>
              <a:ext uri="{FF2B5EF4-FFF2-40B4-BE49-F238E27FC236}">
                <a16:creationId xmlns:a16="http://schemas.microsoft.com/office/drawing/2014/main" id="{5F4088F4-361F-48D7-A44A-934F73987EC0}"/>
              </a:ext>
            </a:extLst>
          </p:cNvPr>
          <p:cNvSpPr/>
          <p:nvPr/>
        </p:nvSpPr>
        <p:spPr>
          <a:xfrm>
            <a:off x="4000045" y="1326808"/>
            <a:ext cx="5964954" cy="461665"/>
          </a:xfrm>
          <a:prstGeom prst="rect">
            <a:avLst/>
          </a:prstGeom>
        </p:spPr>
        <p:txBody>
          <a:bodyPr wrap="square">
            <a:spAutoFit/>
          </a:bodyPr>
          <a:lstStyle/>
          <a:p>
            <a:r>
              <a:rPr lang="en-US" sz="2400" dirty="0"/>
              <a:t>Build a tree with increasing </a:t>
            </a:r>
            <a:r>
              <a:rPr lang="en-US" sz="2400" dirty="0" err="1"/>
              <a:t>bitwidths</a:t>
            </a:r>
            <a:endParaRPr lang="en-US" sz="2400" dirty="0"/>
          </a:p>
        </p:txBody>
      </p:sp>
    </p:spTree>
    <p:extLst>
      <p:ext uri="{BB962C8B-B14F-4D97-AF65-F5344CB8AC3E}">
        <p14:creationId xmlns:p14="http://schemas.microsoft.com/office/powerpoint/2010/main" val="37943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10" presetClass="entr" presetSubtype="0"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cTn>
                              </p:par>
                              <p:par>
                                <p:cTn id="77" presetID="10" presetClass="entr" presetSubtype="0" fill="hold"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par>
                                <p:cTn id="80" presetID="10" presetClass="entr" presetSubtype="0" fill="hold"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par>
                                <p:cTn id="94" presetID="10" presetClass="entr" presetSubtype="0" fill="hold"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par>
                                <p:cTn id="97" presetID="10" presetClass="entr" presetSubtype="0"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par>
                                <p:cTn id="100" presetID="10" presetClass="entr" presetSubtype="0" fill="hold"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childTnLst>
                                </p:cTn>
                              </p:par>
                              <p:par>
                                <p:cTn id="103" presetID="10" presetClass="entr" presetSubtype="0"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500"/>
                                        <p:tgtEl>
                                          <p:spTgt spid="43"/>
                                        </p:tgtEl>
                                      </p:cBhvr>
                                    </p:animEffec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par>
                                <p:cTn id="112" presetID="10" presetClass="entr" presetSubtype="0" fill="hold" nodeType="withEffect">
                                  <p:stCondLst>
                                    <p:cond delay="0"/>
                                  </p:stCondLst>
                                  <p:childTnLst>
                                    <p:set>
                                      <p:cBhvr>
                                        <p:cTn id="113" dur="1" fill="hold">
                                          <p:stCondLst>
                                            <p:cond delay="0"/>
                                          </p:stCondLst>
                                        </p:cTn>
                                        <p:tgtEl>
                                          <p:spTgt spid="62"/>
                                        </p:tgtEl>
                                        <p:attrNameLst>
                                          <p:attrName>style.visibility</p:attrName>
                                        </p:attrNameLst>
                                      </p:cBhvr>
                                      <p:to>
                                        <p:strVal val="visible"/>
                                      </p:to>
                                    </p:set>
                                    <p:animEffect transition="in" filter="fade">
                                      <p:cBhvr>
                                        <p:cTn id="114" dur="500"/>
                                        <p:tgtEl>
                                          <p:spTgt spid="62"/>
                                        </p:tgtEl>
                                      </p:cBhvr>
                                    </p:animEffect>
                                  </p:childTnLst>
                                </p:cTn>
                              </p:par>
                              <p:par>
                                <p:cTn id="115" presetID="10" presetClass="entr" presetSubtype="0" fill="hold"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fade">
                                      <p:cBhvr>
                                        <p:cTn id="117" dur="500"/>
                                        <p:tgtEl>
                                          <p:spTgt spid="6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Effect transition="in" filter="fade">
                                      <p:cBhvr>
                                        <p:cTn id="120" dur="500"/>
                                        <p:tgtEl>
                                          <p:spTgt spid="65"/>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par>
                                <p:cTn id="124" presetID="10" presetClass="entr" presetSubtype="0" fill="hold" nodeType="with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fade">
                                      <p:cBhvr>
                                        <p:cTn id="126" dur="500"/>
                                        <p:tgtEl>
                                          <p:spTgt spid="7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fade">
                                      <p:cBhvr>
                                        <p:cTn id="129" dur="500"/>
                                        <p:tgtEl>
                                          <p:spTgt spid="74"/>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45"/>
                                        </p:tgtEl>
                                        <p:attrNameLst>
                                          <p:attrName>style.visibility</p:attrName>
                                        </p:attrNameLst>
                                      </p:cBhvr>
                                      <p:to>
                                        <p:strVal val="visible"/>
                                      </p:to>
                                    </p:set>
                                    <p:animEffect transition="in" filter="fade">
                                      <p:cBhvr>
                                        <p:cTn id="134" dur="500"/>
                                        <p:tgtEl>
                                          <p:spTgt spid="45"/>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fade">
                                      <p:cBhvr>
                                        <p:cTn id="137" dur="500"/>
                                        <p:tgtEl>
                                          <p:spTgt spid="46"/>
                                        </p:tgtEl>
                                      </p:cBhvr>
                                    </p:animEffect>
                                  </p:childTnLst>
                                </p:cTn>
                              </p:par>
                              <p:par>
                                <p:cTn id="138" presetID="10"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fade">
                                      <p:cBhvr>
                                        <p:cTn id="140" dur="500"/>
                                        <p:tgtEl>
                                          <p:spTgt spid="48"/>
                                        </p:tgtEl>
                                      </p:cBhvr>
                                    </p:animEffect>
                                  </p:childTnLst>
                                </p:cTn>
                              </p:par>
                              <p:par>
                                <p:cTn id="141" presetID="10" presetClass="entr" presetSubtype="0" fill="hold" nodeType="with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fade">
                                      <p:cBhvr>
                                        <p:cTn id="143" dur="500"/>
                                        <p:tgtEl>
                                          <p:spTgt spid="49"/>
                                        </p:tgtEl>
                                      </p:cBhvr>
                                    </p:animEffect>
                                  </p:childTnLst>
                                </p:cTn>
                              </p:par>
                              <p:par>
                                <p:cTn id="144" presetID="10" presetClass="entr" presetSubtype="0" fill="hold" nodeType="with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fade">
                                      <p:cBhvr>
                                        <p:cTn id="149" dur="500"/>
                                        <p:tgtEl>
                                          <p:spTgt spid="64"/>
                                        </p:tgtEl>
                                      </p:cBhvr>
                                    </p:animEffect>
                                  </p:childTnLst>
                                </p:cTn>
                              </p:par>
                              <p:par>
                                <p:cTn id="150" presetID="10" presetClass="entr" presetSubtype="0" fill="hold" nodeType="withEffect">
                                  <p:stCondLst>
                                    <p:cond delay="0"/>
                                  </p:stCondLst>
                                  <p:childTnLst>
                                    <p:set>
                                      <p:cBhvr>
                                        <p:cTn id="151" dur="1" fill="hold">
                                          <p:stCondLst>
                                            <p:cond delay="0"/>
                                          </p:stCondLst>
                                        </p:cTn>
                                        <p:tgtEl>
                                          <p:spTgt spid="66"/>
                                        </p:tgtEl>
                                        <p:attrNameLst>
                                          <p:attrName>style.visibility</p:attrName>
                                        </p:attrNameLst>
                                      </p:cBhvr>
                                      <p:to>
                                        <p:strVal val="visible"/>
                                      </p:to>
                                    </p:set>
                                    <p:animEffect transition="in" filter="fade">
                                      <p:cBhvr>
                                        <p:cTn id="152" dur="500"/>
                                        <p:tgtEl>
                                          <p:spTgt spid="66"/>
                                        </p:tgtEl>
                                      </p:cBhvr>
                                    </p:animEffect>
                                  </p:childTnLst>
                                </p:cTn>
                              </p:par>
                              <p:par>
                                <p:cTn id="153" presetID="10" presetClass="entr" presetSubtype="0" fill="hold" nodeType="withEffect">
                                  <p:stCondLst>
                                    <p:cond delay="0"/>
                                  </p:stCondLst>
                                  <p:childTnLst>
                                    <p:set>
                                      <p:cBhvr>
                                        <p:cTn id="154" dur="1" fill="hold">
                                          <p:stCondLst>
                                            <p:cond delay="0"/>
                                          </p:stCondLst>
                                        </p:cTn>
                                        <p:tgtEl>
                                          <p:spTgt spid="67"/>
                                        </p:tgtEl>
                                        <p:attrNameLst>
                                          <p:attrName>style.visibility</p:attrName>
                                        </p:attrNameLst>
                                      </p:cBhvr>
                                      <p:to>
                                        <p:strVal val="visible"/>
                                      </p:to>
                                    </p:set>
                                    <p:animEffect transition="in" filter="fade">
                                      <p:cBhvr>
                                        <p:cTn id="15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4" grpId="0" animBg="1"/>
      <p:bldP spid="25" grpId="0" animBg="1"/>
      <p:bldP spid="26" grpId="0" animBg="1"/>
      <p:bldP spid="27" grpId="0" animBg="1"/>
      <p:bldP spid="28" grpId="0" animBg="1"/>
      <p:bldP spid="29" grpId="0" animBg="1"/>
      <p:bldP spid="45" grpId="0" animBg="1"/>
      <p:bldP spid="46" grpId="0" animBg="1"/>
      <p:bldP spid="47" grpId="0" animBg="1"/>
      <p:bldP spid="58" grpId="0" animBg="1"/>
      <p:bldP spid="59" grpId="0" animBg="1"/>
      <p:bldP spid="64" grpId="0" animBg="1"/>
      <p:bldP spid="65" grpId="0" animBg="1"/>
      <p:bldP spid="68" grpId="0" animBg="1"/>
      <p:bldP spid="69" grpId="0" animBg="1"/>
      <p:bldP spid="7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02" name="Straight Arrow Connector 301"/>
          <p:cNvCxnSpPr>
            <a:stCxn id="360" idx="4"/>
            <a:endCxn id="236" idx="0"/>
          </p:cNvCxnSpPr>
          <p:nvPr/>
        </p:nvCxnSpPr>
        <p:spPr>
          <a:xfrm flipH="1">
            <a:off x="5602765" y="3825921"/>
            <a:ext cx="8476"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29" name="Oval 228"/>
          <p:cNvSpPr/>
          <p:nvPr/>
        </p:nvSpPr>
        <p:spPr>
          <a:xfrm>
            <a:off x="2042135"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31" name="Oval 230"/>
          <p:cNvSpPr/>
          <p:nvPr/>
        </p:nvSpPr>
        <p:spPr>
          <a:xfrm>
            <a:off x="341341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34" name="Oval 233"/>
          <p:cNvSpPr/>
          <p:nvPr/>
        </p:nvSpPr>
        <p:spPr>
          <a:xfrm>
            <a:off x="452178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39" name="Oval 238"/>
          <p:cNvSpPr/>
          <p:nvPr/>
        </p:nvSpPr>
        <p:spPr>
          <a:xfrm>
            <a:off x="6719611"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0" name="Oval 239"/>
          <p:cNvSpPr/>
          <p:nvPr/>
        </p:nvSpPr>
        <p:spPr>
          <a:xfrm>
            <a:off x="7809068"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5" name="Oval 244"/>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cxnSp>
        <p:nvCxnSpPr>
          <p:cNvPr id="254" name="Straight Arrow Connector 253"/>
          <p:cNvCxnSpPr>
            <a:stCxn id="245" idx="4"/>
            <a:endCxn id="229" idx="0"/>
          </p:cNvCxnSpPr>
          <p:nvPr/>
        </p:nvCxnSpPr>
        <p:spPr>
          <a:xfrm flipH="1">
            <a:off x="2311347" y="3825921"/>
            <a:ext cx="1371278"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56" name="Straight Arrow Connector 255"/>
          <p:cNvCxnSpPr>
            <a:stCxn id="245" idx="4"/>
            <a:endCxn id="231" idx="0"/>
          </p:cNvCxnSpPr>
          <p:nvPr/>
        </p:nvCxnSpPr>
        <p:spPr>
          <a:xfrm>
            <a:off x="3682625" y="3825921"/>
            <a:ext cx="0"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58" name="Straight Arrow Connector 257"/>
          <p:cNvCxnSpPr>
            <a:stCxn id="229" idx="4"/>
            <a:endCxn id="135" idx="0"/>
          </p:cNvCxnSpPr>
          <p:nvPr/>
        </p:nvCxnSpPr>
        <p:spPr>
          <a:xfrm flipH="1">
            <a:off x="2023223" y="4949916"/>
            <a:ext cx="288124"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0" name="Straight Arrow Connector 259"/>
          <p:cNvCxnSpPr>
            <a:stCxn id="229" idx="4"/>
            <a:endCxn id="136" idx="0"/>
          </p:cNvCxnSpPr>
          <p:nvPr/>
        </p:nvCxnSpPr>
        <p:spPr>
          <a:xfrm>
            <a:off x="2311347" y="4949916"/>
            <a:ext cx="2629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2" name="Straight Arrow Connector 261"/>
          <p:cNvCxnSpPr>
            <a:stCxn id="231" idx="4"/>
            <a:endCxn id="137" idx="0"/>
          </p:cNvCxnSpPr>
          <p:nvPr/>
        </p:nvCxnSpPr>
        <p:spPr>
          <a:xfrm flipH="1">
            <a:off x="3125290" y="4949916"/>
            <a:ext cx="557335"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4" name="Straight Arrow Connector 263"/>
          <p:cNvCxnSpPr>
            <a:stCxn id="231" idx="4"/>
            <a:endCxn id="138" idx="0"/>
          </p:cNvCxnSpPr>
          <p:nvPr/>
        </p:nvCxnSpPr>
        <p:spPr>
          <a:xfrm flipH="1">
            <a:off x="3676323" y="4949916"/>
            <a:ext cx="630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8" name="Straight Arrow Connector 267"/>
          <p:cNvCxnSpPr>
            <a:stCxn id="231" idx="4"/>
            <a:endCxn id="124" idx="0"/>
          </p:cNvCxnSpPr>
          <p:nvPr/>
        </p:nvCxnSpPr>
        <p:spPr>
          <a:xfrm>
            <a:off x="3682625" y="4949916"/>
            <a:ext cx="54473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0" name="Straight Arrow Connector 269"/>
          <p:cNvCxnSpPr>
            <a:stCxn id="234" idx="4"/>
            <a:endCxn id="125" idx="0"/>
          </p:cNvCxnSpPr>
          <p:nvPr/>
        </p:nvCxnSpPr>
        <p:spPr>
          <a:xfrm flipH="1">
            <a:off x="4778390" y="4949916"/>
            <a:ext cx="12605"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6" name="Straight Arrow Connector 275"/>
          <p:cNvCxnSpPr>
            <a:stCxn id="239" idx="4"/>
            <a:endCxn id="128" idx="0"/>
          </p:cNvCxnSpPr>
          <p:nvPr/>
        </p:nvCxnSpPr>
        <p:spPr>
          <a:xfrm flipH="1">
            <a:off x="6431490" y="4949916"/>
            <a:ext cx="5573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8" name="Straight Arrow Connector 277"/>
          <p:cNvCxnSpPr>
            <a:stCxn id="239" idx="4"/>
            <a:endCxn id="129" idx="0"/>
          </p:cNvCxnSpPr>
          <p:nvPr/>
        </p:nvCxnSpPr>
        <p:spPr>
          <a:xfrm flipH="1">
            <a:off x="6982523" y="4949916"/>
            <a:ext cx="6300"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0" name="Straight Arrow Connector 279"/>
          <p:cNvCxnSpPr>
            <a:stCxn id="239" idx="4"/>
            <a:endCxn id="130" idx="0"/>
          </p:cNvCxnSpPr>
          <p:nvPr/>
        </p:nvCxnSpPr>
        <p:spPr>
          <a:xfrm>
            <a:off x="6988823" y="4949916"/>
            <a:ext cx="5447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2" name="Straight Arrow Connector 281"/>
          <p:cNvCxnSpPr>
            <a:stCxn id="240" idx="4"/>
            <a:endCxn id="131" idx="0"/>
          </p:cNvCxnSpPr>
          <p:nvPr/>
        </p:nvCxnSpPr>
        <p:spPr>
          <a:xfrm>
            <a:off x="8078280" y="4949916"/>
            <a:ext cx="63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6" name="Straight Arrow Connector 295"/>
          <p:cNvCxnSpPr>
            <a:stCxn id="248" idx="4"/>
            <a:endCxn id="240" idx="0"/>
          </p:cNvCxnSpPr>
          <p:nvPr/>
        </p:nvCxnSpPr>
        <p:spPr>
          <a:xfrm>
            <a:off x="7543807" y="3825921"/>
            <a:ext cx="534473"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8" name="Straight Arrow Connector 297"/>
          <p:cNvCxnSpPr>
            <a:stCxn id="248" idx="4"/>
            <a:endCxn id="239" idx="0"/>
          </p:cNvCxnSpPr>
          <p:nvPr/>
        </p:nvCxnSpPr>
        <p:spPr>
          <a:xfrm flipH="1">
            <a:off x="6988823" y="3825921"/>
            <a:ext cx="55498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04" name="Straight Arrow Connector 303"/>
          <p:cNvCxnSpPr>
            <a:stCxn id="245" idx="4"/>
            <a:endCxn id="234" idx="0"/>
          </p:cNvCxnSpPr>
          <p:nvPr/>
        </p:nvCxnSpPr>
        <p:spPr>
          <a:xfrm>
            <a:off x="3682625" y="3825921"/>
            <a:ext cx="1108370"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347" name="Oval 346"/>
          <p:cNvSpPr/>
          <p:nvPr/>
        </p:nvSpPr>
        <p:spPr>
          <a:xfrm>
            <a:off x="3407114"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sp>
        <p:nvSpPr>
          <p:cNvPr id="348" name="Oval 347"/>
          <p:cNvSpPr/>
          <p:nvPr/>
        </p:nvSpPr>
        <p:spPr>
          <a:xfrm>
            <a:off x="6306748"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sp>
        <p:nvSpPr>
          <p:cNvPr id="360" name="Oval 359"/>
          <p:cNvSpPr/>
          <p:nvPr/>
        </p:nvSpPr>
        <p:spPr>
          <a:xfrm>
            <a:off x="5342029"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363" name="Straight Arrow Connector 362"/>
          <p:cNvCxnSpPr>
            <a:stCxn id="348" idx="4"/>
            <a:endCxn id="360" idx="0"/>
          </p:cNvCxnSpPr>
          <p:nvPr/>
        </p:nvCxnSpPr>
        <p:spPr>
          <a:xfrm flipH="1">
            <a:off x="5611241" y="2925351"/>
            <a:ext cx="96471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66" name="Straight Arrow Connector 365"/>
          <p:cNvCxnSpPr>
            <a:stCxn id="348" idx="4"/>
            <a:endCxn id="248" idx="0"/>
          </p:cNvCxnSpPr>
          <p:nvPr/>
        </p:nvCxnSpPr>
        <p:spPr>
          <a:xfrm>
            <a:off x="6575960" y="2925351"/>
            <a:ext cx="967847"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01" name="Straight Arrow Connector 400"/>
          <p:cNvCxnSpPr>
            <a:stCxn id="347" idx="4"/>
            <a:endCxn id="245" idx="0"/>
          </p:cNvCxnSpPr>
          <p:nvPr/>
        </p:nvCxnSpPr>
        <p:spPr>
          <a:xfrm>
            <a:off x="3676326" y="2925351"/>
            <a:ext cx="629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14616" cy="575573"/>
          </a:xfrm>
          <a:prstGeom prst="rect">
            <a:avLst/>
          </a:prstGeom>
        </p:spPr>
        <p:txBody>
          <a:bodyPr vert="horz" wrap="square" lIns="91440" tIns="45720" rIns="91440" bIns="45720" rtlCol="0" anchor="t">
            <a:normAutofit/>
          </a:bodyPr>
          <a:lstStyle/>
          <a:p>
            <a:r>
              <a:rPr lang="en-US" sz="2800" dirty="0"/>
              <a:t>Header size: 5</a:t>
            </a:r>
          </a:p>
        </p:txBody>
      </p:sp>
      <p:sp>
        <p:nvSpPr>
          <p:cNvPr id="88" name="Rectangle 87"/>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9" name="Rectangle 88"/>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0" name="Rectangle 89"/>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1" name="Rectangle 90"/>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9" name="Oval 108"/>
          <p:cNvSpPr/>
          <p:nvPr/>
        </p:nvSpPr>
        <p:spPr>
          <a:xfrm>
            <a:off x="8372710"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10" name="Oval 109"/>
          <p:cNvSpPr/>
          <p:nvPr/>
        </p:nvSpPr>
        <p:spPr>
          <a:xfrm>
            <a:off x="8917444"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11" name="Straight Arrow Connector 110"/>
          <p:cNvCxnSpPr>
            <a:stCxn id="109" idx="4"/>
          </p:cNvCxnSpPr>
          <p:nvPr/>
        </p:nvCxnSpPr>
        <p:spPr>
          <a:xfrm flipH="1">
            <a:off x="8635623" y="4949916"/>
            <a:ext cx="629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2" name="Straight Arrow Connector 111"/>
          <p:cNvCxnSpPr>
            <a:stCxn id="110" idx="4"/>
          </p:cNvCxnSpPr>
          <p:nvPr/>
        </p:nvCxnSpPr>
        <p:spPr>
          <a:xfrm>
            <a:off x="9186656" y="4940253"/>
            <a:ext cx="0"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3" name="Straight Arrow Connector 112"/>
          <p:cNvCxnSpPr>
            <a:stCxn id="116" idx="4"/>
            <a:endCxn id="110" idx="0"/>
          </p:cNvCxnSpPr>
          <p:nvPr/>
        </p:nvCxnSpPr>
        <p:spPr>
          <a:xfrm>
            <a:off x="8904836" y="3825921"/>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4" name="Straight Arrow Connector 113"/>
          <p:cNvCxnSpPr>
            <a:stCxn id="116" idx="4"/>
            <a:endCxn id="109" idx="0"/>
          </p:cNvCxnSpPr>
          <p:nvPr/>
        </p:nvCxnSpPr>
        <p:spPr>
          <a:xfrm flipH="1">
            <a:off x="8641922" y="3825921"/>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5" name="Oval 114"/>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sp>
        <p:nvSpPr>
          <p:cNvPr id="116" name="Oval 115"/>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117" name="Straight Arrow Connector 116"/>
          <p:cNvCxnSpPr>
            <a:stCxn id="115" idx="4"/>
            <a:endCxn id="116"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8" name="Straight Arrow Connector 117"/>
          <p:cNvCxnSpPr>
            <a:stCxn id="115" idx="4"/>
            <a:endCxn id="141"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9" name="Oval 118"/>
          <p:cNvSpPr/>
          <p:nvPr/>
        </p:nvSpPr>
        <p:spPr>
          <a:xfrm>
            <a:off x="9481081"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20" name="Oval 119"/>
          <p:cNvSpPr/>
          <p:nvPr/>
        </p:nvSpPr>
        <p:spPr>
          <a:xfrm>
            <a:off x="10025815" y="4392166"/>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21" name="Straight Arrow Connector 120"/>
          <p:cNvCxnSpPr>
            <a:stCxn id="119" idx="4"/>
          </p:cNvCxnSpPr>
          <p:nvPr/>
        </p:nvCxnSpPr>
        <p:spPr>
          <a:xfrm flipH="1">
            <a:off x="9737689" y="4940253"/>
            <a:ext cx="12604"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2" name="Straight Arrow Connector 121"/>
          <p:cNvCxnSpPr>
            <a:stCxn id="120" idx="4"/>
          </p:cNvCxnSpPr>
          <p:nvPr/>
        </p:nvCxnSpPr>
        <p:spPr>
          <a:xfrm flipH="1">
            <a:off x="10288723" y="4930590"/>
            <a:ext cx="6304" cy="53842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3" name="Straight Arrow Connector 122"/>
          <p:cNvCxnSpPr>
            <a:stCxn id="141" idx="4"/>
            <a:endCxn id="120" idx="0"/>
          </p:cNvCxnSpPr>
          <p:nvPr/>
        </p:nvCxnSpPr>
        <p:spPr>
          <a:xfrm>
            <a:off x="10013207" y="3816258"/>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0" name="Straight Arrow Connector 139"/>
          <p:cNvCxnSpPr>
            <a:stCxn id="141" idx="4"/>
            <a:endCxn id="119" idx="0"/>
          </p:cNvCxnSpPr>
          <p:nvPr/>
        </p:nvCxnSpPr>
        <p:spPr>
          <a:xfrm flipH="1">
            <a:off x="9750293" y="3816258"/>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41" name="Oval 140"/>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spTree>
    <p:extLst>
      <p:ext uri="{BB962C8B-B14F-4D97-AF65-F5344CB8AC3E}">
        <p14:creationId xmlns:p14="http://schemas.microsoft.com/office/powerpoint/2010/main" val="260991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repeatCount="indefinite" nodeType="clickEffect">
                                  <p:stCondLst>
                                    <p:cond delay="0"/>
                                  </p:stCondLst>
                                  <p:endCondLst>
                                    <p:cond evt="onNext" delay="0">
                                      <p:tgtEl>
                                        <p:sldTgt/>
                                      </p:tgtEl>
                                    </p:cond>
                                  </p:endCondLst>
                                  <p:childTnLst>
                                    <p:set>
                                      <p:cBhvr>
                                        <p:cTn id="6" dur="indefinite"/>
                                        <p:tgtEl>
                                          <p:spTgt spid="229"/>
                                        </p:tgtEl>
                                        <p:attrNameLst>
                                          <p:attrName>fillcolor</p:attrName>
                                        </p:attrNameLst>
                                      </p:cBhvr>
                                      <p:to>
                                        <p:clrVal>
                                          <a:srgbClr val="CCFF99"/>
                                        </p:clrVal>
                                      </p:to>
                                    </p:set>
                                    <p:set>
                                      <p:cBhvr>
                                        <p:cTn id="7" dur="indefinite"/>
                                        <p:tgtEl>
                                          <p:spTgt spid="229"/>
                                        </p:tgtEl>
                                        <p:attrNameLst>
                                          <p:attrName>fill.type</p:attrName>
                                        </p:attrNameLst>
                                      </p:cBhvr>
                                      <p:to>
                                        <p:strVal val="solid"/>
                                      </p:to>
                                    </p:set>
                                    <p:set>
                                      <p:cBhvr>
                                        <p:cTn id="8" dur="indefinite"/>
                                        <p:tgtEl>
                                          <p:spTgt spid="229"/>
                                        </p:tgtEl>
                                        <p:attrNameLst>
                                          <p:attrName>fill.on</p:attrName>
                                        </p:attrNameLst>
                                      </p:cBhvr>
                                      <p:to>
                                        <p:strVal val="true"/>
                                      </p:to>
                                    </p:set>
                                  </p:childTnLst>
                                </p:cTn>
                              </p:par>
                              <p:par>
                                <p:cTn id="9" presetID="1" presetClass="emph" presetSubtype="1" repeatCount="indefinite" nodeType="withEffect">
                                  <p:stCondLst>
                                    <p:cond delay="0"/>
                                  </p:stCondLst>
                                  <p:endCondLst>
                                    <p:cond evt="onNext" delay="0">
                                      <p:tgtEl>
                                        <p:sldTgt/>
                                      </p:tgtEl>
                                    </p:cond>
                                  </p:endCondLst>
                                  <p:childTnLst>
                                    <p:set>
                                      <p:cBhvr>
                                        <p:cTn id="10" dur="indefinite"/>
                                        <p:tgtEl>
                                          <p:spTgt spid="231"/>
                                        </p:tgtEl>
                                        <p:attrNameLst>
                                          <p:attrName>fillcolor</p:attrName>
                                        </p:attrNameLst>
                                      </p:cBhvr>
                                      <p:to>
                                        <p:clrVal>
                                          <a:srgbClr val="CCFF99"/>
                                        </p:clrVal>
                                      </p:to>
                                    </p:set>
                                    <p:set>
                                      <p:cBhvr>
                                        <p:cTn id="11" dur="indefinite"/>
                                        <p:tgtEl>
                                          <p:spTgt spid="231"/>
                                        </p:tgtEl>
                                        <p:attrNameLst>
                                          <p:attrName>fill.type</p:attrName>
                                        </p:attrNameLst>
                                      </p:cBhvr>
                                      <p:to>
                                        <p:strVal val="solid"/>
                                      </p:to>
                                    </p:set>
                                    <p:set>
                                      <p:cBhvr>
                                        <p:cTn id="12" dur="indefinite"/>
                                        <p:tgtEl>
                                          <p:spTgt spid="231"/>
                                        </p:tgtEl>
                                        <p:attrNameLst>
                                          <p:attrName>fill.on</p:attrName>
                                        </p:attrNameLst>
                                      </p:cBhvr>
                                      <p:to>
                                        <p:strVal val="true"/>
                                      </p:to>
                                    </p:set>
                                  </p:childTnLst>
                                </p:cTn>
                              </p:par>
                              <p:par>
                                <p:cTn id="13" presetID="1" presetClass="emph" presetSubtype="1" repeatCount="indefinite" nodeType="withEffect">
                                  <p:stCondLst>
                                    <p:cond delay="0"/>
                                  </p:stCondLst>
                                  <p:endCondLst>
                                    <p:cond evt="onNext" delay="0">
                                      <p:tgtEl>
                                        <p:sldTgt/>
                                      </p:tgtEl>
                                    </p:cond>
                                  </p:endCondLst>
                                  <p:childTnLst>
                                    <p:set>
                                      <p:cBhvr>
                                        <p:cTn id="14" dur="indefinite"/>
                                        <p:tgtEl>
                                          <p:spTgt spid="234"/>
                                        </p:tgtEl>
                                        <p:attrNameLst>
                                          <p:attrName>fillcolor</p:attrName>
                                        </p:attrNameLst>
                                      </p:cBhvr>
                                      <p:to>
                                        <p:clrVal>
                                          <a:srgbClr val="CCFF99"/>
                                        </p:clrVal>
                                      </p:to>
                                    </p:set>
                                    <p:set>
                                      <p:cBhvr>
                                        <p:cTn id="15" dur="indefinite"/>
                                        <p:tgtEl>
                                          <p:spTgt spid="234"/>
                                        </p:tgtEl>
                                        <p:attrNameLst>
                                          <p:attrName>fill.type</p:attrName>
                                        </p:attrNameLst>
                                      </p:cBhvr>
                                      <p:to>
                                        <p:strVal val="solid"/>
                                      </p:to>
                                    </p:set>
                                    <p:set>
                                      <p:cBhvr>
                                        <p:cTn id="16" dur="indefinite"/>
                                        <p:tgtEl>
                                          <p:spTgt spid="234"/>
                                        </p:tgtEl>
                                        <p:attrNameLst>
                                          <p:attrName>fill.on</p:attrName>
                                        </p:attrNameLst>
                                      </p:cBhvr>
                                      <p:to>
                                        <p:strVal val="true"/>
                                      </p:to>
                                    </p:set>
                                  </p:childTnLst>
                                </p:cTn>
                              </p:par>
                              <p:par>
                                <p:cTn id="17" presetID="1" presetClass="emph" presetSubtype="1" repeatCount="indefinite" nodeType="withEffect">
                                  <p:stCondLst>
                                    <p:cond delay="0"/>
                                  </p:stCondLst>
                                  <p:endCondLst>
                                    <p:cond evt="onNext" delay="0">
                                      <p:tgtEl>
                                        <p:sldTgt/>
                                      </p:tgtEl>
                                    </p:cond>
                                  </p:endCondLst>
                                  <p:childTnLst>
                                    <p:set>
                                      <p:cBhvr>
                                        <p:cTn id="18" dur="indefinite"/>
                                        <p:tgtEl>
                                          <p:spTgt spid="236"/>
                                        </p:tgtEl>
                                        <p:attrNameLst>
                                          <p:attrName>fillcolor</p:attrName>
                                        </p:attrNameLst>
                                      </p:cBhvr>
                                      <p:to>
                                        <p:clrVal>
                                          <a:srgbClr val="CCFF99"/>
                                        </p:clrVal>
                                      </p:to>
                                    </p:set>
                                    <p:set>
                                      <p:cBhvr>
                                        <p:cTn id="19" dur="indefinite"/>
                                        <p:tgtEl>
                                          <p:spTgt spid="236"/>
                                        </p:tgtEl>
                                        <p:attrNameLst>
                                          <p:attrName>fill.type</p:attrName>
                                        </p:attrNameLst>
                                      </p:cBhvr>
                                      <p:to>
                                        <p:strVal val="solid"/>
                                      </p:to>
                                    </p:set>
                                    <p:set>
                                      <p:cBhvr>
                                        <p:cTn id="20" dur="indefinite"/>
                                        <p:tgtEl>
                                          <p:spTgt spid="236"/>
                                        </p:tgtEl>
                                        <p:attrNameLst>
                                          <p:attrName>fill.on</p:attrName>
                                        </p:attrNameLst>
                                      </p:cBhvr>
                                      <p:to>
                                        <p:strVal val="true"/>
                                      </p:to>
                                    </p:set>
                                  </p:childTnLst>
                                </p:cTn>
                              </p:par>
                              <p:par>
                                <p:cTn id="21" presetID="1" presetClass="emph" presetSubtype="1" repeatCount="indefinite" nodeType="withEffect">
                                  <p:stCondLst>
                                    <p:cond delay="0"/>
                                  </p:stCondLst>
                                  <p:endCondLst>
                                    <p:cond evt="onNext" delay="0">
                                      <p:tgtEl>
                                        <p:sldTgt/>
                                      </p:tgtEl>
                                    </p:cond>
                                  </p:endCondLst>
                                  <p:childTnLst>
                                    <p:set>
                                      <p:cBhvr>
                                        <p:cTn id="22" dur="indefinite"/>
                                        <p:tgtEl>
                                          <p:spTgt spid="239"/>
                                        </p:tgtEl>
                                        <p:attrNameLst>
                                          <p:attrName>fillcolor</p:attrName>
                                        </p:attrNameLst>
                                      </p:cBhvr>
                                      <p:to>
                                        <p:clrVal>
                                          <a:srgbClr val="CCFF99"/>
                                        </p:clrVal>
                                      </p:to>
                                    </p:set>
                                    <p:set>
                                      <p:cBhvr>
                                        <p:cTn id="23" dur="indefinite"/>
                                        <p:tgtEl>
                                          <p:spTgt spid="239"/>
                                        </p:tgtEl>
                                        <p:attrNameLst>
                                          <p:attrName>fill.type</p:attrName>
                                        </p:attrNameLst>
                                      </p:cBhvr>
                                      <p:to>
                                        <p:strVal val="solid"/>
                                      </p:to>
                                    </p:set>
                                    <p:set>
                                      <p:cBhvr>
                                        <p:cTn id="24" dur="indefinite"/>
                                        <p:tgtEl>
                                          <p:spTgt spid="239"/>
                                        </p:tgtEl>
                                        <p:attrNameLst>
                                          <p:attrName>fill.on</p:attrName>
                                        </p:attrNameLst>
                                      </p:cBhvr>
                                      <p:to>
                                        <p:strVal val="true"/>
                                      </p:to>
                                    </p:set>
                                  </p:childTnLst>
                                </p:cTn>
                              </p:par>
                              <p:par>
                                <p:cTn id="25" presetID="1" presetClass="emph" presetSubtype="1" repeatCount="indefinite" nodeType="withEffect">
                                  <p:stCondLst>
                                    <p:cond delay="0"/>
                                  </p:stCondLst>
                                  <p:endCondLst>
                                    <p:cond evt="onNext" delay="0">
                                      <p:tgtEl>
                                        <p:sldTgt/>
                                      </p:tgtEl>
                                    </p:cond>
                                  </p:endCondLst>
                                  <p:childTnLst>
                                    <p:set>
                                      <p:cBhvr>
                                        <p:cTn id="26" dur="indefinite"/>
                                        <p:tgtEl>
                                          <p:spTgt spid="240"/>
                                        </p:tgtEl>
                                        <p:attrNameLst>
                                          <p:attrName>fillcolor</p:attrName>
                                        </p:attrNameLst>
                                      </p:cBhvr>
                                      <p:to>
                                        <p:clrVal>
                                          <a:srgbClr val="CCFF99"/>
                                        </p:clrVal>
                                      </p:to>
                                    </p:set>
                                    <p:set>
                                      <p:cBhvr>
                                        <p:cTn id="27" dur="indefinite"/>
                                        <p:tgtEl>
                                          <p:spTgt spid="240"/>
                                        </p:tgtEl>
                                        <p:attrNameLst>
                                          <p:attrName>fill.type</p:attrName>
                                        </p:attrNameLst>
                                      </p:cBhvr>
                                      <p:to>
                                        <p:strVal val="solid"/>
                                      </p:to>
                                    </p:set>
                                    <p:set>
                                      <p:cBhvr>
                                        <p:cTn id="28" dur="indefinite"/>
                                        <p:tgtEl>
                                          <p:spTgt spid="240"/>
                                        </p:tgtEl>
                                        <p:attrNameLst>
                                          <p:attrName>fill.on</p:attrName>
                                        </p:attrNameLst>
                                      </p:cBhvr>
                                      <p:to>
                                        <p:strVal val="true"/>
                                      </p:to>
                                    </p:set>
                                  </p:childTnLst>
                                </p:cTn>
                              </p:par>
                              <p:par>
                                <p:cTn id="29" presetID="1" presetClass="emph" presetSubtype="1" nodeType="withEffect">
                                  <p:stCondLst>
                                    <p:cond delay="0"/>
                                  </p:stCondLst>
                                  <p:childTnLst>
                                    <p:set>
                                      <p:cBhvr>
                                        <p:cTn id="30" dur="indefinite"/>
                                        <p:tgtEl>
                                          <p:spTgt spid="109"/>
                                        </p:tgtEl>
                                        <p:attrNameLst>
                                          <p:attrName>fillcolor</p:attrName>
                                        </p:attrNameLst>
                                      </p:cBhvr>
                                      <p:to>
                                        <p:clrVal>
                                          <a:srgbClr val="CCFF99"/>
                                        </p:clrVal>
                                      </p:to>
                                    </p:set>
                                    <p:set>
                                      <p:cBhvr>
                                        <p:cTn id="31" dur="indefinite"/>
                                        <p:tgtEl>
                                          <p:spTgt spid="109"/>
                                        </p:tgtEl>
                                        <p:attrNameLst>
                                          <p:attrName>fill.type</p:attrName>
                                        </p:attrNameLst>
                                      </p:cBhvr>
                                      <p:to>
                                        <p:strVal val="solid"/>
                                      </p:to>
                                    </p:set>
                                    <p:set>
                                      <p:cBhvr>
                                        <p:cTn id="32" dur="indefinite"/>
                                        <p:tgtEl>
                                          <p:spTgt spid="109"/>
                                        </p:tgtEl>
                                        <p:attrNameLst>
                                          <p:attrName>fill.on</p:attrName>
                                        </p:attrNameLst>
                                      </p:cBhvr>
                                      <p:to>
                                        <p:strVal val="true"/>
                                      </p:to>
                                    </p:set>
                                  </p:childTnLst>
                                </p:cTn>
                              </p:par>
                              <p:par>
                                <p:cTn id="33" presetID="1" presetClass="emph" presetSubtype="1" nodeType="withEffect">
                                  <p:stCondLst>
                                    <p:cond delay="0"/>
                                  </p:stCondLst>
                                  <p:childTnLst>
                                    <p:set>
                                      <p:cBhvr>
                                        <p:cTn id="34" dur="indefinite"/>
                                        <p:tgtEl>
                                          <p:spTgt spid="110"/>
                                        </p:tgtEl>
                                        <p:attrNameLst>
                                          <p:attrName>fillcolor</p:attrName>
                                        </p:attrNameLst>
                                      </p:cBhvr>
                                      <p:to>
                                        <p:clrVal>
                                          <a:srgbClr val="CCFF99"/>
                                        </p:clrVal>
                                      </p:to>
                                    </p:set>
                                    <p:set>
                                      <p:cBhvr>
                                        <p:cTn id="35" dur="indefinite"/>
                                        <p:tgtEl>
                                          <p:spTgt spid="110"/>
                                        </p:tgtEl>
                                        <p:attrNameLst>
                                          <p:attrName>fill.type</p:attrName>
                                        </p:attrNameLst>
                                      </p:cBhvr>
                                      <p:to>
                                        <p:strVal val="solid"/>
                                      </p:to>
                                    </p:set>
                                    <p:set>
                                      <p:cBhvr>
                                        <p:cTn id="36" dur="indefinite"/>
                                        <p:tgtEl>
                                          <p:spTgt spid="110"/>
                                        </p:tgtEl>
                                        <p:attrNameLst>
                                          <p:attrName>fill.on</p:attrName>
                                        </p:attrNameLst>
                                      </p:cBhvr>
                                      <p:to>
                                        <p:strVal val="true"/>
                                      </p:to>
                                    </p:set>
                                  </p:childTnLst>
                                </p:cTn>
                              </p:par>
                              <p:par>
                                <p:cTn id="37" presetID="1" presetClass="emph" presetSubtype="1" nodeType="withEffect">
                                  <p:stCondLst>
                                    <p:cond delay="0"/>
                                  </p:stCondLst>
                                  <p:childTnLst>
                                    <p:set>
                                      <p:cBhvr>
                                        <p:cTn id="38" dur="indefinite"/>
                                        <p:tgtEl>
                                          <p:spTgt spid="119"/>
                                        </p:tgtEl>
                                        <p:attrNameLst>
                                          <p:attrName>fillcolor</p:attrName>
                                        </p:attrNameLst>
                                      </p:cBhvr>
                                      <p:to>
                                        <p:clrVal>
                                          <a:srgbClr val="CCFF99"/>
                                        </p:clrVal>
                                      </p:to>
                                    </p:set>
                                    <p:set>
                                      <p:cBhvr>
                                        <p:cTn id="39" dur="indefinite"/>
                                        <p:tgtEl>
                                          <p:spTgt spid="119"/>
                                        </p:tgtEl>
                                        <p:attrNameLst>
                                          <p:attrName>fill.type</p:attrName>
                                        </p:attrNameLst>
                                      </p:cBhvr>
                                      <p:to>
                                        <p:strVal val="solid"/>
                                      </p:to>
                                    </p:set>
                                    <p:set>
                                      <p:cBhvr>
                                        <p:cTn id="40" dur="indefinite"/>
                                        <p:tgtEl>
                                          <p:spTgt spid="119"/>
                                        </p:tgtEl>
                                        <p:attrNameLst>
                                          <p:attrName>fill.on</p:attrName>
                                        </p:attrNameLst>
                                      </p:cBhvr>
                                      <p:to>
                                        <p:strVal val="true"/>
                                      </p:to>
                                    </p:set>
                                  </p:childTnLst>
                                </p:cTn>
                              </p:par>
                              <p:par>
                                <p:cTn id="41" presetID="1" presetClass="emph" presetSubtype="1" nodeType="withEffect">
                                  <p:stCondLst>
                                    <p:cond delay="0"/>
                                  </p:stCondLst>
                                  <p:childTnLst>
                                    <p:set>
                                      <p:cBhvr>
                                        <p:cTn id="42" dur="indefinite"/>
                                        <p:tgtEl>
                                          <p:spTgt spid="120"/>
                                        </p:tgtEl>
                                        <p:attrNameLst>
                                          <p:attrName>fillcolor</p:attrName>
                                        </p:attrNameLst>
                                      </p:cBhvr>
                                      <p:to>
                                        <p:clrVal>
                                          <a:srgbClr val="CCFF99"/>
                                        </p:clrVal>
                                      </p:to>
                                    </p:set>
                                    <p:set>
                                      <p:cBhvr>
                                        <p:cTn id="43" dur="indefinite"/>
                                        <p:tgtEl>
                                          <p:spTgt spid="120"/>
                                        </p:tgtEl>
                                        <p:attrNameLst>
                                          <p:attrName>fill.type</p:attrName>
                                        </p:attrNameLst>
                                      </p:cBhvr>
                                      <p:to>
                                        <p:strVal val="solid"/>
                                      </p:to>
                                    </p:set>
                                    <p:set>
                                      <p:cBhvr>
                                        <p:cTn id="44" dur="indefinite"/>
                                        <p:tgtEl>
                                          <p:spTgt spid="120"/>
                                        </p:tgtEl>
                                        <p:attrNameLst>
                                          <p:attrName>fill.on</p:attrName>
                                        </p:attrNameLst>
                                      </p:cBhvr>
                                      <p:to>
                                        <p:strVal val="true"/>
                                      </p:to>
                                    </p:set>
                                  </p:childTnLst>
                                </p:cTn>
                              </p:par>
                              <p:par>
                                <p:cTn id="45" presetID="1" presetClass="emph" presetSubtype="1" nodeType="withEffect">
                                  <p:stCondLst>
                                    <p:cond delay="0"/>
                                  </p:stCondLst>
                                  <p:childTnLst>
                                    <p:set>
                                      <p:cBhvr>
                                        <p:cTn id="46" dur="indefinite"/>
                                        <p:tgtEl>
                                          <p:spTgt spid="79"/>
                                        </p:tgtEl>
                                        <p:attrNameLst>
                                          <p:attrName>fillcolor</p:attrName>
                                        </p:attrNameLst>
                                      </p:cBhvr>
                                      <p:to>
                                        <p:clrVal>
                                          <a:srgbClr val="CCFF99"/>
                                        </p:clrVal>
                                      </p:to>
                                    </p:set>
                                    <p:set>
                                      <p:cBhvr>
                                        <p:cTn id="47" dur="indefinite"/>
                                        <p:tgtEl>
                                          <p:spTgt spid="79"/>
                                        </p:tgtEl>
                                        <p:attrNameLst>
                                          <p:attrName>fill.type</p:attrName>
                                        </p:attrNameLst>
                                      </p:cBhvr>
                                      <p:to>
                                        <p:strVal val="solid"/>
                                      </p:to>
                                    </p:set>
                                    <p:set>
                                      <p:cBhvr>
                                        <p:cTn id="48" dur="indefinite"/>
                                        <p:tgtEl>
                                          <p:spTgt spid="79"/>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1" nodeType="clickEffect">
                                  <p:stCondLst>
                                    <p:cond delay="0"/>
                                  </p:stCondLst>
                                  <p:childTnLst>
                                    <p:set>
                                      <p:cBhvr>
                                        <p:cTn id="52" dur="indefinite"/>
                                        <p:tgtEl>
                                          <p:spTgt spid="229"/>
                                        </p:tgtEl>
                                        <p:attrNameLst>
                                          <p:attrName>fillcolor</p:attrName>
                                        </p:attrNameLst>
                                      </p:cBhvr>
                                      <p:to>
                                        <p:clrVal>
                                          <a:schemeClr val="bg1"/>
                                        </p:clrVal>
                                      </p:to>
                                    </p:set>
                                    <p:set>
                                      <p:cBhvr>
                                        <p:cTn id="53" dur="indefinite"/>
                                        <p:tgtEl>
                                          <p:spTgt spid="229"/>
                                        </p:tgtEl>
                                        <p:attrNameLst>
                                          <p:attrName>fill.type</p:attrName>
                                        </p:attrNameLst>
                                      </p:cBhvr>
                                      <p:to>
                                        <p:strVal val="solid"/>
                                      </p:to>
                                    </p:set>
                                    <p:set>
                                      <p:cBhvr>
                                        <p:cTn id="54" dur="indefinite"/>
                                        <p:tgtEl>
                                          <p:spTgt spid="229"/>
                                        </p:tgtEl>
                                        <p:attrNameLst>
                                          <p:attrName>fill.on</p:attrName>
                                        </p:attrNameLst>
                                      </p:cBhvr>
                                      <p:to>
                                        <p:strVal val="true"/>
                                      </p:to>
                                    </p:set>
                                  </p:childTnLst>
                                </p:cTn>
                              </p:par>
                              <p:par>
                                <p:cTn id="55" presetID="1" presetClass="emph" presetSubtype="1" nodeType="withEffect">
                                  <p:stCondLst>
                                    <p:cond delay="0"/>
                                  </p:stCondLst>
                                  <p:childTnLst>
                                    <p:set>
                                      <p:cBhvr>
                                        <p:cTn id="56" dur="indefinite"/>
                                        <p:tgtEl>
                                          <p:spTgt spid="231"/>
                                        </p:tgtEl>
                                        <p:attrNameLst>
                                          <p:attrName>fillcolor</p:attrName>
                                        </p:attrNameLst>
                                      </p:cBhvr>
                                      <p:to>
                                        <p:clrVal>
                                          <a:schemeClr val="bg1"/>
                                        </p:clrVal>
                                      </p:to>
                                    </p:set>
                                    <p:set>
                                      <p:cBhvr>
                                        <p:cTn id="57" dur="indefinite"/>
                                        <p:tgtEl>
                                          <p:spTgt spid="231"/>
                                        </p:tgtEl>
                                        <p:attrNameLst>
                                          <p:attrName>fill.type</p:attrName>
                                        </p:attrNameLst>
                                      </p:cBhvr>
                                      <p:to>
                                        <p:strVal val="solid"/>
                                      </p:to>
                                    </p:set>
                                    <p:set>
                                      <p:cBhvr>
                                        <p:cTn id="58" dur="indefinite"/>
                                        <p:tgtEl>
                                          <p:spTgt spid="231"/>
                                        </p:tgtEl>
                                        <p:attrNameLst>
                                          <p:attrName>fill.on</p:attrName>
                                        </p:attrNameLst>
                                      </p:cBhvr>
                                      <p:to>
                                        <p:strVal val="true"/>
                                      </p:to>
                                    </p:set>
                                  </p:childTnLst>
                                </p:cTn>
                              </p:par>
                              <p:par>
                                <p:cTn id="59" presetID="1" presetClass="emph" presetSubtype="1" nodeType="withEffect">
                                  <p:stCondLst>
                                    <p:cond delay="0"/>
                                  </p:stCondLst>
                                  <p:childTnLst>
                                    <p:set>
                                      <p:cBhvr>
                                        <p:cTn id="60" dur="indefinite"/>
                                        <p:tgtEl>
                                          <p:spTgt spid="234"/>
                                        </p:tgtEl>
                                        <p:attrNameLst>
                                          <p:attrName>fillcolor</p:attrName>
                                        </p:attrNameLst>
                                      </p:cBhvr>
                                      <p:to>
                                        <p:clrVal>
                                          <a:schemeClr val="bg1"/>
                                        </p:clrVal>
                                      </p:to>
                                    </p:set>
                                    <p:set>
                                      <p:cBhvr>
                                        <p:cTn id="61" dur="indefinite"/>
                                        <p:tgtEl>
                                          <p:spTgt spid="234"/>
                                        </p:tgtEl>
                                        <p:attrNameLst>
                                          <p:attrName>fill.type</p:attrName>
                                        </p:attrNameLst>
                                      </p:cBhvr>
                                      <p:to>
                                        <p:strVal val="solid"/>
                                      </p:to>
                                    </p:set>
                                    <p:set>
                                      <p:cBhvr>
                                        <p:cTn id="62" dur="indefinite"/>
                                        <p:tgtEl>
                                          <p:spTgt spid="234"/>
                                        </p:tgtEl>
                                        <p:attrNameLst>
                                          <p:attrName>fill.on</p:attrName>
                                        </p:attrNameLst>
                                      </p:cBhvr>
                                      <p:to>
                                        <p:strVal val="true"/>
                                      </p:to>
                                    </p:set>
                                  </p:childTnLst>
                                </p:cTn>
                              </p:par>
                              <p:par>
                                <p:cTn id="63" presetID="1" presetClass="emph" presetSubtype="1" nodeType="withEffect">
                                  <p:stCondLst>
                                    <p:cond delay="0"/>
                                  </p:stCondLst>
                                  <p:childTnLst>
                                    <p:set>
                                      <p:cBhvr>
                                        <p:cTn id="64" dur="indefinite"/>
                                        <p:tgtEl>
                                          <p:spTgt spid="236"/>
                                        </p:tgtEl>
                                        <p:attrNameLst>
                                          <p:attrName>fillcolor</p:attrName>
                                        </p:attrNameLst>
                                      </p:cBhvr>
                                      <p:to>
                                        <p:clrVal>
                                          <a:schemeClr val="bg1"/>
                                        </p:clrVal>
                                      </p:to>
                                    </p:set>
                                    <p:set>
                                      <p:cBhvr>
                                        <p:cTn id="65" dur="indefinite"/>
                                        <p:tgtEl>
                                          <p:spTgt spid="236"/>
                                        </p:tgtEl>
                                        <p:attrNameLst>
                                          <p:attrName>fill.type</p:attrName>
                                        </p:attrNameLst>
                                      </p:cBhvr>
                                      <p:to>
                                        <p:strVal val="solid"/>
                                      </p:to>
                                    </p:set>
                                    <p:set>
                                      <p:cBhvr>
                                        <p:cTn id="66" dur="indefinite"/>
                                        <p:tgtEl>
                                          <p:spTgt spid="236"/>
                                        </p:tgtEl>
                                        <p:attrNameLst>
                                          <p:attrName>fill.on</p:attrName>
                                        </p:attrNameLst>
                                      </p:cBhvr>
                                      <p:to>
                                        <p:strVal val="true"/>
                                      </p:to>
                                    </p:set>
                                  </p:childTnLst>
                                </p:cTn>
                              </p:par>
                              <p:par>
                                <p:cTn id="67" presetID="1" presetClass="emph" presetSubtype="1" nodeType="withEffect">
                                  <p:stCondLst>
                                    <p:cond delay="0"/>
                                  </p:stCondLst>
                                  <p:childTnLst>
                                    <p:set>
                                      <p:cBhvr>
                                        <p:cTn id="68" dur="indefinite"/>
                                        <p:tgtEl>
                                          <p:spTgt spid="239"/>
                                        </p:tgtEl>
                                        <p:attrNameLst>
                                          <p:attrName>fillcolor</p:attrName>
                                        </p:attrNameLst>
                                      </p:cBhvr>
                                      <p:to>
                                        <p:clrVal>
                                          <a:schemeClr val="bg1"/>
                                        </p:clrVal>
                                      </p:to>
                                    </p:set>
                                    <p:set>
                                      <p:cBhvr>
                                        <p:cTn id="69" dur="indefinite"/>
                                        <p:tgtEl>
                                          <p:spTgt spid="239"/>
                                        </p:tgtEl>
                                        <p:attrNameLst>
                                          <p:attrName>fill.type</p:attrName>
                                        </p:attrNameLst>
                                      </p:cBhvr>
                                      <p:to>
                                        <p:strVal val="solid"/>
                                      </p:to>
                                    </p:set>
                                    <p:set>
                                      <p:cBhvr>
                                        <p:cTn id="70" dur="indefinite"/>
                                        <p:tgtEl>
                                          <p:spTgt spid="239"/>
                                        </p:tgtEl>
                                        <p:attrNameLst>
                                          <p:attrName>fill.on</p:attrName>
                                        </p:attrNameLst>
                                      </p:cBhvr>
                                      <p:to>
                                        <p:strVal val="true"/>
                                      </p:to>
                                    </p:set>
                                  </p:childTnLst>
                                </p:cTn>
                              </p:par>
                              <p:par>
                                <p:cTn id="71" presetID="1" presetClass="emph" presetSubtype="1" nodeType="withEffect">
                                  <p:stCondLst>
                                    <p:cond delay="0"/>
                                  </p:stCondLst>
                                  <p:childTnLst>
                                    <p:set>
                                      <p:cBhvr>
                                        <p:cTn id="72" dur="indefinite"/>
                                        <p:tgtEl>
                                          <p:spTgt spid="240"/>
                                        </p:tgtEl>
                                        <p:attrNameLst>
                                          <p:attrName>fillcolor</p:attrName>
                                        </p:attrNameLst>
                                      </p:cBhvr>
                                      <p:to>
                                        <p:clrVal>
                                          <a:schemeClr val="bg1"/>
                                        </p:clrVal>
                                      </p:to>
                                    </p:set>
                                    <p:set>
                                      <p:cBhvr>
                                        <p:cTn id="73" dur="indefinite"/>
                                        <p:tgtEl>
                                          <p:spTgt spid="240"/>
                                        </p:tgtEl>
                                        <p:attrNameLst>
                                          <p:attrName>fill.type</p:attrName>
                                        </p:attrNameLst>
                                      </p:cBhvr>
                                      <p:to>
                                        <p:strVal val="solid"/>
                                      </p:to>
                                    </p:set>
                                    <p:set>
                                      <p:cBhvr>
                                        <p:cTn id="74" dur="indefinite"/>
                                        <p:tgtEl>
                                          <p:spTgt spid="240"/>
                                        </p:tgtEl>
                                        <p:attrNameLst>
                                          <p:attrName>fill.on</p:attrName>
                                        </p:attrNameLst>
                                      </p:cBhvr>
                                      <p:to>
                                        <p:strVal val="true"/>
                                      </p:to>
                                    </p:set>
                                  </p:childTnLst>
                                </p:cTn>
                              </p:par>
                              <p:par>
                                <p:cTn id="75" presetID="1" presetClass="emph" presetSubtype="1" nodeType="withEffect">
                                  <p:stCondLst>
                                    <p:cond delay="0"/>
                                  </p:stCondLst>
                                  <p:childTnLst>
                                    <p:set>
                                      <p:cBhvr>
                                        <p:cTn id="76" dur="indefinite"/>
                                        <p:tgtEl>
                                          <p:spTgt spid="109"/>
                                        </p:tgtEl>
                                        <p:attrNameLst>
                                          <p:attrName>fillcolor</p:attrName>
                                        </p:attrNameLst>
                                      </p:cBhvr>
                                      <p:to>
                                        <p:clrVal>
                                          <a:schemeClr val="bg1"/>
                                        </p:clrVal>
                                      </p:to>
                                    </p:set>
                                    <p:set>
                                      <p:cBhvr>
                                        <p:cTn id="77" dur="indefinite"/>
                                        <p:tgtEl>
                                          <p:spTgt spid="109"/>
                                        </p:tgtEl>
                                        <p:attrNameLst>
                                          <p:attrName>fill.type</p:attrName>
                                        </p:attrNameLst>
                                      </p:cBhvr>
                                      <p:to>
                                        <p:strVal val="solid"/>
                                      </p:to>
                                    </p:set>
                                    <p:set>
                                      <p:cBhvr>
                                        <p:cTn id="78" dur="indefinite"/>
                                        <p:tgtEl>
                                          <p:spTgt spid="109"/>
                                        </p:tgtEl>
                                        <p:attrNameLst>
                                          <p:attrName>fill.on</p:attrName>
                                        </p:attrNameLst>
                                      </p:cBhvr>
                                      <p:to>
                                        <p:strVal val="true"/>
                                      </p:to>
                                    </p:set>
                                  </p:childTnLst>
                                </p:cTn>
                              </p:par>
                              <p:par>
                                <p:cTn id="79" presetID="1" presetClass="emph" presetSubtype="1" nodeType="withEffect">
                                  <p:stCondLst>
                                    <p:cond delay="0"/>
                                  </p:stCondLst>
                                  <p:childTnLst>
                                    <p:set>
                                      <p:cBhvr>
                                        <p:cTn id="80" dur="indefinite"/>
                                        <p:tgtEl>
                                          <p:spTgt spid="110"/>
                                        </p:tgtEl>
                                        <p:attrNameLst>
                                          <p:attrName>fillcolor</p:attrName>
                                        </p:attrNameLst>
                                      </p:cBhvr>
                                      <p:to>
                                        <p:clrVal>
                                          <a:schemeClr val="bg1"/>
                                        </p:clrVal>
                                      </p:to>
                                    </p:set>
                                    <p:set>
                                      <p:cBhvr>
                                        <p:cTn id="81" dur="indefinite"/>
                                        <p:tgtEl>
                                          <p:spTgt spid="110"/>
                                        </p:tgtEl>
                                        <p:attrNameLst>
                                          <p:attrName>fill.type</p:attrName>
                                        </p:attrNameLst>
                                      </p:cBhvr>
                                      <p:to>
                                        <p:strVal val="solid"/>
                                      </p:to>
                                    </p:set>
                                    <p:set>
                                      <p:cBhvr>
                                        <p:cTn id="82" dur="indefinite"/>
                                        <p:tgtEl>
                                          <p:spTgt spid="110"/>
                                        </p:tgtEl>
                                        <p:attrNameLst>
                                          <p:attrName>fill.on</p:attrName>
                                        </p:attrNameLst>
                                      </p:cBhvr>
                                      <p:to>
                                        <p:strVal val="true"/>
                                      </p:to>
                                    </p:set>
                                  </p:childTnLst>
                                </p:cTn>
                              </p:par>
                              <p:par>
                                <p:cTn id="83" presetID="1" presetClass="emph" presetSubtype="1" nodeType="withEffect">
                                  <p:stCondLst>
                                    <p:cond delay="0"/>
                                  </p:stCondLst>
                                  <p:childTnLst>
                                    <p:set>
                                      <p:cBhvr>
                                        <p:cTn id="84" dur="indefinite"/>
                                        <p:tgtEl>
                                          <p:spTgt spid="119"/>
                                        </p:tgtEl>
                                        <p:attrNameLst>
                                          <p:attrName>fillcolor</p:attrName>
                                        </p:attrNameLst>
                                      </p:cBhvr>
                                      <p:to>
                                        <p:clrVal>
                                          <a:schemeClr val="bg1"/>
                                        </p:clrVal>
                                      </p:to>
                                    </p:set>
                                    <p:set>
                                      <p:cBhvr>
                                        <p:cTn id="85" dur="indefinite"/>
                                        <p:tgtEl>
                                          <p:spTgt spid="119"/>
                                        </p:tgtEl>
                                        <p:attrNameLst>
                                          <p:attrName>fill.type</p:attrName>
                                        </p:attrNameLst>
                                      </p:cBhvr>
                                      <p:to>
                                        <p:strVal val="solid"/>
                                      </p:to>
                                    </p:set>
                                    <p:set>
                                      <p:cBhvr>
                                        <p:cTn id="86" dur="indefinite"/>
                                        <p:tgtEl>
                                          <p:spTgt spid="119"/>
                                        </p:tgtEl>
                                        <p:attrNameLst>
                                          <p:attrName>fill.on</p:attrName>
                                        </p:attrNameLst>
                                      </p:cBhvr>
                                      <p:to>
                                        <p:strVal val="true"/>
                                      </p:to>
                                    </p:set>
                                  </p:childTnLst>
                                </p:cTn>
                              </p:par>
                              <p:par>
                                <p:cTn id="87" presetID="1" presetClass="emph" presetSubtype="1" nodeType="withEffect">
                                  <p:stCondLst>
                                    <p:cond delay="0"/>
                                  </p:stCondLst>
                                  <p:childTnLst>
                                    <p:set>
                                      <p:cBhvr>
                                        <p:cTn id="88" dur="indefinite"/>
                                        <p:tgtEl>
                                          <p:spTgt spid="120"/>
                                        </p:tgtEl>
                                        <p:attrNameLst>
                                          <p:attrName>fillcolor</p:attrName>
                                        </p:attrNameLst>
                                      </p:cBhvr>
                                      <p:to>
                                        <p:clrVal>
                                          <a:schemeClr val="bg1"/>
                                        </p:clrVal>
                                      </p:to>
                                    </p:set>
                                    <p:set>
                                      <p:cBhvr>
                                        <p:cTn id="89" dur="indefinite"/>
                                        <p:tgtEl>
                                          <p:spTgt spid="120"/>
                                        </p:tgtEl>
                                        <p:attrNameLst>
                                          <p:attrName>fill.type</p:attrName>
                                        </p:attrNameLst>
                                      </p:cBhvr>
                                      <p:to>
                                        <p:strVal val="solid"/>
                                      </p:to>
                                    </p:set>
                                    <p:set>
                                      <p:cBhvr>
                                        <p:cTn id="90" dur="indefinite"/>
                                        <p:tgtEl>
                                          <p:spTgt spid="120"/>
                                        </p:tgtEl>
                                        <p:attrNameLst>
                                          <p:attrName>fill.on</p:attrName>
                                        </p:attrNameLst>
                                      </p:cBhvr>
                                      <p:to>
                                        <p:strVal val="true"/>
                                      </p:to>
                                    </p:set>
                                  </p:childTnLst>
                                </p:cTn>
                              </p:par>
                              <p:par>
                                <p:cTn id="91" presetID="1" presetClass="emph" presetSubtype="1" nodeType="withEffect">
                                  <p:stCondLst>
                                    <p:cond delay="0"/>
                                  </p:stCondLst>
                                  <p:childTnLst>
                                    <p:set>
                                      <p:cBhvr>
                                        <p:cTn id="92" dur="indefinite"/>
                                        <p:tgtEl>
                                          <p:spTgt spid="79"/>
                                        </p:tgtEl>
                                        <p:attrNameLst>
                                          <p:attrName>fillcolor</p:attrName>
                                        </p:attrNameLst>
                                      </p:cBhvr>
                                      <p:to>
                                        <p:clrVal>
                                          <a:schemeClr val="bg1"/>
                                        </p:clrVal>
                                      </p:to>
                                    </p:set>
                                    <p:set>
                                      <p:cBhvr>
                                        <p:cTn id="93" dur="indefinite"/>
                                        <p:tgtEl>
                                          <p:spTgt spid="79"/>
                                        </p:tgtEl>
                                        <p:attrNameLst>
                                          <p:attrName>fill.type</p:attrName>
                                        </p:attrNameLst>
                                      </p:cBhvr>
                                      <p:to>
                                        <p:strVal val="solid"/>
                                      </p:to>
                                    </p:set>
                                    <p:set>
                                      <p:cBhvr>
                                        <p:cTn id="94" dur="indefinite"/>
                                        <p:tgtEl>
                                          <p:spTgt spid="7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02" name="Straight Arrow Connector 301"/>
          <p:cNvCxnSpPr>
            <a:stCxn id="360" idx="4"/>
            <a:endCxn id="236" idx="0"/>
          </p:cNvCxnSpPr>
          <p:nvPr/>
        </p:nvCxnSpPr>
        <p:spPr>
          <a:xfrm flipH="1">
            <a:off x="5602765" y="3825921"/>
            <a:ext cx="8476"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5" name="Rectangle 14"/>
          <p:cNvSpPr/>
          <p:nvPr/>
        </p:nvSpPr>
        <p:spPr>
          <a:xfrm>
            <a:off x="1790700" y="4022739"/>
            <a:ext cx="4827814" cy="1186725"/>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               +             =     15</a:t>
            </a:r>
            <a:endParaRPr lang="sv-SE" dirty="0">
              <a:solidFill>
                <a:schemeClr val="tx1"/>
              </a:solidFill>
            </a:endParaRPr>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29" name="Oval 228"/>
          <p:cNvSpPr/>
          <p:nvPr/>
        </p:nvSpPr>
        <p:spPr>
          <a:xfrm>
            <a:off x="2042135"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31" name="Oval 230"/>
          <p:cNvSpPr/>
          <p:nvPr/>
        </p:nvSpPr>
        <p:spPr>
          <a:xfrm>
            <a:off x="341341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34" name="Oval 233"/>
          <p:cNvSpPr/>
          <p:nvPr/>
        </p:nvSpPr>
        <p:spPr>
          <a:xfrm>
            <a:off x="452178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39" name="Oval 238"/>
          <p:cNvSpPr/>
          <p:nvPr/>
        </p:nvSpPr>
        <p:spPr>
          <a:xfrm>
            <a:off x="6719611"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0" name="Oval 239"/>
          <p:cNvSpPr/>
          <p:nvPr/>
        </p:nvSpPr>
        <p:spPr>
          <a:xfrm>
            <a:off x="7809068"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5" name="Oval 244"/>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cxnSp>
        <p:nvCxnSpPr>
          <p:cNvPr id="254" name="Straight Arrow Connector 253"/>
          <p:cNvCxnSpPr>
            <a:stCxn id="245" idx="4"/>
            <a:endCxn id="229" idx="0"/>
          </p:cNvCxnSpPr>
          <p:nvPr/>
        </p:nvCxnSpPr>
        <p:spPr>
          <a:xfrm flipH="1">
            <a:off x="2311347" y="3825921"/>
            <a:ext cx="1371278"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56" name="Straight Arrow Connector 255"/>
          <p:cNvCxnSpPr>
            <a:stCxn id="245" idx="4"/>
            <a:endCxn id="231" idx="0"/>
          </p:cNvCxnSpPr>
          <p:nvPr/>
        </p:nvCxnSpPr>
        <p:spPr>
          <a:xfrm>
            <a:off x="3682625" y="3825921"/>
            <a:ext cx="0"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58" name="Straight Arrow Connector 257"/>
          <p:cNvCxnSpPr>
            <a:stCxn id="229" idx="4"/>
            <a:endCxn id="135" idx="0"/>
          </p:cNvCxnSpPr>
          <p:nvPr/>
        </p:nvCxnSpPr>
        <p:spPr>
          <a:xfrm flipH="1">
            <a:off x="2023223" y="4949916"/>
            <a:ext cx="288124"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0" name="Straight Arrow Connector 259"/>
          <p:cNvCxnSpPr>
            <a:stCxn id="229" idx="4"/>
            <a:endCxn id="136" idx="0"/>
          </p:cNvCxnSpPr>
          <p:nvPr/>
        </p:nvCxnSpPr>
        <p:spPr>
          <a:xfrm>
            <a:off x="2311347" y="4949916"/>
            <a:ext cx="2629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2" name="Straight Arrow Connector 261"/>
          <p:cNvCxnSpPr>
            <a:stCxn id="231" idx="4"/>
            <a:endCxn id="137" idx="0"/>
          </p:cNvCxnSpPr>
          <p:nvPr/>
        </p:nvCxnSpPr>
        <p:spPr>
          <a:xfrm flipH="1">
            <a:off x="3125290" y="4949916"/>
            <a:ext cx="557335"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4" name="Straight Arrow Connector 263"/>
          <p:cNvCxnSpPr>
            <a:stCxn id="231" idx="4"/>
            <a:endCxn id="138" idx="0"/>
          </p:cNvCxnSpPr>
          <p:nvPr/>
        </p:nvCxnSpPr>
        <p:spPr>
          <a:xfrm flipH="1">
            <a:off x="3676323" y="4949916"/>
            <a:ext cx="630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68" name="Straight Arrow Connector 267"/>
          <p:cNvCxnSpPr>
            <a:stCxn id="231" idx="4"/>
            <a:endCxn id="124" idx="0"/>
          </p:cNvCxnSpPr>
          <p:nvPr/>
        </p:nvCxnSpPr>
        <p:spPr>
          <a:xfrm>
            <a:off x="3682625" y="4949916"/>
            <a:ext cx="54473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0" name="Straight Arrow Connector 269"/>
          <p:cNvCxnSpPr>
            <a:stCxn id="234" idx="4"/>
            <a:endCxn id="125" idx="0"/>
          </p:cNvCxnSpPr>
          <p:nvPr/>
        </p:nvCxnSpPr>
        <p:spPr>
          <a:xfrm flipH="1">
            <a:off x="4778390" y="4949916"/>
            <a:ext cx="12605"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6" name="Straight Arrow Connector 275"/>
          <p:cNvCxnSpPr>
            <a:stCxn id="239" idx="4"/>
            <a:endCxn id="128" idx="0"/>
          </p:cNvCxnSpPr>
          <p:nvPr/>
        </p:nvCxnSpPr>
        <p:spPr>
          <a:xfrm flipH="1">
            <a:off x="6431490" y="4949916"/>
            <a:ext cx="5573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8" name="Straight Arrow Connector 277"/>
          <p:cNvCxnSpPr>
            <a:stCxn id="239" idx="4"/>
            <a:endCxn id="129" idx="0"/>
          </p:cNvCxnSpPr>
          <p:nvPr/>
        </p:nvCxnSpPr>
        <p:spPr>
          <a:xfrm flipH="1">
            <a:off x="6982523" y="4949916"/>
            <a:ext cx="6300"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0" name="Straight Arrow Connector 279"/>
          <p:cNvCxnSpPr>
            <a:stCxn id="239" idx="4"/>
            <a:endCxn id="130" idx="0"/>
          </p:cNvCxnSpPr>
          <p:nvPr/>
        </p:nvCxnSpPr>
        <p:spPr>
          <a:xfrm>
            <a:off x="6988823" y="4949916"/>
            <a:ext cx="5447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2" name="Straight Arrow Connector 281"/>
          <p:cNvCxnSpPr>
            <a:stCxn id="240" idx="4"/>
            <a:endCxn id="131" idx="0"/>
          </p:cNvCxnSpPr>
          <p:nvPr/>
        </p:nvCxnSpPr>
        <p:spPr>
          <a:xfrm>
            <a:off x="8078280" y="4949916"/>
            <a:ext cx="63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6" name="Straight Arrow Connector 295"/>
          <p:cNvCxnSpPr>
            <a:stCxn id="248" idx="4"/>
            <a:endCxn id="240" idx="0"/>
          </p:cNvCxnSpPr>
          <p:nvPr/>
        </p:nvCxnSpPr>
        <p:spPr>
          <a:xfrm>
            <a:off x="7543807" y="3825921"/>
            <a:ext cx="534473"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8" name="Straight Arrow Connector 297"/>
          <p:cNvCxnSpPr>
            <a:stCxn id="248" idx="4"/>
            <a:endCxn id="239" idx="0"/>
          </p:cNvCxnSpPr>
          <p:nvPr/>
        </p:nvCxnSpPr>
        <p:spPr>
          <a:xfrm flipH="1">
            <a:off x="6988823" y="3825921"/>
            <a:ext cx="55498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04" name="Straight Arrow Connector 303"/>
          <p:cNvCxnSpPr>
            <a:stCxn id="245" idx="4"/>
            <a:endCxn id="234" idx="0"/>
          </p:cNvCxnSpPr>
          <p:nvPr/>
        </p:nvCxnSpPr>
        <p:spPr>
          <a:xfrm>
            <a:off x="3682625" y="3825921"/>
            <a:ext cx="1108370"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347" name="Oval 346"/>
          <p:cNvSpPr/>
          <p:nvPr/>
        </p:nvSpPr>
        <p:spPr>
          <a:xfrm>
            <a:off x="3407114"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sp>
        <p:nvSpPr>
          <p:cNvPr id="348" name="Oval 347"/>
          <p:cNvSpPr/>
          <p:nvPr/>
        </p:nvSpPr>
        <p:spPr>
          <a:xfrm>
            <a:off x="6306748"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sp>
        <p:nvSpPr>
          <p:cNvPr id="360" name="Oval 359"/>
          <p:cNvSpPr/>
          <p:nvPr/>
        </p:nvSpPr>
        <p:spPr>
          <a:xfrm>
            <a:off x="5342029"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363" name="Straight Arrow Connector 362"/>
          <p:cNvCxnSpPr>
            <a:stCxn id="348" idx="4"/>
            <a:endCxn id="360" idx="0"/>
          </p:cNvCxnSpPr>
          <p:nvPr/>
        </p:nvCxnSpPr>
        <p:spPr>
          <a:xfrm flipH="1">
            <a:off x="5611241" y="2925351"/>
            <a:ext cx="96471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66" name="Straight Arrow Connector 365"/>
          <p:cNvCxnSpPr>
            <a:stCxn id="348" idx="4"/>
            <a:endCxn id="248" idx="0"/>
          </p:cNvCxnSpPr>
          <p:nvPr/>
        </p:nvCxnSpPr>
        <p:spPr>
          <a:xfrm>
            <a:off x="6575960" y="2925351"/>
            <a:ext cx="967847"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01" name="Straight Arrow Connector 400"/>
          <p:cNvCxnSpPr>
            <a:stCxn id="347" idx="4"/>
            <a:endCxn id="245" idx="0"/>
          </p:cNvCxnSpPr>
          <p:nvPr/>
        </p:nvCxnSpPr>
        <p:spPr>
          <a:xfrm>
            <a:off x="3676326" y="2925351"/>
            <a:ext cx="629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09738" cy="726663"/>
          </a:xfrm>
          <a:prstGeom prst="rect">
            <a:avLst/>
          </a:prstGeom>
        </p:spPr>
        <p:txBody>
          <a:bodyPr vert="horz" wrap="square" lIns="91440" tIns="45720" rIns="91440" bIns="45720" rtlCol="0" anchor="t">
            <a:normAutofit/>
          </a:bodyPr>
          <a:lstStyle/>
          <a:p>
            <a:r>
              <a:rPr lang="en-US" sz="2800" dirty="0"/>
              <a:t>Header size: 5</a:t>
            </a:r>
          </a:p>
        </p:txBody>
      </p:sp>
      <p:sp>
        <p:nvSpPr>
          <p:cNvPr id="89" name="Rectangle 88"/>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0" name="Rectangle 89"/>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1" name="Rectangle 90"/>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2" name="Rectangle 91"/>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10" name="Oval 109"/>
          <p:cNvSpPr/>
          <p:nvPr/>
        </p:nvSpPr>
        <p:spPr>
          <a:xfrm>
            <a:off x="8372710"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11" name="Oval 110"/>
          <p:cNvSpPr/>
          <p:nvPr/>
        </p:nvSpPr>
        <p:spPr>
          <a:xfrm>
            <a:off x="8917444"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12" name="Straight Arrow Connector 111"/>
          <p:cNvCxnSpPr>
            <a:stCxn id="110" idx="4"/>
          </p:cNvCxnSpPr>
          <p:nvPr/>
        </p:nvCxnSpPr>
        <p:spPr>
          <a:xfrm flipH="1">
            <a:off x="8635623" y="4949916"/>
            <a:ext cx="629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3" name="Straight Arrow Connector 112"/>
          <p:cNvCxnSpPr>
            <a:stCxn id="111" idx="4"/>
          </p:cNvCxnSpPr>
          <p:nvPr/>
        </p:nvCxnSpPr>
        <p:spPr>
          <a:xfrm>
            <a:off x="9186656" y="4940253"/>
            <a:ext cx="0"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4" name="Straight Arrow Connector 113"/>
          <p:cNvCxnSpPr>
            <a:stCxn id="117" idx="4"/>
            <a:endCxn id="111" idx="0"/>
          </p:cNvCxnSpPr>
          <p:nvPr/>
        </p:nvCxnSpPr>
        <p:spPr>
          <a:xfrm>
            <a:off x="8904836" y="3825921"/>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5" name="Straight Arrow Connector 114"/>
          <p:cNvCxnSpPr>
            <a:stCxn id="117" idx="4"/>
            <a:endCxn id="110" idx="0"/>
          </p:cNvCxnSpPr>
          <p:nvPr/>
        </p:nvCxnSpPr>
        <p:spPr>
          <a:xfrm flipH="1">
            <a:off x="8641922" y="3825921"/>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6" name="Oval 115"/>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sp>
        <p:nvSpPr>
          <p:cNvPr id="117" name="Oval 116"/>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118" name="Straight Arrow Connector 117"/>
          <p:cNvCxnSpPr>
            <a:stCxn id="116" idx="4"/>
            <a:endCxn id="117"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9" name="Straight Arrow Connector 118"/>
          <p:cNvCxnSpPr>
            <a:stCxn id="116" idx="4"/>
            <a:endCxn id="142"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20" name="Oval 119"/>
          <p:cNvSpPr/>
          <p:nvPr/>
        </p:nvSpPr>
        <p:spPr>
          <a:xfrm>
            <a:off x="9481081"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21" name="Oval 120"/>
          <p:cNvSpPr/>
          <p:nvPr/>
        </p:nvSpPr>
        <p:spPr>
          <a:xfrm>
            <a:off x="10025815" y="4392166"/>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22" name="Straight Arrow Connector 121"/>
          <p:cNvCxnSpPr>
            <a:stCxn id="120" idx="4"/>
          </p:cNvCxnSpPr>
          <p:nvPr/>
        </p:nvCxnSpPr>
        <p:spPr>
          <a:xfrm flipH="1">
            <a:off x="9737689" y="4940253"/>
            <a:ext cx="12604"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3" name="Straight Arrow Connector 122"/>
          <p:cNvCxnSpPr>
            <a:stCxn id="121" idx="4"/>
          </p:cNvCxnSpPr>
          <p:nvPr/>
        </p:nvCxnSpPr>
        <p:spPr>
          <a:xfrm flipH="1">
            <a:off x="10288723" y="4930590"/>
            <a:ext cx="6304" cy="53842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0" name="Straight Arrow Connector 139"/>
          <p:cNvCxnSpPr>
            <a:stCxn id="142" idx="4"/>
            <a:endCxn id="121" idx="0"/>
          </p:cNvCxnSpPr>
          <p:nvPr/>
        </p:nvCxnSpPr>
        <p:spPr>
          <a:xfrm>
            <a:off x="10013207" y="3816258"/>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1" name="Straight Arrow Connector 140"/>
          <p:cNvCxnSpPr>
            <a:stCxn id="142" idx="4"/>
            <a:endCxn id="120" idx="0"/>
          </p:cNvCxnSpPr>
          <p:nvPr/>
        </p:nvCxnSpPr>
        <p:spPr>
          <a:xfrm flipH="1">
            <a:off x="9750293" y="3816258"/>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42" name="Oval 141"/>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spTree>
    <p:extLst>
      <p:ext uri="{BB962C8B-B14F-4D97-AF65-F5344CB8AC3E}">
        <p14:creationId xmlns:p14="http://schemas.microsoft.com/office/powerpoint/2010/main" val="345823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1" nodeType="clickEffect">
                                  <p:stCondLst>
                                    <p:cond delay="0"/>
                                  </p:stCondLst>
                                  <p:childTnLst>
                                    <p:set>
                                      <p:cBhvr>
                                        <p:cTn id="10" dur="indefinite"/>
                                        <p:tgtEl>
                                          <p:spTgt spid="229"/>
                                        </p:tgtEl>
                                        <p:attrNameLst>
                                          <p:attrName>fillcolor</p:attrName>
                                        </p:attrNameLst>
                                      </p:cBhvr>
                                      <p:to>
                                        <p:clrVal>
                                          <a:srgbClr val="FF9999"/>
                                        </p:clrVal>
                                      </p:to>
                                    </p:set>
                                    <p:set>
                                      <p:cBhvr>
                                        <p:cTn id="11" dur="indefinite"/>
                                        <p:tgtEl>
                                          <p:spTgt spid="229"/>
                                        </p:tgtEl>
                                        <p:attrNameLst>
                                          <p:attrName>fill.type</p:attrName>
                                        </p:attrNameLst>
                                      </p:cBhvr>
                                      <p:to>
                                        <p:strVal val="solid"/>
                                      </p:to>
                                    </p:set>
                                    <p:set>
                                      <p:cBhvr>
                                        <p:cTn id="12" dur="indefinite"/>
                                        <p:tgtEl>
                                          <p:spTgt spid="229"/>
                                        </p:tgtEl>
                                        <p:attrNameLst>
                                          <p:attrName>fill.on</p:attrName>
                                        </p:attrNameLst>
                                      </p:cBhvr>
                                      <p:to>
                                        <p:strVal val="true"/>
                                      </p:to>
                                    </p:set>
                                  </p:childTnLst>
                                </p:cTn>
                              </p:par>
                              <p:par>
                                <p:cTn id="13" presetID="1" presetClass="emph" presetSubtype="1" nodeType="withEffect">
                                  <p:stCondLst>
                                    <p:cond delay="0"/>
                                  </p:stCondLst>
                                  <p:childTnLst>
                                    <p:set>
                                      <p:cBhvr>
                                        <p:cTn id="14" dur="indefinite"/>
                                        <p:tgtEl>
                                          <p:spTgt spid="231"/>
                                        </p:tgtEl>
                                        <p:attrNameLst>
                                          <p:attrName>fillcolor</p:attrName>
                                        </p:attrNameLst>
                                      </p:cBhvr>
                                      <p:to>
                                        <p:clrVal>
                                          <a:srgbClr val="FF9999"/>
                                        </p:clrVal>
                                      </p:to>
                                    </p:set>
                                    <p:set>
                                      <p:cBhvr>
                                        <p:cTn id="15" dur="indefinite"/>
                                        <p:tgtEl>
                                          <p:spTgt spid="231"/>
                                        </p:tgtEl>
                                        <p:attrNameLst>
                                          <p:attrName>fill.type</p:attrName>
                                        </p:attrNameLst>
                                      </p:cBhvr>
                                      <p:to>
                                        <p:strVal val="solid"/>
                                      </p:to>
                                    </p:set>
                                    <p:set>
                                      <p:cBhvr>
                                        <p:cTn id="16" dur="indefinite"/>
                                        <p:tgtEl>
                                          <p:spTgt spid="231"/>
                                        </p:tgtEl>
                                        <p:attrNameLst>
                                          <p:attrName>fill.on</p:attrName>
                                        </p:attrNameLst>
                                      </p:cBhvr>
                                      <p:to>
                                        <p:strVal val="true"/>
                                      </p:to>
                                    </p:set>
                                  </p:childTnLst>
                                </p:cTn>
                              </p:par>
                              <p:par>
                                <p:cTn id="17" presetID="1" presetClass="emph" presetSubtype="1" nodeType="withEffect">
                                  <p:stCondLst>
                                    <p:cond delay="0"/>
                                  </p:stCondLst>
                                  <p:childTnLst>
                                    <p:set>
                                      <p:cBhvr>
                                        <p:cTn id="18" dur="indefinite"/>
                                        <p:tgtEl>
                                          <p:spTgt spid="234"/>
                                        </p:tgtEl>
                                        <p:attrNameLst>
                                          <p:attrName>fillcolor</p:attrName>
                                        </p:attrNameLst>
                                      </p:cBhvr>
                                      <p:to>
                                        <p:clrVal>
                                          <a:srgbClr val="FF9999"/>
                                        </p:clrVal>
                                      </p:to>
                                    </p:set>
                                    <p:set>
                                      <p:cBhvr>
                                        <p:cTn id="19" dur="indefinite"/>
                                        <p:tgtEl>
                                          <p:spTgt spid="234"/>
                                        </p:tgtEl>
                                        <p:attrNameLst>
                                          <p:attrName>fill.type</p:attrName>
                                        </p:attrNameLst>
                                      </p:cBhvr>
                                      <p:to>
                                        <p:strVal val="solid"/>
                                      </p:to>
                                    </p:set>
                                    <p:set>
                                      <p:cBhvr>
                                        <p:cTn id="20" dur="indefinite"/>
                                        <p:tgtEl>
                                          <p:spTgt spid="234"/>
                                        </p:tgtEl>
                                        <p:attrNameLst>
                                          <p:attrName>fill.on</p:attrName>
                                        </p:attrNameLst>
                                      </p:cBhvr>
                                      <p:to>
                                        <p:strVal val="true"/>
                                      </p:to>
                                    </p:set>
                                  </p:childTnLst>
                                </p:cTn>
                              </p:par>
                              <p:par>
                                <p:cTn id="21" presetID="1" presetClass="emph" presetSubtype="1" nodeType="withEffect">
                                  <p:stCondLst>
                                    <p:cond delay="0"/>
                                  </p:stCondLst>
                                  <p:childTnLst>
                                    <p:set>
                                      <p:cBhvr>
                                        <p:cTn id="22" dur="indefinite"/>
                                        <p:tgtEl>
                                          <p:spTgt spid="245"/>
                                        </p:tgtEl>
                                        <p:attrNameLst>
                                          <p:attrName>fillcolor</p:attrName>
                                        </p:attrNameLst>
                                      </p:cBhvr>
                                      <p:to>
                                        <p:clrVal>
                                          <a:srgbClr val="99FF99"/>
                                        </p:clrVal>
                                      </p:to>
                                    </p:set>
                                    <p:set>
                                      <p:cBhvr>
                                        <p:cTn id="23" dur="indefinite"/>
                                        <p:tgtEl>
                                          <p:spTgt spid="245"/>
                                        </p:tgtEl>
                                        <p:attrNameLst>
                                          <p:attrName>fill.type</p:attrName>
                                        </p:attrNameLst>
                                      </p:cBhvr>
                                      <p:to>
                                        <p:strVal val="solid"/>
                                      </p:to>
                                    </p:set>
                                    <p:set>
                                      <p:cBhvr>
                                        <p:cTn id="24" dur="indefinite"/>
                                        <p:tgtEl>
                                          <p:spTgt spid="245"/>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229"/>
                                        </p:tgtEl>
                                      </p:cBhvr>
                                    </p:animEffect>
                                    <p:anim calcmode="lin" valueType="num">
                                      <p:cBhvr>
                                        <p:cTn id="33" dur="1000"/>
                                        <p:tgtEl>
                                          <p:spTgt spid="229"/>
                                        </p:tgtEl>
                                        <p:attrNameLst>
                                          <p:attrName>ppt_x</p:attrName>
                                        </p:attrNameLst>
                                      </p:cBhvr>
                                      <p:tavLst>
                                        <p:tav tm="0">
                                          <p:val>
                                            <p:strVal val="ppt_x"/>
                                          </p:val>
                                        </p:tav>
                                        <p:tav tm="100000">
                                          <p:val>
                                            <p:strVal val="ppt_x"/>
                                          </p:val>
                                        </p:tav>
                                      </p:tavLst>
                                    </p:anim>
                                    <p:anim calcmode="lin" valueType="num">
                                      <p:cBhvr>
                                        <p:cTn id="34" dur="1000"/>
                                        <p:tgtEl>
                                          <p:spTgt spid="229"/>
                                        </p:tgtEl>
                                        <p:attrNameLst>
                                          <p:attrName>ppt_y</p:attrName>
                                        </p:attrNameLst>
                                      </p:cBhvr>
                                      <p:tavLst>
                                        <p:tav tm="0">
                                          <p:val>
                                            <p:strVal val="ppt_y"/>
                                          </p:val>
                                        </p:tav>
                                        <p:tav tm="100000">
                                          <p:val>
                                            <p:strVal val="ppt_y+.1"/>
                                          </p:val>
                                        </p:tav>
                                      </p:tavLst>
                                    </p:anim>
                                    <p:set>
                                      <p:cBhvr>
                                        <p:cTn id="35" dur="1" fill="hold">
                                          <p:stCondLst>
                                            <p:cond delay="999"/>
                                          </p:stCondLst>
                                        </p:cTn>
                                        <p:tgtEl>
                                          <p:spTgt spid="229"/>
                                        </p:tgtEl>
                                        <p:attrNameLst>
                                          <p:attrName>style.visibility</p:attrName>
                                        </p:attrNameLst>
                                      </p:cBhvr>
                                      <p:to>
                                        <p:strVal val="hidden"/>
                                      </p:to>
                                    </p:set>
                                  </p:childTnLst>
                                </p:cTn>
                              </p:par>
                              <p:par>
                                <p:cTn id="36" presetID="42" presetClass="exit" presetSubtype="0" fill="hold" grpId="0" nodeType="withEffect">
                                  <p:stCondLst>
                                    <p:cond delay="0"/>
                                  </p:stCondLst>
                                  <p:childTnLst>
                                    <p:animEffect transition="out" filter="fade">
                                      <p:cBhvr>
                                        <p:cTn id="37" dur="1000"/>
                                        <p:tgtEl>
                                          <p:spTgt spid="231"/>
                                        </p:tgtEl>
                                      </p:cBhvr>
                                    </p:animEffect>
                                    <p:anim calcmode="lin" valueType="num">
                                      <p:cBhvr>
                                        <p:cTn id="38" dur="1000"/>
                                        <p:tgtEl>
                                          <p:spTgt spid="231"/>
                                        </p:tgtEl>
                                        <p:attrNameLst>
                                          <p:attrName>ppt_x</p:attrName>
                                        </p:attrNameLst>
                                      </p:cBhvr>
                                      <p:tavLst>
                                        <p:tav tm="0">
                                          <p:val>
                                            <p:strVal val="ppt_x"/>
                                          </p:val>
                                        </p:tav>
                                        <p:tav tm="100000">
                                          <p:val>
                                            <p:strVal val="ppt_x"/>
                                          </p:val>
                                        </p:tav>
                                      </p:tavLst>
                                    </p:anim>
                                    <p:anim calcmode="lin" valueType="num">
                                      <p:cBhvr>
                                        <p:cTn id="39" dur="1000"/>
                                        <p:tgtEl>
                                          <p:spTgt spid="231"/>
                                        </p:tgtEl>
                                        <p:attrNameLst>
                                          <p:attrName>ppt_y</p:attrName>
                                        </p:attrNameLst>
                                      </p:cBhvr>
                                      <p:tavLst>
                                        <p:tav tm="0">
                                          <p:val>
                                            <p:strVal val="ppt_y"/>
                                          </p:val>
                                        </p:tav>
                                        <p:tav tm="100000">
                                          <p:val>
                                            <p:strVal val="ppt_y+.1"/>
                                          </p:val>
                                        </p:tav>
                                      </p:tavLst>
                                    </p:anim>
                                    <p:set>
                                      <p:cBhvr>
                                        <p:cTn id="40" dur="1" fill="hold">
                                          <p:stCondLst>
                                            <p:cond delay="999"/>
                                          </p:stCondLst>
                                        </p:cTn>
                                        <p:tgtEl>
                                          <p:spTgt spid="231"/>
                                        </p:tgtEl>
                                        <p:attrNameLst>
                                          <p:attrName>style.visibility</p:attrName>
                                        </p:attrNameLst>
                                      </p:cBhvr>
                                      <p:to>
                                        <p:strVal val="hidden"/>
                                      </p:to>
                                    </p:set>
                                  </p:childTnLst>
                                </p:cTn>
                              </p:par>
                              <p:par>
                                <p:cTn id="41" presetID="42" presetClass="exit" presetSubtype="0" fill="hold" grpId="0" nodeType="withEffect">
                                  <p:stCondLst>
                                    <p:cond delay="0"/>
                                  </p:stCondLst>
                                  <p:childTnLst>
                                    <p:animEffect transition="out" filter="fade">
                                      <p:cBhvr>
                                        <p:cTn id="42" dur="1000"/>
                                        <p:tgtEl>
                                          <p:spTgt spid="234"/>
                                        </p:tgtEl>
                                      </p:cBhvr>
                                    </p:animEffect>
                                    <p:anim calcmode="lin" valueType="num">
                                      <p:cBhvr>
                                        <p:cTn id="43" dur="1000"/>
                                        <p:tgtEl>
                                          <p:spTgt spid="234"/>
                                        </p:tgtEl>
                                        <p:attrNameLst>
                                          <p:attrName>ppt_x</p:attrName>
                                        </p:attrNameLst>
                                      </p:cBhvr>
                                      <p:tavLst>
                                        <p:tav tm="0">
                                          <p:val>
                                            <p:strVal val="ppt_x"/>
                                          </p:val>
                                        </p:tav>
                                        <p:tav tm="100000">
                                          <p:val>
                                            <p:strVal val="ppt_x"/>
                                          </p:val>
                                        </p:tav>
                                      </p:tavLst>
                                    </p:anim>
                                    <p:anim calcmode="lin" valueType="num">
                                      <p:cBhvr>
                                        <p:cTn id="44" dur="1000"/>
                                        <p:tgtEl>
                                          <p:spTgt spid="234"/>
                                        </p:tgtEl>
                                        <p:attrNameLst>
                                          <p:attrName>ppt_y</p:attrName>
                                        </p:attrNameLst>
                                      </p:cBhvr>
                                      <p:tavLst>
                                        <p:tav tm="0">
                                          <p:val>
                                            <p:strVal val="ppt_y"/>
                                          </p:val>
                                        </p:tav>
                                        <p:tav tm="100000">
                                          <p:val>
                                            <p:strVal val="ppt_y+.1"/>
                                          </p:val>
                                        </p:tav>
                                      </p:tavLst>
                                    </p:anim>
                                    <p:set>
                                      <p:cBhvr>
                                        <p:cTn id="45" dur="1" fill="hold">
                                          <p:stCondLst>
                                            <p:cond delay="999"/>
                                          </p:stCondLst>
                                        </p:cTn>
                                        <p:tgtEl>
                                          <p:spTgt spid="234"/>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260"/>
                                        </p:tgtEl>
                                      </p:cBhvr>
                                    </p:animEffect>
                                    <p:anim calcmode="lin" valueType="num">
                                      <p:cBhvr>
                                        <p:cTn id="48" dur="1000"/>
                                        <p:tgtEl>
                                          <p:spTgt spid="260"/>
                                        </p:tgtEl>
                                        <p:attrNameLst>
                                          <p:attrName>ppt_x</p:attrName>
                                        </p:attrNameLst>
                                      </p:cBhvr>
                                      <p:tavLst>
                                        <p:tav tm="0">
                                          <p:val>
                                            <p:strVal val="ppt_x"/>
                                          </p:val>
                                        </p:tav>
                                        <p:tav tm="100000">
                                          <p:val>
                                            <p:strVal val="ppt_x"/>
                                          </p:val>
                                        </p:tav>
                                      </p:tavLst>
                                    </p:anim>
                                    <p:anim calcmode="lin" valueType="num">
                                      <p:cBhvr>
                                        <p:cTn id="49" dur="1000"/>
                                        <p:tgtEl>
                                          <p:spTgt spid="260"/>
                                        </p:tgtEl>
                                        <p:attrNameLst>
                                          <p:attrName>ppt_y</p:attrName>
                                        </p:attrNameLst>
                                      </p:cBhvr>
                                      <p:tavLst>
                                        <p:tav tm="0">
                                          <p:val>
                                            <p:strVal val="ppt_y"/>
                                          </p:val>
                                        </p:tav>
                                        <p:tav tm="100000">
                                          <p:val>
                                            <p:strVal val="ppt_y+.1"/>
                                          </p:val>
                                        </p:tav>
                                      </p:tavLst>
                                    </p:anim>
                                    <p:set>
                                      <p:cBhvr>
                                        <p:cTn id="50" dur="1" fill="hold">
                                          <p:stCondLst>
                                            <p:cond delay="999"/>
                                          </p:stCondLst>
                                        </p:cTn>
                                        <p:tgtEl>
                                          <p:spTgt spid="260"/>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258"/>
                                        </p:tgtEl>
                                      </p:cBhvr>
                                    </p:animEffect>
                                    <p:anim calcmode="lin" valueType="num">
                                      <p:cBhvr>
                                        <p:cTn id="53" dur="1000"/>
                                        <p:tgtEl>
                                          <p:spTgt spid="258"/>
                                        </p:tgtEl>
                                        <p:attrNameLst>
                                          <p:attrName>ppt_x</p:attrName>
                                        </p:attrNameLst>
                                      </p:cBhvr>
                                      <p:tavLst>
                                        <p:tav tm="0">
                                          <p:val>
                                            <p:strVal val="ppt_x"/>
                                          </p:val>
                                        </p:tav>
                                        <p:tav tm="100000">
                                          <p:val>
                                            <p:strVal val="ppt_x"/>
                                          </p:val>
                                        </p:tav>
                                      </p:tavLst>
                                    </p:anim>
                                    <p:anim calcmode="lin" valueType="num">
                                      <p:cBhvr>
                                        <p:cTn id="54" dur="1000"/>
                                        <p:tgtEl>
                                          <p:spTgt spid="258"/>
                                        </p:tgtEl>
                                        <p:attrNameLst>
                                          <p:attrName>ppt_y</p:attrName>
                                        </p:attrNameLst>
                                      </p:cBhvr>
                                      <p:tavLst>
                                        <p:tav tm="0">
                                          <p:val>
                                            <p:strVal val="ppt_y"/>
                                          </p:val>
                                        </p:tav>
                                        <p:tav tm="100000">
                                          <p:val>
                                            <p:strVal val="ppt_y+.1"/>
                                          </p:val>
                                        </p:tav>
                                      </p:tavLst>
                                    </p:anim>
                                    <p:set>
                                      <p:cBhvr>
                                        <p:cTn id="55" dur="1" fill="hold">
                                          <p:stCondLst>
                                            <p:cond delay="999"/>
                                          </p:stCondLst>
                                        </p:cTn>
                                        <p:tgtEl>
                                          <p:spTgt spid="258"/>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262"/>
                                        </p:tgtEl>
                                      </p:cBhvr>
                                    </p:animEffect>
                                    <p:anim calcmode="lin" valueType="num">
                                      <p:cBhvr>
                                        <p:cTn id="58" dur="1000"/>
                                        <p:tgtEl>
                                          <p:spTgt spid="262"/>
                                        </p:tgtEl>
                                        <p:attrNameLst>
                                          <p:attrName>ppt_x</p:attrName>
                                        </p:attrNameLst>
                                      </p:cBhvr>
                                      <p:tavLst>
                                        <p:tav tm="0">
                                          <p:val>
                                            <p:strVal val="ppt_x"/>
                                          </p:val>
                                        </p:tav>
                                        <p:tav tm="100000">
                                          <p:val>
                                            <p:strVal val="ppt_x"/>
                                          </p:val>
                                        </p:tav>
                                      </p:tavLst>
                                    </p:anim>
                                    <p:anim calcmode="lin" valueType="num">
                                      <p:cBhvr>
                                        <p:cTn id="59" dur="1000"/>
                                        <p:tgtEl>
                                          <p:spTgt spid="262"/>
                                        </p:tgtEl>
                                        <p:attrNameLst>
                                          <p:attrName>ppt_y</p:attrName>
                                        </p:attrNameLst>
                                      </p:cBhvr>
                                      <p:tavLst>
                                        <p:tav tm="0">
                                          <p:val>
                                            <p:strVal val="ppt_y"/>
                                          </p:val>
                                        </p:tav>
                                        <p:tav tm="100000">
                                          <p:val>
                                            <p:strVal val="ppt_y+.1"/>
                                          </p:val>
                                        </p:tav>
                                      </p:tavLst>
                                    </p:anim>
                                    <p:set>
                                      <p:cBhvr>
                                        <p:cTn id="60" dur="1" fill="hold">
                                          <p:stCondLst>
                                            <p:cond delay="999"/>
                                          </p:stCondLst>
                                        </p:cTn>
                                        <p:tgtEl>
                                          <p:spTgt spid="262"/>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264"/>
                                        </p:tgtEl>
                                      </p:cBhvr>
                                    </p:animEffect>
                                    <p:anim calcmode="lin" valueType="num">
                                      <p:cBhvr>
                                        <p:cTn id="63" dur="1000"/>
                                        <p:tgtEl>
                                          <p:spTgt spid="264"/>
                                        </p:tgtEl>
                                        <p:attrNameLst>
                                          <p:attrName>ppt_x</p:attrName>
                                        </p:attrNameLst>
                                      </p:cBhvr>
                                      <p:tavLst>
                                        <p:tav tm="0">
                                          <p:val>
                                            <p:strVal val="ppt_x"/>
                                          </p:val>
                                        </p:tav>
                                        <p:tav tm="100000">
                                          <p:val>
                                            <p:strVal val="ppt_x"/>
                                          </p:val>
                                        </p:tav>
                                      </p:tavLst>
                                    </p:anim>
                                    <p:anim calcmode="lin" valueType="num">
                                      <p:cBhvr>
                                        <p:cTn id="64" dur="1000"/>
                                        <p:tgtEl>
                                          <p:spTgt spid="264"/>
                                        </p:tgtEl>
                                        <p:attrNameLst>
                                          <p:attrName>ppt_y</p:attrName>
                                        </p:attrNameLst>
                                      </p:cBhvr>
                                      <p:tavLst>
                                        <p:tav tm="0">
                                          <p:val>
                                            <p:strVal val="ppt_y"/>
                                          </p:val>
                                        </p:tav>
                                        <p:tav tm="100000">
                                          <p:val>
                                            <p:strVal val="ppt_y+.1"/>
                                          </p:val>
                                        </p:tav>
                                      </p:tavLst>
                                    </p:anim>
                                    <p:set>
                                      <p:cBhvr>
                                        <p:cTn id="65" dur="1" fill="hold">
                                          <p:stCondLst>
                                            <p:cond delay="999"/>
                                          </p:stCondLst>
                                        </p:cTn>
                                        <p:tgtEl>
                                          <p:spTgt spid="264"/>
                                        </p:tgtEl>
                                        <p:attrNameLst>
                                          <p:attrName>style.visibility</p:attrName>
                                        </p:attrNameLst>
                                      </p:cBhvr>
                                      <p:to>
                                        <p:strVal val="hidden"/>
                                      </p:to>
                                    </p:set>
                                  </p:childTnLst>
                                </p:cTn>
                              </p:par>
                              <p:par>
                                <p:cTn id="66" presetID="42" presetClass="exit" presetSubtype="0" fill="hold" nodeType="withEffect">
                                  <p:stCondLst>
                                    <p:cond delay="0"/>
                                  </p:stCondLst>
                                  <p:childTnLst>
                                    <p:animEffect transition="out" filter="fade">
                                      <p:cBhvr>
                                        <p:cTn id="67" dur="1000"/>
                                        <p:tgtEl>
                                          <p:spTgt spid="268"/>
                                        </p:tgtEl>
                                      </p:cBhvr>
                                    </p:animEffect>
                                    <p:anim calcmode="lin" valueType="num">
                                      <p:cBhvr>
                                        <p:cTn id="68" dur="1000"/>
                                        <p:tgtEl>
                                          <p:spTgt spid="268"/>
                                        </p:tgtEl>
                                        <p:attrNameLst>
                                          <p:attrName>ppt_x</p:attrName>
                                        </p:attrNameLst>
                                      </p:cBhvr>
                                      <p:tavLst>
                                        <p:tav tm="0">
                                          <p:val>
                                            <p:strVal val="ppt_x"/>
                                          </p:val>
                                        </p:tav>
                                        <p:tav tm="100000">
                                          <p:val>
                                            <p:strVal val="ppt_x"/>
                                          </p:val>
                                        </p:tav>
                                      </p:tavLst>
                                    </p:anim>
                                    <p:anim calcmode="lin" valueType="num">
                                      <p:cBhvr>
                                        <p:cTn id="69" dur="1000"/>
                                        <p:tgtEl>
                                          <p:spTgt spid="268"/>
                                        </p:tgtEl>
                                        <p:attrNameLst>
                                          <p:attrName>ppt_y</p:attrName>
                                        </p:attrNameLst>
                                      </p:cBhvr>
                                      <p:tavLst>
                                        <p:tav tm="0">
                                          <p:val>
                                            <p:strVal val="ppt_y"/>
                                          </p:val>
                                        </p:tav>
                                        <p:tav tm="100000">
                                          <p:val>
                                            <p:strVal val="ppt_y+.1"/>
                                          </p:val>
                                        </p:tav>
                                      </p:tavLst>
                                    </p:anim>
                                    <p:set>
                                      <p:cBhvr>
                                        <p:cTn id="70" dur="1" fill="hold">
                                          <p:stCondLst>
                                            <p:cond delay="999"/>
                                          </p:stCondLst>
                                        </p:cTn>
                                        <p:tgtEl>
                                          <p:spTgt spid="268"/>
                                        </p:tgtEl>
                                        <p:attrNameLst>
                                          <p:attrName>style.visibility</p:attrName>
                                        </p:attrNameLst>
                                      </p:cBhvr>
                                      <p:to>
                                        <p:strVal val="hidden"/>
                                      </p:to>
                                    </p:set>
                                  </p:childTnLst>
                                </p:cTn>
                              </p:par>
                              <p:par>
                                <p:cTn id="71" presetID="42" presetClass="exit" presetSubtype="0" fill="hold" nodeType="withEffect">
                                  <p:stCondLst>
                                    <p:cond delay="0"/>
                                  </p:stCondLst>
                                  <p:childTnLst>
                                    <p:animEffect transition="out" filter="fade">
                                      <p:cBhvr>
                                        <p:cTn id="72" dur="1000"/>
                                        <p:tgtEl>
                                          <p:spTgt spid="270"/>
                                        </p:tgtEl>
                                      </p:cBhvr>
                                    </p:animEffect>
                                    <p:anim calcmode="lin" valueType="num">
                                      <p:cBhvr>
                                        <p:cTn id="73" dur="1000"/>
                                        <p:tgtEl>
                                          <p:spTgt spid="270"/>
                                        </p:tgtEl>
                                        <p:attrNameLst>
                                          <p:attrName>ppt_x</p:attrName>
                                        </p:attrNameLst>
                                      </p:cBhvr>
                                      <p:tavLst>
                                        <p:tav tm="0">
                                          <p:val>
                                            <p:strVal val="ppt_x"/>
                                          </p:val>
                                        </p:tav>
                                        <p:tav tm="100000">
                                          <p:val>
                                            <p:strVal val="ppt_x"/>
                                          </p:val>
                                        </p:tav>
                                      </p:tavLst>
                                    </p:anim>
                                    <p:anim calcmode="lin" valueType="num">
                                      <p:cBhvr>
                                        <p:cTn id="74" dur="1000"/>
                                        <p:tgtEl>
                                          <p:spTgt spid="270"/>
                                        </p:tgtEl>
                                        <p:attrNameLst>
                                          <p:attrName>ppt_y</p:attrName>
                                        </p:attrNameLst>
                                      </p:cBhvr>
                                      <p:tavLst>
                                        <p:tav tm="0">
                                          <p:val>
                                            <p:strVal val="ppt_y"/>
                                          </p:val>
                                        </p:tav>
                                        <p:tav tm="100000">
                                          <p:val>
                                            <p:strVal val="ppt_y+.1"/>
                                          </p:val>
                                        </p:tav>
                                      </p:tavLst>
                                    </p:anim>
                                    <p:set>
                                      <p:cBhvr>
                                        <p:cTn id="75" dur="1" fill="hold">
                                          <p:stCondLst>
                                            <p:cond delay="999"/>
                                          </p:stCondLst>
                                        </p:cTn>
                                        <p:tgtEl>
                                          <p:spTgt spid="270"/>
                                        </p:tgtEl>
                                        <p:attrNameLst>
                                          <p:attrName>style.visibility</p:attrName>
                                        </p:attrNameLst>
                                      </p:cBhvr>
                                      <p:to>
                                        <p:strVal val="hidden"/>
                                      </p:to>
                                    </p:set>
                                  </p:childTnLst>
                                </p:cTn>
                              </p:par>
                              <p:par>
                                <p:cTn id="76" presetID="42" presetClass="exit" presetSubtype="0" fill="hold" nodeType="withEffect">
                                  <p:stCondLst>
                                    <p:cond delay="0"/>
                                  </p:stCondLst>
                                  <p:childTnLst>
                                    <p:animEffect transition="out" filter="fade">
                                      <p:cBhvr>
                                        <p:cTn id="77" dur="1000"/>
                                        <p:tgtEl>
                                          <p:spTgt spid="304"/>
                                        </p:tgtEl>
                                      </p:cBhvr>
                                    </p:animEffect>
                                    <p:anim calcmode="lin" valueType="num">
                                      <p:cBhvr>
                                        <p:cTn id="78" dur="1000"/>
                                        <p:tgtEl>
                                          <p:spTgt spid="304"/>
                                        </p:tgtEl>
                                        <p:attrNameLst>
                                          <p:attrName>ppt_x</p:attrName>
                                        </p:attrNameLst>
                                      </p:cBhvr>
                                      <p:tavLst>
                                        <p:tav tm="0">
                                          <p:val>
                                            <p:strVal val="ppt_x"/>
                                          </p:val>
                                        </p:tav>
                                        <p:tav tm="100000">
                                          <p:val>
                                            <p:strVal val="ppt_x"/>
                                          </p:val>
                                        </p:tav>
                                      </p:tavLst>
                                    </p:anim>
                                    <p:anim calcmode="lin" valueType="num">
                                      <p:cBhvr>
                                        <p:cTn id="79" dur="1000"/>
                                        <p:tgtEl>
                                          <p:spTgt spid="304"/>
                                        </p:tgtEl>
                                        <p:attrNameLst>
                                          <p:attrName>ppt_y</p:attrName>
                                        </p:attrNameLst>
                                      </p:cBhvr>
                                      <p:tavLst>
                                        <p:tav tm="0">
                                          <p:val>
                                            <p:strVal val="ppt_y"/>
                                          </p:val>
                                        </p:tav>
                                        <p:tav tm="100000">
                                          <p:val>
                                            <p:strVal val="ppt_y+.1"/>
                                          </p:val>
                                        </p:tav>
                                      </p:tavLst>
                                    </p:anim>
                                    <p:set>
                                      <p:cBhvr>
                                        <p:cTn id="80" dur="1" fill="hold">
                                          <p:stCondLst>
                                            <p:cond delay="999"/>
                                          </p:stCondLst>
                                        </p:cTn>
                                        <p:tgtEl>
                                          <p:spTgt spid="304"/>
                                        </p:tgtEl>
                                        <p:attrNameLst>
                                          <p:attrName>style.visibility</p:attrName>
                                        </p:attrNameLst>
                                      </p:cBhvr>
                                      <p:to>
                                        <p:strVal val="hidden"/>
                                      </p:to>
                                    </p:set>
                                  </p:childTnLst>
                                </p:cTn>
                              </p:par>
                              <p:par>
                                <p:cTn id="81" presetID="42" presetClass="exit" presetSubtype="0" fill="hold" nodeType="withEffect">
                                  <p:stCondLst>
                                    <p:cond delay="0"/>
                                  </p:stCondLst>
                                  <p:childTnLst>
                                    <p:animEffect transition="out" filter="fade">
                                      <p:cBhvr>
                                        <p:cTn id="82" dur="1000"/>
                                        <p:tgtEl>
                                          <p:spTgt spid="256"/>
                                        </p:tgtEl>
                                      </p:cBhvr>
                                    </p:animEffect>
                                    <p:anim calcmode="lin" valueType="num">
                                      <p:cBhvr>
                                        <p:cTn id="83" dur="1000"/>
                                        <p:tgtEl>
                                          <p:spTgt spid="256"/>
                                        </p:tgtEl>
                                        <p:attrNameLst>
                                          <p:attrName>ppt_x</p:attrName>
                                        </p:attrNameLst>
                                      </p:cBhvr>
                                      <p:tavLst>
                                        <p:tav tm="0">
                                          <p:val>
                                            <p:strVal val="ppt_x"/>
                                          </p:val>
                                        </p:tav>
                                        <p:tav tm="100000">
                                          <p:val>
                                            <p:strVal val="ppt_x"/>
                                          </p:val>
                                        </p:tav>
                                      </p:tavLst>
                                    </p:anim>
                                    <p:anim calcmode="lin" valueType="num">
                                      <p:cBhvr>
                                        <p:cTn id="84" dur="1000"/>
                                        <p:tgtEl>
                                          <p:spTgt spid="256"/>
                                        </p:tgtEl>
                                        <p:attrNameLst>
                                          <p:attrName>ppt_y</p:attrName>
                                        </p:attrNameLst>
                                      </p:cBhvr>
                                      <p:tavLst>
                                        <p:tav tm="0">
                                          <p:val>
                                            <p:strVal val="ppt_y"/>
                                          </p:val>
                                        </p:tav>
                                        <p:tav tm="100000">
                                          <p:val>
                                            <p:strVal val="ppt_y+.1"/>
                                          </p:val>
                                        </p:tav>
                                      </p:tavLst>
                                    </p:anim>
                                    <p:set>
                                      <p:cBhvr>
                                        <p:cTn id="85" dur="1" fill="hold">
                                          <p:stCondLst>
                                            <p:cond delay="999"/>
                                          </p:stCondLst>
                                        </p:cTn>
                                        <p:tgtEl>
                                          <p:spTgt spid="256"/>
                                        </p:tgtEl>
                                        <p:attrNameLst>
                                          <p:attrName>style.visibility</p:attrName>
                                        </p:attrNameLst>
                                      </p:cBhvr>
                                      <p:to>
                                        <p:strVal val="hidden"/>
                                      </p:to>
                                    </p:set>
                                  </p:childTnLst>
                                </p:cTn>
                              </p:par>
                              <p:par>
                                <p:cTn id="86" presetID="42" presetClass="exit" presetSubtype="0" fill="hold" nodeType="withEffect">
                                  <p:stCondLst>
                                    <p:cond delay="0"/>
                                  </p:stCondLst>
                                  <p:childTnLst>
                                    <p:animEffect transition="out" filter="fade">
                                      <p:cBhvr>
                                        <p:cTn id="87" dur="1000"/>
                                        <p:tgtEl>
                                          <p:spTgt spid="254"/>
                                        </p:tgtEl>
                                      </p:cBhvr>
                                    </p:animEffect>
                                    <p:anim calcmode="lin" valueType="num">
                                      <p:cBhvr>
                                        <p:cTn id="88" dur="1000"/>
                                        <p:tgtEl>
                                          <p:spTgt spid="254"/>
                                        </p:tgtEl>
                                        <p:attrNameLst>
                                          <p:attrName>ppt_x</p:attrName>
                                        </p:attrNameLst>
                                      </p:cBhvr>
                                      <p:tavLst>
                                        <p:tav tm="0">
                                          <p:val>
                                            <p:strVal val="ppt_x"/>
                                          </p:val>
                                        </p:tav>
                                        <p:tav tm="100000">
                                          <p:val>
                                            <p:strVal val="ppt_x"/>
                                          </p:val>
                                        </p:tav>
                                      </p:tavLst>
                                    </p:anim>
                                    <p:anim calcmode="lin" valueType="num">
                                      <p:cBhvr>
                                        <p:cTn id="89" dur="1000"/>
                                        <p:tgtEl>
                                          <p:spTgt spid="254"/>
                                        </p:tgtEl>
                                        <p:attrNameLst>
                                          <p:attrName>ppt_y</p:attrName>
                                        </p:attrNameLst>
                                      </p:cBhvr>
                                      <p:tavLst>
                                        <p:tav tm="0">
                                          <p:val>
                                            <p:strVal val="ppt_y"/>
                                          </p:val>
                                        </p:tav>
                                        <p:tav tm="100000">
                                          <p:val>
                                            <p:strVal val="ppt_y+.1"/>
                                          </p:val>
                                        </p:tav>
                                      </p:tavLst>
                                    </p:anim>
                                    <p:set>
                                      <p:cBhvr>
                                        <p:cTn id="90" dur="1" fill="hold">
                                          <p:stCondLst>
                                            <p:cond delay="999"/>
                                          </p:stCondLst>
                                        </p:cTn>
                                        <p:tgtEl>
                                          <p:spTgt spid="2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29" grpId="0" animBg="1"/>
      <p:bldP spid="231" grpId="0" animBg="1"/>
      <p:bldP spid="23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02" name="Straight Arrow Connector 301"/>
          <p:cNvCxnSpPr>
            <a:stCxn id="360" idx="4"/>
            <a:endCxn id="236" idx="0"/>
          </p:cNvCxnSpPr>
          <p:nvPr/>
        </p:nvCxnSpPr>
        <p:spPr>
          <a:xfrm flipH="1">
            <a:off x="5602765" y="3825921"/>
            <a:ext cx="8476"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39" name="Oval 238"/>
          <p:cNvSpPr/>
          <p:nvPr/>
        </p:nvSpPr>
        <p:spPr>
          <a:xfrm>
            <a:off x="6719611"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0" name="Oval 239"/>
          <p:cNvSpPr/>
          <p:nvPr/>
        </p:nvSpPr>
        <p:spPr>
          <a:xfrm>
            <a:off x="7809068"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5" name="Oval 244"/>
          <p:cNvSpPr/>
          <p:nvPr/>
        </p:nvSpPr>
        <p:spPr>
          <a:xfrm>
            <a:off x="3413413" y="3287497"/>
            <a:ext cx="538424" cy="538424"/>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cxnSp>
        <p:nvCxnSpPr>
          <p:cNvPr id="276" name="Straight Arrow Connector 275"/>
          <p:cNvCxnSpPr>
            <a:stCxn id="239" idx="4"/>
            <a:endCxn id="128" idx="0"/>
          </p:cNvCxnSpPr>
          <p:nvPr/>
        </p:nvCxnSpPr>
        <p:spPr>
          <a:xfrm flipH="1">
            <a:off x="6431490" y="4949916"/>
            <a:ext cx="5573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8" name="Straight Arrow Connector 277"/>
          <p:cNvCxnSpPr>
            <a:stCxn id="239" idx="4"/>
            <a:endCxn id="129" idx="0"/>
          </p:cNvCxnSpPr>
          <p:nvPr/>
        </p:nvCxnSpPr>
        <p:spPr>
          <a:xfrm flipH="1">
            <a:off x="6982523" y="4949916"/>
            <a:ext cx="6300"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0" name="Straight Arrow Connector 279"/>
          <p:cNvCxnSpPr>
            <a:stCxn id="239" idx="4"/>
            <a:endCxn id="130" idx="0"/>
          </p:cNvCxnSpPr>
          <p:nvPr/>
        </p:nvCxnSpPr>
        <p:spPr>
          <a:xfrm>
            <a:off x="6988823" y="4949916"/>
            <a:ext cx="5447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2" name="Straight Arrow Connector 281"/>
          <p:cNvCxnSpPr>
            <a:stCxn id="240" idx="4"/>
            <a:endCxn id="131" idx="0"/>
          </p:cNvCxnSpPr>
          <p:nvPr/>
        </p:nvCxnSpPr>
        <p:spPr>
          <a:xfrm>
            <a:off x="8078280" y="4949916"/>
            <a:ext cx="63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6" name="Straight Arrow Connector 295"/>
          <p:cNvCxnSpPr>
            <a:stCxn id="248" idx="4"/>
            <a:endCxn id="240" idx="0"/>
          </p:cNvCxnSpPr>
          <p:nvPr/>
        </p:nvCxnSpPr>
        <p:spPr>
          <a:xfrm>
            <a:off x="7543807" y="3825921"/>
            <a:ext cx="534473"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8" name="Straight Arrow Connector 297"/>
          <p:cNvCxnSpPr>
            <a:stCxn id="248" idx="4"/>
            <a:endCxn id="239" idx="0"/>
          </p:cNvCxnSpPr>
          <p:nvPr/>
        </p:nvCxnSpPr>
        <p:spPr>
          <a:xfrm flipH="1">
            <a:off x="6988823" y="3825921"/>
            <a:ext cx="55498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347" name="Oval 346"/>
          <p:cNvSpPr/>
          <p:nvPr/>
        </p:nvSpPr>
        <p:spPr>
          <a:xfrm>
            <a:off x="3407114" y="2386927"/>
            <a:ext cx="538424" cy="538424"/>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sp>
        <p:nvSpPr>
          <p:cNvPr id="348" name="Oval 347"/>
          <p:cNvSpPr/>
          <p:nvPr/>
        </p:nvSpPr>
        <p:spPr>
          <a:xfrm>
            <a:off x="6306748"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sp>
        <p:nvSpPr>
          <p:cNvPr id="360" name="Oval 359"/>
          <p:cNvSpPr/>
          <p:nvPr/>
        </p:nvSpPr>
        <p:spPr>
          <a:xfrm>
            <a:off x="5342029"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363" name="Straight Arrow Connector 362"/>
          <p:cNvCxnSpPr>
            <a:stCxn id="348" idx="4"/>
            <a:endCxn id="360" idx="0"/>
          </p:cNvCxnSpPr>
          <p:nvPr/>
        </p:nvCxnSpPr>
        <p:spPr>
          <a:xfrm flipH="1">
            <a:off x="5611241" y="2925351"/>
            <a:ext cx="96471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66" name="Straight Arrow Connector 365"/>
          <p:cNvCxnSpPr>
            <a:stCxn id="348" idx="4"/>
            <a:endCxn id="248" idx="0"/>
          </p:cNvCxnSpPr>
          <p:nvPr/>
        </p:nvCxnSpPr>
        <p:spPr>
          <a:xfrm>
            <a:off x="6575960" y="2925351"/>
            <a:ext cx="967847"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401" name="Straight Arrow Connector 400"/>
          <p:cNvCxnSpPr>
            <a:stCxn id="347" idx="4"/>
            <a:endCxn id="245" idx="0"/>
          </p:cNvCxnSpPr>
          <p:nvPr/>
        </p:nvCxnSpPr>
        <p:spPr>
          <a:xfrm>
            <a:off x="3676326" y="2925351"/>
            <a:ext cx="629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09738" cy="726663"/>
          </a:xfrm>
          <a:prstGeom prst="rect">
            <a:avLst/>
          </a:prstGeom>
        </p:spPr>
        <p:txBody>
          <a:bodyPr vert="horz" wrap="square" lIns="91440" tIns="45720" rIns="91440" bIns="45720" rtlCol="0" anchor="t">
            <a:normAutofit/>
          </a:bodyPr>
          <a:lstStyle/>
          <a:p>
            <a:r>
              <a:rPr lang="en-US" sz="2800" dirty="0"/>
              <a:t>Header size: 5</a:t>
            </a:r>
          </a:p>
        </p:txBody>
      </p:sp>
      <p:cxnSp>
        <p:nvCxnSpPr>
          <p:cNvPr id="68" name="Straight Arrow Connector 67"/>
          <p:cNvCxnSpPr>
            <a:stCxn id="245" idx="4"/>
            <a:endCxn id="135" idx="0"/>
          </p:cNvCxnSpPr>
          <p:nvPr/>
        </p:nvCxnSpPr>
        <p:spPr>
          <a:xfrm flipH="1">
            <a:off x="2023223" y="3825921"/>
            <a:ext cx="16594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1" name="Straight Arrow Connector 70"/>
          <p:cNvCxnSpPr>
            <a:stCxn id="245" idx="4"/>
            <a:endCxn id="137" idx="0"/>
          </p:cNvCxnSpPr>
          <p:nvPr/>
        </p:nvCxnSpPr>
        <p:spPr>
          <a:xfrm flipH="1">
            <a:off x="3125290" y="3825921"/>
            <a:ext cx="55733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3" name="Straight Arrow Connector 72"/>
          <p:cNvCxnSpPr>
            <a:stCxn id="245" idx="4"/>
            <a:endCxn id="136" idx="0"/>
          </p:cNvCxnSpPr>
          <p:nvPr/>
        </p:nvCxnSpPr>
        <p:spPr>
          <a:xfrm flipH="1">
            <a:off x="2574256" y="3825921"/>
            <a:ext cx="1108369"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8" name="Straight Arrow Connector 77"/>
          <p:cNvCxnSpPr>
            <a:stCxn id="245" idx="4"/>
            <a:endCxn id="138" idx="0"/>
          </p:cNvCxnSpPr>
          <p:nvPr/>
        </p:nvCxnSpPr>
        <p:spPr>
          <a:xfrm flipH="1">
            <a:off x="3676323" y="3825921"/>
            <a:ext cx="63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245" idx="4"/>
            <a:endCxn id="124" idx="0"/>
          </p:cNvCxnSpPr>
          <p:nvPr/>
        </p:nvCxnSpPr>
        <p:spPr>
          <a:xfrm>
            <a:off x="3682625" y="3825921"/>
            <a:ext cx="54473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1" name="Straight Arrow Connector 80"/>
          <p:cNvCxnSpPr>
            <a:stCxn id="245" idx="4"/>
            <a:endCxn id="125" idx="0"/>
          </p:cNvCxnSpPr>
          <p:nvPr/>
        </p:nvCxnSpPr>
        <p:spPr>
          <a:xfrm>
            <a:off x="3682625" y="3825921"/>
            <a:ext cx="109576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88" name="Rectangle 87"/>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9" name="Rectangle 88"/>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0" name="Rectangle 89"/>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91" name="Rectangle 90"/>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9" name="Oval 108"/>
          <p:cNvSpPr/>
          <p:nvPr/>
        </p:nvSpPr>
        <p:spPr>
          <a:xfrm>
            <a:off x="8372710"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10" name="Oval 109"/>
          <p:cNvSpPr/>
          <p:nvPr/>
        </p:nvSpPr>
        <p:spPr>
          <a:xfrm>
            <a:off x="8917444"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11" name="Straight Arrow Connector 110"/>
          <p:cNvCxnSpPr>
            <a:stCxn id="109" idx="4"/>
          </p:cNvCxnSpPr>
          <p:nvPr/>
        </p:nvCxnSpPr>
        <p:spPr>
          <a:xfrm flipH="1">
            <a:off x="8635623" y="4949916"/>
            <a:ext cx="629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2" name="Straight Arrow Connector 111"/>
          <p:cNvCxnSpPr>
            <a:stCxn id="110" idx="4"/>
          </p:cNvCxnSpPr>
          <p:nvPr/>
        </p:nvCxnSpPr>
        <p:spPr>
          <a:xfrm>
            <a:off x="9186656" y="4940253"/>
            <a:ext cx="0"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3" name="Straight Arrow Connector 112"/>
          <p:cNvCxnSpPr>
            <a:stCxn id="116" idx="4"/>
            <a:endCxn id="110" idx="0"/>
          </p:cNvCxnSpPr>
          <p:nvPr/>
        </p:nvCxnSpPr>
        <p:spPr>
          <a:xfrm>
            <a:off x="8904836" y="3825921"/>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4" name="Straight Arrow Connector 113"/>
          <p:cNvCxnSpPr>
            <a:stCxn id="116" idx="4"/>
            <a:endCxn id="109" idx="0"/>
          </p:cNvCxnSpPr>
          <p:nvPr/>
        </p:nvCxnSpPr>
        <p:spPr>
          <a:xfrm flipH="1">
            <a:off x="8641922" y="3825921"/>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5" name="Oval 114"/>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sp>
        <p:nvSpPr>
          <p:cNvPr id="116" name="Oval 115"/>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117" name="Straight Arrow Connector 116"/>
          <p:cNvCxnSpPr>
            <a:stCxn id="115" idx="4"/>
            <a:endCxn id="116"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8" name="Straight Arrow Connector 117"/>
          <p:cNvCxnSpPr>
            <a:stCxn id="115" idx="4"/>
            <a:endCxn id="141"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9" name="Oval 118"/>
          <p:cNvSpPr/>
          <p:nvPr/>
        </p:nvSpPr>
        <p:spPr>
          <a:xfrm>
            <a:off x="9481081"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20" name="Oval 119"/>
          <p:cNvSpPr/>
          <p:nvPr/>
        </p:nvSpPr>
        <p:spPr>
          <a:xfrm>
            <a:off x="10025815" y="4392166"/>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21" name="Straight Arrow Connector 120"/>
          <p:cNvCxnSpPr>
            <a:stCxn id="119" idx="4"/>
          </p:cNvCxnSpPr>
          <p:nvPr/>
        </p:nvCxnSpPr>
        <p:spPr>
          <a:xfrm flipH="1">
            <a:off x="9737689" y="4940253"/>
            <a:ext cx="12604"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2" name="Straight Arrow Connector 121"/>
          <p:cNvCxnSpPr>
            <a:stCxn id="120" idx="4"/>
          </p:cNvCxnSpPr>
          <p:nvPr/>
        </p:nvCxnSpPr>
        <p:spPr>
          <a:xfrm flipH="1">
            <a:off x="10288723" y="4930590"/>
            <a:ext cx="6304" cy="53842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3" name="Straight Arrow Connector 122"/>
          <p:cNvCxnSpPr>
            <a:stCxn id="141" idx="4"/>
            <a:endCxn id="120" idx="0"/>
          </p:cNvCxnSpPr>
          <p:nvPr/>
        </p:nvCxnSpPr>
        <p:spPr>
          <a:xfrm>
            <a:off x="10013207" y="3816258"/>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0" name="Straight Arrow Connector 139"/>
          <p:cNvCxnSpPr>
            <a:stCxn id="141" idx="4"/>
            <a:endCxn id="119" idx="0"/>
          </p:cNvCxnSpPr>
          <p:nvPr/>
        </p:nvCxnSpPr>
        <p:spPr>
          <a:xfrm flipH="1">
            <a:off x="9750293" y="3816258"/>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41" name="Oval 140"/>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spTree>
    <p:extLst>
      <p:ext uri="{BB962C8B-B14F-4D97-AF65-F5344CB8AC3E}">
        <p14:creationId xmlns:p14="http://schemas.microsoft.com/office/powerpoint/2010/main" val="391948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linds(horizontal)">
                                      <p:cBhvr>
                                        <p:cTn id="7" dur="500"/>
                                        <p:tgtEl>
                                          <p:spTgt spid="68"/>
                                        </p:tgtEl>
                                      </p:cBhvr>
                                    </p:animEffect>
                                  </p:childTnLst>
                                </p:cTn>
                              </p:par>
                              <p:par>
                                <p:cTn id="8" presetID="3" presetClass="entr" presetSubtype="1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blinds(horizontal)">
                                      <p:cBhvr>
                                        <p:cTn id="10" dur="500"/>
                                        <p:tgtEl>
                                          <p:spTgt spid="71"/>
                                        </p:tgtEl>
                                      </p:cBhvr>
                                    </p:animEffect>
                                  </p:childTnLst>
                                </p:cTn>
                              </p:par>
                              <p:par>
                                <p:cTn id="11" presetID="3" presetClass="entr" presetSubtype="1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linds(horizontal)">
                                      <p:cBhvr>
                                        <p:cTn id="13" dur="500"/>
                                        <p:tgtEl>
                                          <p:spTgt spid="73"/>
                                        </p:tgtEl>
                                      </p:cBhvr>
                                    </p:animEffect>
                                  </p:childTnLst>
                                </p:cTn>
                              </p:par>
                              <p:par>
                                <p:cTn id="14" presetID="3" presetClass="entr" presetSubtype="1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blinds(horizontal)">
                                      <p:cBhvr>
                                        <p:cTn id="16" dur="500"/>
                                        <p:tgtEl>
                                          <p:spTgt spid="78"/>
                                        </p:tgtEl>
                                      </p:cBhvr>
                                    </p:animEffect>
                                  </p:childTnLst>
                                </p:cTn>
                              </p:par>
                              <p:par>
                                <p:cTn id="17" presetID="3" presetClass="entr" presetSubtype="1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blinds(horizontal)">
                                      <p:cBhvr>
                                        <p:cTn id="19" dur="500"/>
                                        <p:tgtEl>
                                          <p:spTgt spid="80"/>
                                        </p:tgtEl>
                                      </p:cBhvr>
                                    </p:animEffect>
                                  </p:childTnLst>
                                </p:cTn>
                              </p:par>
                              <p:par>
                                <p:cTn id="20" presetID="3" presetClass="entr" presetSubtype="1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linds(horizontal)">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1" nodeType="clickEffect">
                                  <p:stCondLst>
                                    <p:cond delay="0"/>
                                  </p:stCondLst>
                                  <p:childTnLst>
                                    <p:set>
                                      <p:cBhvr>
                                        <p:cTn id="26" dur="indefinite"/>
                                        <p:tgtEl>
                                          <p:spTgt spid="347"/>
                                        </p:tgtEl>
                                        <p:attrNameLst>
                                          <p:attrName>fillcolor</p:attrName>
                                        </p:attrNameLst>
                                      </p:cBhvr>
                                      <p:to>
                                        <p:clrVal>
                                          <a:srgbClr val="FF9999"/>
                                        </p:clrVal>
                                      </p:to>
                                    </p:set>
                                    <p:set>
                                      <p:cBhvr>
                                        <p:cTn id="27" dur="indefinite"/>
                                        <p:tgtEl>
                                          <p:spTgt spid="347"/>
                                        </p:tgtEl>
                                        <p:attrNameLst>
                                          <p:attrName>fill.type</p:attrName>
                                        </p:attrNameLst>
                                      </p:cBhvr>
                                      <p:to>
                                        <p:strVal val="solid"/>
                                      </p:to>
                                    </p:set>
                                    <p:set>
                                      <p:cBhvr>
                                        <p:cTn id="28" dur="indefinite"/>
                                        <p:tgtEl>
                                          <p:spTgt spid="347"/>
                                        </p:tgtEl>
                                        <p:attrNameLst>
                                          <p:attrName>fill.on</p:attrName>
                                        </p:attrNameLst>
                                      </p:cBhvr>
                                      <p:to>
                                        <p:strVal val="true"/>
                                      </p:to>
                                    </p:set>
                                  </p:childTnLst>
                                </p:cTn>
                              </p:par>
                              <p:par>
                                <p:cTn id="29" presetID="1" presetClass="emph" presetSubtype="1" nodeType="withEffect">
                                  <p:stCondLst>
                                    <p:cond delay="0"/>
                                  </p:stCondLst>
                                  <p:childTnLst>
                                    <p:set>
                                      <p:cBhvr>
                                        <p:cTn id="30" dur="indefinite"/>
                                        <p:tgtEl>
                                          <p:spTgt spid="245"/>
                                        </p:tgtEl>
                                        <p:attrNameLst>
                                          <p:attrName>fillcolor</p:attrName>
                                        </p:attrNameLst>
                                      </p:cBhvr>
                                      <p:to>
                                        <p:clrVal>
                                          <a:srgbClr val="99FF99"/>
                                        </p:clrVal>
                                      </p:to>
                                    </p:set>
                                    <p:set>
                                      <p:cBhvr>
                                        <p:cTn id="31" dur="indefinite"/>
                                        <p:tgtEl>
                                          <p:spTgt spid="245"/>
                                        </p:tgtEl>
                                        <p:attrNameLst>
                                          <p:attrName>fill.type</p:attrName>
                                        </p:attrNameLst>
                                      </p:cBhvr>
                                      <p:to>
                                        <p:strVal val="solid"/>
                                      </p:to>
                                    </p:set>
                                    <p:set>
                                      <p:cBhvr>
                                        <p:cTn id="32" dur="indefinite"/>
                                        <p:tgtEl>
                                          <p:spTgt spid="245"/>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0" nodeType="clickEffect">
                                  <p:stCondLst>
                                    <p:cond delay="0"/>
                                  </p:stCondLst>
                                  <p:childTnLst>
                                    <p:animEffect transition="out" filter="fade">
                                      <p:cBhvr>
                                        <p:cTn id="36" dur="1000"/>
                                        <p:tgtEl>
                                          <p:spTgt spid="347"/>
                                        </p:tgtEl>
                                      </p:cBhvr>
                                    </p:animEffect>
                                    <p:anim calcmode="lin" valueType="num">
                                      <p:cBhvr>
                                        <p:cTn id="37" dur="1000"/>
                                        <p:tgtEl>
                                          <p:spTgt spid="347"/>
                                        </p:tgtEl>
                                        <p:attrNameLst>
                                          <p:attrName>ppt_x</p:attrName>
                                        </p:attrNameLst>
                                      </p:cBhvr>
                                      <p:tavLst>
                                        <p:tav tm="0">
                                          <p:val>
                                            <p:strVal val="ppt_x"/>
                                          </p:val>
                                        </p:tav>
                                        <p:tav tm="100000">
                                          <p:val>
                                            <p:strVal val="ppt_x"/>
                                          </p:val>
                                        </p:tav>
                                      </p:tavLst>
                                    </p:anim>
                                    <p:anim calcmode="lin" valueType="num">
                                      <p:cBhvr>
                                        <p:cTn id="38" dur="1000"/>
                                        <p:tgtEl>
                                          <p:spTgt spid="347"/>
                                        </p:tgtEl>
                                        <p:attrNameLst>
                                          <p:attrName>ppt_y</p:attrName>
                                        </p:attrNameLst>
                                      </p:cBhvr>
                                      <p:tavLst>
                                        <p:tav tm="0">
                                          <p:val>
                                            <p:strVal val="ppt_y"/>
                                          </p:val>
                                        </p:tav>
                                        <p:tav tm="100000">
                                          <p:val>
                                            <p:strVal val="ppt_y-.1"/>
                                          </p:val>
                                        </p:tav>
                                      </p:tavLst>
                                    </p:anim>
                                    <p:set>
                                      <p:cBhvr>
                                        <p:cTn id="39" dur="1" fill="hold">
                                          <p:stCondLst>
                                            <p:cond delay="999"/>
                                          </p:stCondLst>
                                        </p:cTn>
                                        <p:tgtEl>
                                          <p:spTgt spid="347"/>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401"/>
                                        </p:tgtEl>
                                      </p:cBhvr>
                                    </p:animEffect>
                                    <p:anim calcmode="lin" valueType="num">
                                      <p:cBhvr>
                                        <p:cTn id="42" dur="1000"/>
                                        <p:tgtEl>
                                          <p:spTgt spid="401"/>
                                        </p:tgtEl>
                                        <p:attrNameLst>
                                          <p:attrName>ppt_x</p:attrName>
                                        </p:attrNameLst>
                                      </p:cBhvr>
                                      <p:tavLst>
                                        <p:tav tm="0">
                                          <p:val>
                                            <p:strVal val="ppt_x"/>
                                          </p:val>
                                        </p:tav>
                                        <p:tav tm="100000">
                                          <p:val>
                                            <p:strVal val="ppt_x"/>
                                          </p:val>
                                        </p:tav>
                                      </p:tavLst>
                                    </p:anim>
                                    <p:anim calcmode="lin" valueType="num">
                                      <p:cBhvr>
                                        <p:cTn id="43" dur="1000"/>
                                        <p:tgtEl>
                                          <p:spTgt spid="401"/>
                                        </p:tgtEl>
                                        <p:attrNameLst>
                                          <p:attrName>ppt_y</p:attrName>
                                        </p:attrNameLst>
                                      </p:cBhvr>
                                      <p:tavLst>
                                        <p:tav tm="0">
                                          <p:val>
                                            <p:strVal val="ppt_y"/>
                                          </p:val>
                                        </p:tav>
                                        <p:tav tm="100000">
                                          <p:val>
                                            <p:strVal val="ppt_y-.1"/>
                                          </p:val>
                                        </p:tav>
                                      </p:tavLst>
                                    </p:anim>
                                    <p:set>
                                      <p:cBhvr>
                                        <p:cTn id="44" dur="1" fill="hold">
                                          <p:stCondLst>
                                            <p:cond delay="999"/>
                                          </p:stCondLst>
                                        </p:cTn>
                                        <p:tgtEl>
                                          <p:spTgt spid="4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02" name="Straight Arrow Connector 301"/>
          <p:cNvCxnSpPr>
            <a:stCxn id="360" idx="4"/>
            <a:endCxn id="236" idx="0"/>
          </p:cNvCxnSpPr>
          <p:nvPr/>
        </p:nvCxnSpPr>
        <p:spPr>
          <a:xfrm flipH="1">
            <a:off x="5602765" y="3825921"/>
            <a:ext cx="8476"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39" name="Oval 238"/>
          <p:cNvSpPr/>
          <p:nvPr/>
        </p:nvSpPr>
        <p:spPr>
          <a:xfrm>
            <a:off x="6719611"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0" name="Oval 239"/>
          <p:cNvSpPr/>
          <p:nvPr/>
        </p:nvSpPr>
        <p:spPr>
          <a:xfrm>
            <a:off x="7809068"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45" name="Oval 244"/>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cxnSp>
        <p:nvCxnSpPr>
          <p:cNvPr id="276" name="Straight Arrow Connector 275"/>
          <p:cNvCxnSpPr>
            <a:stCxn id="239" idx="4"/>
            <a:endCxn id="128" idx="0"/>
          </p:cNvCxnSpPr>
          <p:nvPr/>
        </p:nvCxnSpPr>
        <p:spPr>
          <a:xfrm flipH="1">
            <a:off x="6431490" y="4949916"/>
            <a:ext cx="5573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8" name="Straight Arrow Connector 277"/>
          <p:cNvCxnSpPr>
            <a:stCxn id="239" idx="4"/>
            <a:endCxn id="129" idx="0"/>
          </p:cNvCxnSpPr>
          <p:nvPr/>
        </p:nvCxnSpPr>
        <p:spPr>
          <a:xfrm flipH="1">
            <a:off x="6982523" y="4949916"/>
            <a:ext cx="6300"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0" name="Straight Arrow Connector 279"/>
          <p:cNvCxnSpPr>
            <a:stCxn id="239" idx="4"/>
            <a:endCxn id="130" idx="0"/>
          </p:cNvCxnSpPr>
          <p:nvPr/>
        </p:nvCxnSpPr>
        <p:spPr>
          <a:xfrm>
            <a:off x="6988823" y="4949916"/>
            <a:ext cx="544733"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82" name="Straight Arrow Connector 281"/>
          <p:cNvCxnSpPr>
            <a:stCxn id="240" idx="4"/>
            <a:endCxn id="131" idx="0"/>
          </p:cNvCxnSpPr>
          <p:nvPr/>
        </p:nvCxnSpPr>
        <p:spPr>
          <a:xfrm>
            <a:off x="8078280" y="4949916"/>
            <a:ext cx="630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6" name="Straight Arrow Connector 295"/>
          <p:cNvCxnSpPr>
            <a:stCxn id="248" idx="4"/>
            <a:endCxn id="240" idx="0"/>
          </p:cNvCxnSpPr>
          <p:nvPr/>
        </p:nvCxnSpPr>
        <p:spPr>
          <a:xfrm>
            <a:off x="7543807" y="3825921"/>
            <a:ext cx="534473"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98" name="Straight Arrow Connector 297"/>
          <p:cNvCxnSpPr>
            <a:stCxn id="248" idx="4"/>
            <a:endCxn id="239" idx="0"/>
          </p:cNvCxnSpPr>
          <p:nvPr/>
        </p:nvCxnSpPr>
        <p:spPr>
          <a:xfrm flipH="1">
            <a:off x="6988823" y="3825921"/>
            <a:ext cx="55498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348" name="Oval 347"/>
          <p:cNvSpPr/>
          <p:nvPr/>
        </p:nvSpPr>
        <p:spPr>
          <a:xfrm>
            <a:off x="6306748"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sp>
        <p:nvSpPr>
          <p:cNvPr id="360" name="Oval 359"/>
          <p:cNvSpPr/>
          <p:nvPr/>
        </p:nvSpPr>
        <p:spPr>
          <a:xfrm>
            <a:off x="5342029"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363" name="Straight Arrow Connector 362"/>
          <p:cNvCxnSpPr>
            <a:stCxn id="348" idx="4"/>
            <a:endCxn id="360" idx="0"/>
          </p:cNvCxnSpPr>
          <p:nvPr/>
        </p:nvCxnSpPr>
        <p:spPr>
          <a:xfrm flipH="1">
            <a:off x="5611241" y="2925351"/>
            <a:ext cx="964719"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366" name="Straight Arrow Connector 365"/>
          <p:cNvCxnSpPr>
            <a:stCxn id="348" idx="4"/>
            <a:endCxn id="248" idx="0"/>
          </p:cNvCxnSpPr>
          <p:nvPr/>
        </p:nvCxnSpPr>
        <p:spPr>
          <a:xfrm>
            <a:off x="6575960" y="2925351"/>
            <a:ext cx="967847"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09738" cy="726663"/>
          </a:xfrm>
          <a:prstGeom prst="rect">
            <a:avLst/>
          </a:prstGeom>
        </p:spPr>
        <p:txBody>
          <a:bodyPr vert="horz" wrap="square" lIns="91440" tIns="45720" rIns="91440" bIns="45720" rtlCol="0" anchor="t">
            <a:normAutofit/>
          </a:bodyPr>
          <a:lstStyle/>
          <a:p>
            <a:r>
              <a:rPr lang="en-US" sz="2800" dirty="0"/>
              <a:t>Header size: 5</a:t>
            </a:r>
          </a:p>
        </p:txBody>
      </p:sp>
      <p:cxnSp>
        <p:nvCxnSpPr>
          <p:cNvPr id="68" name="Straight Arrow Connector 67"/>
          <p:cNvCxnSpPr>
            <a:stCxn id="245" idx="4"/>
            <a:endCxn id="135" idx="0"/>
          </p:cNvCxnSpPr>
          <p:nvPr/>
        </p:nvCxnSpPr>
        <p:spPr>
          <a:xfrm flipH="1">
            <a:off x="2023223" y="3825921"/>
            <a:ext cx="16594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1" name="Straight Arrow Connector 70"/>
          <p:cNvCxnSpPr>
            <a:stCxn id="245" idx="4"/>
            <a:endCxn id="137" idx="0"/>
          </p:cNvCxnSpPr>
          <p:nvPr/>
        </p:nvCxnSpPr>
        <p:spPr>
          <a:xfrm flipH="1">
            <a:off x="3125290" y="3825921"/>
            <a:ext cx="55733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3" name="Straight Arrow Connector 72"/>
          <p:cNvCxnSpPr>
            <a:stCxn id="245" idx="4"/>
            <a:endCxn id="136" idx="0"/>
          </p:cNvCxnSpPr>
          <p:nvPr/>
        </p:nvCxnSpPr>
        <p:spPr>
          <a:xfrm flipH="1">
            <a:off x="2574256" y="3825921"/>
            <a:ext cx="1108369"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8" name="Straight Arrow Connector 77"/>
          <p:cNvCxnSpPr>
            <a:stCxn id="245" idx="4"/>
            <a:endCxn id="138" idx="0"/>
          </p:cNvCxnSpPr>
          <p:nvPr/>
        </p:nvCxnSpPr>
        <p:spPr>
          <a:xfrm flipH="1">
            <a:off x="3676323" y="3825921"/>
            <a:ext cx="63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245" idx="4"/>
            <a:endCxn id="124" idx="0"/>
          </p:cNvCxnSpPr>
          <p:nvPr/>
        </p:nvCxnSpPr>
        <p:spPr>
          <a:xfrm>
            <a:off x="3682625" y="3825921"/>
            <a:ext cx="54473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1" name="Straight Arrow Connector 80"/>
          <p:cNvCxnSpPr>
            <a:stCxn id="245" idx="4"/>
            <a:endCxn id="125" idx="0"/>
          </p:cNvCxnSpPr>
          <p:nvPr/>
        </p:nvCxnSpPr>
        <p:spPr>
          <a:xfrm>
            <a:off x="3682625" y="3825921"/>
            <a:ext cx="109576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86" name="Rectangle 85"/>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7" name="Rectangle 86"/>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8" name="Rectangle 87"/>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9" name="Rectangle 88"/>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07" name="Oval 106"/>
          <p:cNvSpPr/>
          <p:nvPr/>
        </p:nvSpPr>
        <p:spPr>
          <a:xfrm>
            <a:off x="8372710"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08" name="Oval 107"/>
          <p:cNvSpPr/>
          <p:nvPr/>
        </p:nvSpPr>
        <p:spPr>
          <a:xfrm>
            <a:off x="8917444"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09" name="Straight Arrow Connector 108"/>
          <p:cNvCxnSpPr>
            <a:stCxn id="107" idx="4"/>
          </p:cNvCxnSpPr>
          <p:nvPr/>
        </p:nvCxnSpPr>
        <p:spPr>
          <a:xfrm flipH="1">
            <a:off x="8635623" y="4949916"/>
            <a:ext cx="629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0" name="Straight Arrow Connector 109"/>
          <p:cNvCxnSpPr>
            <a:stCxn id="108" idx="4"/>
          </p:cNvCxnSpPr>
          <p:nvPr/>
        </p:nvCxnSpPr>
        <p:spPr>
          <a:xfrm>
            <a:off x="9186656" y="4940253"/>
            <a:ext cx="0"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1" name="Straight Arrow Connector 110"/>
          <p:cNvCxnSpPr>
            <a:stCxn id="114" idx="4"/>
            <a:endCxn id="108" idx="0"/>
          </p:cNvCxnSpPr>
          <p:nvPr/>
        </p:nvCxnSpPr>
        <p:spPr>
          <a:xfrm>
            <a:off x="8904836" y="3825921"/>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2" name="Straight Arrow Connector 111"/>
          <p:cNvCxnSpPr>
            <a:stCxn id="114" idx="4"/>
            <a:endCxn id="107" idx="0"/>
          </p:cNvCxnSpPr>
          <p:nvPr/>
        </p:nvCxnSpPr>
        <p:spPr>
          <a:xfrm flipH="1">
            <a:off x="8641922" y="3825921"/>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3" name="Oval 112"/>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sp>
        <p:nvSpPr>
          <p:cNvPr id="114" name="Oval 113"/>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115" name="Straight Arrow Connector 114"/>
          <p:cNvCxnSpPr>
            <a:stCxn id="113" idx="4"/>
            <a:endCxn id="114"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6" name="Straight Arrow Connector 115"/>
          <p:cNvCxnSpPr>
            <a:stCxn id="113" idx="4"/>
            <a:endCxn id="123"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17" name="Oval 116"/>
          <p:cNvSpPr/>
          <p:nvPr/>
        </p:nvSpPr>
        <p:spPr>
          <a:xfrm>
            <a:off x="9481081"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18" name="Oval 117"/>
          <p:cNvSpPr/>
          <p:nvPr/>
        </p:nvSpPr>
        <p:spPr>
          <a:xfrm>
            <a:off x="10025815" y="4392166"/>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19" name="Straight Arrow Connector 118"/>
          <p:cNvCxnSpPr>
            <a:stCxn id="117" idx="4"/>
          </p:cNvCxnSpPr>
          <p:nvPr/>
        </p:nvCxnSpPr>
        <p:spPr>
          <a:xfrm flipH="1">
            <a:off x="9737689" y="4940253"/>
            <a:ext cx="12604"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0" name="Straight Arrow Connector 119"/>
          <p:cNvCxnSpPr>
            <a:stCxn id="118" idx="4"/>
          </p:cNvCxnSpPr>
          <p:nvPr/>
        </p:nvCxnSpPr>
        <p:spPr>
          <a:xfrm flipH="1">
            <a:off x="10288723" y="4930590"/>
            <a:ext cx="6304" cy="53842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1" name="Straight Arrow Connector 120"/>
          <p:cNvCxnSpPr>
            <a:stCxn id="123" idx="4"/>
            <a:endCxn id="118" idx="0"/>
          </p:cNvCxnSpPr>
          <p:nvPr/>
        </p:nvCxnSpPr>
        <p:spPr>
          <a:xfrm>
            <a:off x="10013207" y="3816258"/>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22" name="Straight Arrow Connector 121"/>
          <p:cNvCxnSpPr>
            <a:stCxn id="123" idx="4"/>
            <a:endCxn id="117" idx="0"/>
          </p:cNvCxnSpPr>
          <p:nvPr/>
        </p:nvCxnSpPr>
        <p:spPr>
          <a:xfrm flipH="1">
            <a:off x="9750293" y="3816258"/>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23" name="Oval 122"/>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spTree>
    <p:extLst>
      <p:ext uri="{BB962C8B-B14F-4D97-AF65-F5344CB8AC3E}">
        <p14:creationId xmlns:p14="http://schemas.microsoft.com/office/powerpoint/2010/main" val="8216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360"/>
                                        </p:tgtEl>
                                        <p:attrNameLst>
                                          <p:attrName>fillcolor</p:attrName>
                                        </p:attrNameLst>
                                      </p:cBhvr>
                                      <p:to>
                                        <p:clrVal>
                                          <a:srgbClr val="FF9999"/>
                                        </p:clrVal>
                                      </p:to>
                                    </p:set>
                                    <p:set>
                                      <p:cBhvr>
                                        <p:cTn id="7" dur="indefinite"/>
                                        <p:tgtEl>
                                          <p:spTgt spid="360"/>
                                        </p:tgtEl>
                                        <p:attrNameLst>
                                          <p:attrName>fill.type</p:attrName>
                                        </p:attrNameLst>
                                      </p:cBhvr>
                                      <p:to>
                                        <p:strVal val="solid"/>
                                      </p:to>
                                    </p:set>
                                    <p:set>
                                      <p:cBhvr>
                                        <p:cTn id="8" dur="indefinite"/>
                                        <p:tgtEl>
                                          <p:spTgt spid="360"/>
                                        </p:tgtEl>
                                        <p:attrNameLst>
                                          <p:attrName>fill.on</p:attrName>
                                        </p:attrNameLst>
                                      </p:cBhvr>
                                      <p:to>
                                        <p:strVal val="true"/>
                                      </p:to>
                                    </p:set>
                                  </p:childTnLst>
                                </p:cTn>
                              </p:par>
                              <p:par>
                                <p:cTn id="9" presetID="1" presetClass="emph" presetSubtype="1" nodeType="withEffect">
                                  <p:stCondLst>
                                    <p:cond delay="0"/>
                                  </p:stCondLst>
                                  <p:childTnLst>
                                    <p:set>
                                      <p:cBhvr>
                                        <p:cTn id="10" dur="indefinite"/>
                                        <p:tgtEl>
                                          <p:spTgt spid="236"/>
                                        </p:tgtEl>
                                        <p:attrNameLst>
                                          <p:attrName>fillcolor</p:attrName>
                                        </p:attrNameLst>
                                      </p:cBhvr>
                                      <p:to>
                                        <p:clrVal>
                                          <a:srgbClr val="99FF99"/>
                                        </p:clrVal>
                                      </p:to>
                                    </p:set>
                                    <p:set>
                                      <p:cBhvr>
                                        <p:cTn id="11" dur="indefinite"/>
                                        <p:tgtEl>
                                          <p:spTgt spid="236"/>
                                        </p:tgtEl>
                                        <p:attrNameLst>
                                          <p:attrName>fill.type</p:attrName>
                                        </p:attrNameLst>
                                      </p:cBhvr>
                                      <p:to>
                                        <p:strVal val="solid"/>
                                      </p:to>
                                    </p:set>
                                    <p:set>
                                      <p:cBhvr>
                                        <p:cTn id="12" dur="indefinite"/>
                                        <p:tgtEl>
                                          <p:spTgt spid="236"/>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47" presetClass="exit" presetSubtype="0" fill="hold" grpId="0" nodeType="clickEffect">
                                  <p:stCondLst>
                                    <p:cond delay="0"/>
                                  </p:stCondLst>
                                  <p:childTnLst>
                                    <p:animEffect transition="out" filter="fade">
                                      <p:cBhvr>
                                        <p:cTn id="16" dur="1000"/>
                                        <p:tgtEl>
                                          <p:spTgt spid="360"/>
                                        </p:tgtEl>
                                      </p:cBhvr>
                                    </p:animEffect>
                                    <p:anim calcmode="lin" valueType="num">
                                      <p:cBhvr>
                                        <p:cTn id="17" dur="1000"/>
                                        <p:tgtEl>
                                          <p:spTgt spid="360"/>
                                        </p:tgtEl>
                                        <p:attrNameLst>
                                          <p:attrName>ppt_x</p:attrName>
                                        </p:attrNameLst>
                                      </p:cBhvr>
                                      <p:tavLst>
                                        <p:tav tm="0">
                                          <p:val>
                                            <p:strVal val="ppt_x"/>
                                          </p:val>
                                        </p:tav>
                                        <p:tav tm="100000">
                                          <p:val>
                                            <p:strVal val="ppt_x"/>
                                          </p:val>
                                        </p:tav>
                                      </p:tavLst>
                                    </p:anim>
                                    <p:anim calcmode="lin" valueType="num">
                                      <p:cBhvr>
                                        <p:cTn id="18" dur="1000"/>
                                        <p:tgtEl>
                                          <p:spTgt spid="360"/>
                                        </p:tgtEl>
                                        <p:attrNameLst>
                                          <p:attrName>ppt_y</p:attrName>
                                        </p:attrNameLst>
                                      </p:cBhvr>
                                      <p:tavLst>
                                        <p:tav tm="0">
                                          <p:val>
                                            <p:strVal val="ppt_y"/>
                                          </p:val>
                                        </p:tav>
                                        <p:tav tm="100000">
                                          <p:val>
                                            <p:strVal val="ppt_y-.1"/>
                                          </p:val>
                                        </p:tav>
                                      </p:tavLst>
                                    </p:anim>
                                    <p:set>
                                      <p:cBhvr>
                                        <p:cTn id="19" dur="1" fill="hold">
                                          <p:stCondLst>
                                            <p:cond delay="999"/>
                                          </p:stCondLst>
                                        </p:cTn>
                                        <p:tgtEl>
                                          <p:spTgt spid="360"/>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1000"/>
                                        <p:tgtEl>
                                          <p:spTgt spid="302"/>
                                        </p:tgtEl>
                                      </p:cBhvr>
                                    </p:animEffect>
                                    <p:anim calcmode="lin" valueType="num">
                                      <p:cBhvr>
                                        <p:cTn id="22" dur="1000"/>
                                        <p:tgtEl>
                                          <p:spTgt spid="302"/>
                                        </p:tgtEl>
                                        <p:attrNameLst>
                                          <p:attrName>ppt_x</p:attrName>
                                        </p:attrNameLst>
                                      </p:cBhvr>
                                      <p:tavLst>
                                        <p:tav tm="0">
                                          <p:val>
                                            <p:strVal val="ppt_x"/>
                                          </p:val>
                                        </p:tav>
                                        <p:tav tm="100000">
                                          <p:val>
                                            <p:strVal val="ppt_x"/>
                                          </p:val>
                                        </p:tav>
                                      </p:tavLst>
                                    </p:anim>
                                    <p:anim calcmode="lin" valueType="num">
                                      <p:cBhvr>
                                        <p:cTn id="23" dur="1000"/>
                                        <p:tgtEl>
                                          <p:spTgt spid="302"/>
                                        </p:tgtEl>
                                        <p:attrNameLst>
                                          <p:attrName>ppt_y</p:attrName>
                                        </p:attrNameLst>
                                      </p:cBhvr>
                                      <p:tavLst>
                                        <p:tav tm="0">
                                          <p:val>
                                            <p:strVal val="ppt_y"/>
                                          </p:val>
                                        </p:tav>
                                        <p:tav tm="100000">
                                          <p:val>
                                            <p:strVal val="ppt_y-.1"/>
                                          </p:val>
                                        </p:tav>
                                      </p:tavLst>
                                    </p:anim>
                                    <p:set>
                                      <p:cBhvr>
                                        <p:cTn id="24" dur="1" fill="hold">
                                          <p:stCondLst>
                                            <p:cond delay="999"/>
                                          </p:stCondLst>
                                        </p:cTn>
                                        <p:tgtEl>
                                          <p:spTgt spid="302"/>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1000"/>
                                        <p:tgtEl>
                                          <p:spTgt spid="363"/>
                                        </p:tgtEl>
                                      </p:cBhvr>
                                    </p:animEffect>
                                    <p:anim calcmode="lin" valueType="num">
                                      <p:cBhvr>
                                        <p:cTn id="27" dur="1000"/>
                                        <p:tgtEl>
                                          <p:spTgt spid="363"/>
                                        </p:tgtEl>
                                        <p:attrNameLst>
                                          <p:attrName>ppt_x</p:attrName>
                                        </p:attrNameLst>
                                      </p:cBhvr>
                                      <p:tavLst>
                                        <p:tav tm="0">
                                          <p:val>
                                            <p:strVal val="ppt_x"/>
                                          </p:val>
                                        </p:tav>
                                        <p:tav tm="100000">
                                          <p:val>
                                            <p:strVal val="ppt_x"/>
                                          </p:val>
                                        </p:tav>
                                      </p:tavLst>
                                    </p:anim>
                                    <p:anim calcmode="lin" valueType="num">
                                      <p:cBhvr>
                                        <p:cTn id="28" dur="1000"/>
                                        <p:tgtEl>
                                          <p:spTgt spid="363"/>
                                        </p:tgtEl>
                                        <p:attrNameLst>
                                          <p:attrName>ppt_y</p:attrName>
                                        </p:attrNameLst>
                                      </p:cBhvr>
                                      <p:tavLst>
                                        <p:tav tm="0">
                                          <p:val>
                                            <p:strVal val="ppt_y"/>
                                          </p:val>
                                        </p:tav>
                                        <p:tav tm="100000">
                                          <p:val>
                                            <p:strVal val="ppt_y-.1"/>
                                          </p:val>
                                        </p:tav>
                                      </p:tavLst>
                                    </p:anim>
                                    <p:set>
                                      <p:cBhvr>
                                        <p:cTn id="29" dur="1" fill="hold">
                                          <p:stCondLst>
                                            <p:cond delay="999"/>
                                          </p:stCondLst>
                                        </p:cTn>
                                        <p:tgtEl>
                                          <p:spTgt spid="36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1" nodeType="clickEffect">
                                  <p:stCondLst>
                                    <p:cond delay="0"/>
                                  </p:stCondLst>
                                  <p:childTnLst>
                                    <p:set>
                                      <p:cBhvr>
                                        <p:cTn id="33" dur="indefinite"/>
                                        <p:tgtEl>
                                          <p:spTgt spid="239"/>
                                        </p:tgtEl>
                                        <p:attrNameLst>
                                          <p:attrName>fillcolor</p:attrName>
                                        </p:attrNameLst>
                                      </p:cBhvr>
                                      <p:to>
                                        <p:clrVal>
                                          <a:srgbClr val="FF9999"/>
                                        </p:clrVal>
                                      </p:to>
                                    </p:set>
                                    <p:set>
                                      <p:cBhvr>
                                        <p:cTn id="34" dur="indefinite"/>
                                        <p:tgtEl>
                                          <p:spTgt spid="239"/>
                                        </p:tgtEl>
                                        <p:attrNameLst>
                                          <p:attrName>fill.type</p:attrName>
                                        </p:attrNameLst>
                                      </p:cBhvr>
                                      <p:to>
                                        <p:strVal val="solid"/>
                                      </p:to>
                                    </p:set>
                                    <p:set>
                                      <p:cBhvr>
                                        <p:cTn id="35" dur="indefinite"/>
                                        <p:tgtEl>
                                          <p:spTgt spid="239"/>
                                        </p:tgtEl>
                                        <p:attrNameLst>
                                          <p:attrName>fill.on</p:attrName>
                                        </p:attrNameLst>
                                      </p:cBhvr>
                                      <p:to>
                                        <p:strVal val="true"/>
                                      </p:to>
                                    </p:set>
                                  </p:childTnLst>
                                </p:cTn>
                              </p:par>
                              <p:par>
                                <p:cTn id="36" presetID="1" presetClass="emph" presetSubtype="1" nodeType="withEffect">
                                  <p:stCondLst>
                                    <p:cond delay="0"/>
                                  </p:stCondLst>
                                  <p:childTnLst>
                                    <p:set>
                                      <p:cBhvr>
                                        <p:cTn id="37" dur="indefinite"/>
                                        <p:tgtEl>
                                          <p:spTgt spid="240"/>
                                        </p:tgtEl>
                                        <p:attrNameLst>
                                          <p:attrName>fillcolor</p:attrName>
                                        </p:attrNameLst>
                                      </p:cBhvr>
                                      <p:to>
                                        <p:clrVal>
                                          <a:srgbClr val="FF9999"/>
                                        </p:clrVal>
                                      </p:to>
                                    </p:set>
                                    <p:set>
                                      <p:cBhvr>
                                        <p:cTn id="38" dur="indefinite"/>
                                        <p:tgtEl>
                                          <p:spTgt spid="240"/>
                                        </p:tgtEl>
                                        <p:attrNameLst>
                                          <p:attrName>fill.type</p:attrName>
                                        </p:attrNameLst>
                                      </p:cBhvr>
                                      <p:to>
                                        <p:strVal val="solid"/>
                                      </p:to>
                                    </p:set>
                                    <p:set>
                                      <p:cBhvr>
                                        <p:cTn id="39" dur="indefinite"/>
                                        <p:tgtEl>
                                          <p:spTgt spid="240"/>
                                        </p:tgtEl>
                                        <p:attrNameLst>
                                          <p:attrName>fill.on</p:attrName>
                                        </p:attrNameLst>
                                      </p:cBhvr>
                                      <p:to>
                                        <p:strVal val="true"/>
                                      </p:to>
                                    </p:set>
                                  </p:childTnLst>
                                </p:cTn>
                              </p:par>
                              <p:par>
                                <p:cTn id="40" presetID="1" presetClass="emph" presetSubtype="1" nodeType="withEffect">
                                  <p:stCondLst>
                                    <p:cond delay="0"/>
                                  </p:stCondLst>
                                  <p:childTnLst>
                                    <p:set>
                                      <p:cBhvr>
                                        <p:cTn id="41" dur="indefinite"/>
                                        <p:tgtEl>
                                          <p:spTgt spid="248"/>
                                        </p:tgtEl>
                                        <p:attrNameLst>
                                          <p:attrName>fillcolor</p:attrName>
                                        </p:attrNameLst>
                                      </p:cBhvr>
                                      <p:to>
                                        <p:clrVal>
                                          <a:srgbClr val="99FF99"/>
                                        </p:clrVal>
                                      </p:to>
                                    </p:set>
                                    <p:set>
                                      <p:cBhvr>
                                        <p:cTn id="42" dur="indefinite"/>
                                        <p:tgtEl>
                                          <p:spTgt spid="248"/>
                                        </p:tgtEl>
                                        <p:attrNameLst>
                                          <p:attrName>fill.type</p:attrName>
                                        </p:attrNameLst>
                                      </p:cBhvr>
                                      <p:to>
                                        <p:strVal val="solid"/>
                                      </p:to>
                                    </p:set>
                                    <p:set>
                                      <p:cBhvr>
                                        <p:cTn id="43" dur="indefinite"/>
                                        <p:tgtEl>
                                          <p:spTgt spid="248"/>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282"/>
                                        </p:tgtEl>
                                      </p:cBhvr>
                                    </p:animEffect>
                                    <p:anim calcmode="lin" valueType="num">
                                      <p:cBhvr>
                                        <p:cTn id="48" dur="1000"/>
                                        <p:tgtEl>
                                          <p:spTgt spid="282"/>
                                        </p:tgtEl>
                                        <p:attrNameLst>
                                          <p:attrName>ppt_x</p:attrName>
                                        </p:attrNameLst>
                                      </p:cBhvr>
                                      <p:tavLst>
                                        <p:tav tm="0">
                                          <p:val>
                                            <p:strVal val="ppt_x"/>
                                          </p:val>
                                        </p:tav>
                                        <p:tav tm="100000">
                                          <p:val>
                                            <p:strVal val="ppt_x"/>
                                          </p:val>
                                        </p:tav>
                                      </p:tavLst>
                                    </p:anim>
                                    <p:anim calcmode="lin" valueType="num">
                                      <p:cBhvr>
                                        <p:cTn id="49" dur="1000"/>
                                        <p:tgtEl>
                                          <p:spTgt spid="282"/>
                                        </p:tgtEl>
                                        <p:attrNameLst>
                                          <p:attrName>ppt_y</p:attrName>
                                        </p:attrNameLst>
                                      </p:cBhvr>
                                      <p:tavLst>
                                        <p:tav tm="0">
                                          <p:val>
                                            <p:strVal val="ppt_y"/>
                                          </p:val>
                                        </p:tav>
                                        <p:tav tm="100000">
                                          <p:val>
                                            <p:strVal val="ppt_y+.1"/>
                                          </p:val>
                                        </p:tav>
                                      </p:tavLst>
                                    </p:anim>
                                    <p:set>
                                      <p:cBhvr>
                                        <p:cTn id="50" dur="1" fill="hold">
                                          <p:stCondLst>
                                            <p:cond delay="999"/>
                                          </p:stCondLst>
                                        </p:cTn>
                                        <p:tgtEl>
                                          <p:spTgt spid="282"/>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280"/>
                                        </p:tgtEl>
                                      </p:cBhvr>
                                    </p:animEffect>
                                    <p:anim calcmode="lin" valueType="num">
                                      <p:cBhvr>
                                        <p:cTn id="53" dur="1000"/>
                                        <p:tgtEl>
                                          <p:spTgt spid="280"/>
                                        </p:tgtEl>
                                        <p:attrNameLst>
                                          <p:attrName>ppt_x</p:attrName>
                                        </p:attrNameLst>
                                      </p:cBhvr>
                                      <p:tavLst>
                                        <p:tav tm="0">
                                          <p:val>
                                            <p:strVal val="ppt_x"/>
                                          </p:val>
                                        </p:tav>
                                        <p:tav tm="100000">
                                          <p:val>
                                            <p:strVal val="ppt_x"/>
                                          </p:val>
                                        </p:tav>
                                      </p:tavLst>
                                    </p:anim>
                                    <p:anim calcmode="lin" valueType="num">
                                      <p:cBhvr>
                                        <p:cTn id="54" dur="1000"/>
                                        <p:tgtEl>
                                          <p:spTgt spid="280"/>
                                        </p:tgtEl>
                                        <p:attrNameLst>
                                          <p:attrName>ppt_y</p:attrName>
                                        </p:attrNameLst>
                                      </p:cBhvr>
                                      <p:tavLst>
                                        <p:tav tm="0">
                                          <p:val>
                                            <p:strVal val="ppt_y"/>
                                          </p:val>
                                        </p:tav>
                                        <p:tav tm="100000">
                                          <p:val>
                                            <p:strVal val="ppt_y+.1"/>
                                          </p:val>
                                        </p:tav>
                                      </p:tavLst>
                                    </p:anim>
                                    <p:set>
                                      <p:cBhvr>
                                        <p:cTn id="55" dur="1" fill="hold">
                                          <p:stCondLst>
                                            <p:cond delay="999"/>
                                          </p:stCondLst>
                                        </p:cTn>
                                        <p:tgtEl>
                                          <p:spTgt spid="280"/>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278"/>
                                        </p:tgtEl>
                                      </p:cBhvr>
                                    </p:animEffect>
                                    <p:anim calcmode="lin" valueType="num">
                                      <p:cBhvr>
                                        <p:cTn id="58" dur="1000"/>
                                        <p:tgtEl>
                                          <p:spTgt spid="278"/>
                                        </p:tgtEl>
                                        <p:attrNameLst>
                                          <p:attrName>ppt_x</p:attrName>
                                        </p:attrNameLst>
                                      </p:cBhvr>
                                      <p:tavLst>
                                        <p:tav tm="0">
                                          <p:val>
                                            <p:strVal val="ppt_x"/>
                                          </p:val>
                                        </p:tav>
                                        <p:tav tm="100000">
                                          <p:val>
                                            <p:strVal val="ppt_x"/>
                                          </p:val>
                                        </p:tav>
                                      </p:tavLst>
                                    </p:anim>
                                    <p:anim calcmode="lin" valueType="num">
                                      <p:cBhvr>
                                        <p:cTn id="59" dur="1000"/>
                                        <p:tgtEl>
                                          <p:spTgt spid="278"/>
                                        </p:tgtEl>
                                        <p:attrNameLst>
                                          <p:attrName>ppt_y</p:attrName>
                                        </p:attrNameLst>
                                      </p:cBhvr>
                                      <p:tavLst>
                                        <p:tav tm="0">
                                          <p:val>
                                            <p:strVal val="ppt_y"/>
                                          </p:val>
                                        </p:tav>
                                        <p:tav tm="100000">
                                          <p:val>
                                            <p:strVal val="ppt_y+.1"/>
                                          </p:val>
                                        </p:tav>
                                      </p:tavLst>
                                    </p:anim>
                                    <p:set>
                                      <p:cBhvr>
                                        <p:cTn id="60" dur="1" fill="hold">
                                          <p:stCondLst>
                                            <p:cond delay="999"/>
                                          </p:stCondLst>
                                        </p:cTn>
                                        <p:tgtEl>
                                          <p:spTgt spid="278"/>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276"/>
                                        </p:tgtEl>
                                      </p:cBhvr>
                                    </p:animEffect>
                                    <p:anim calcmode="lin" valueType="num">
                                      <p:cBhvr>
                                        <p:cTn id="63" dur="1000"/>
                                        <p:tgtEl>
                                          <p:spTgt spid="276"/>
                                        </p:tgtEl>
                                        <p:attrNameLst>
                                          <p:attrName>ppt_x</p:attrName>
                                        </p:attrNameLst>
                                      </p:cBhvr>
                                      <p:tavLst>
                                        <p:tav tm="0">
                                          <p:val>
                                            <p:strVal val="ppt_x"/>
                                          </p:val>
                                        </p:tav>
                                        <p:tav tm="100000">
                                          <p:val>
                                            <p:strVal val="ppt_x"/>
                                          </p:val>
                                        </p:tav>
                                      </p:tavLst>
                                    </p:anim>
                                    <p:anim calcmode="lin" valueType="num">
                                      <p:cBhvr>
                                        <p:cTn id="64" dur="1000"/>
                                        <p:tgtEl>
                                          <p:spTgt spid="276"/>
                                        </p:tgtEl>
                                        <p:attrNameLst>
                                          <p:attrName>ppt_y</p:attrName>
                                        </p:attrNameLst>
                                      </p:cBhvr>
                                      <p:tavLst>
                                        <p:tav tm="0">
                                          <p:val>
                                            <p:strVal val="ppt_y"/>
                                          </p:val>
                                        </p:tav>
                                        <p:tav tm="100000">
                                          <p:val>
                                            <p:strVal val="ppt_y+.1"/>
                                          </p:val>
                                        </p:tav>
                                      </p:tavLst>
                                    </p:anim>
                                    <p:set>
                                      <p:cBhvr>
                                        <p:cTn id="65" dur="1" fill="hold">
                                          <p:stCondLst>
                                            <p:cond delay="999"/>
                                          </p:stCondLst>
                                        </p:cTn>
                                        <p:tgtEl>
                                          <p:spTgt spid="276"/>
                                        </p:tgtEl>
                                        <p:attrNameLst>
                                          <p:attrName>style.visibility</p:attrName>
                                        </p:attrNameLst>
                                      </p:cBhvr>
                                      <p:to>
                                        <p:strVal val="hidden"/>
                                      </p:to>
                                    </p:set>
                                  </p:childTnLst>
                                </p:cTn>
                              </p:par>
                              <p:par>
                                <p:cTn id="66" presetID="42" presetClass="exit" presetSubtype="0" fill="hold" grpId="0" nodeType="withEffect">
                                  <p:stCondLst>
                                    <p:cond delay="0"/>
                                  </p:stCondLst>
                                  <p:childTnLst>
                                    <p:animEffect transition="out" filter="fade">
                                      <p:cBhvr>
                                        <p:cTn id="67" dur="1000"/>
                                        <p:tgtEl>
                                          <p:spTgt spid="239"/>
                                        </p:tgtEl>
                                      </p:cBhvr>
                                    </p:animEffect>
                                    <p:anim calcmode="lin" valueType="num">
                                      <p:cBhvr>
                                        <p:cTn id="68" dur="1000"/>
                                        <p:tgtEl>
                                          <p:spTgt spid="239"/>
                                        </p:tgtEl>
                                        <p:attrNameLst>
                                          <p:attrName>ppt_x</p:attrName>
                                        </p:attrNameLst>
                                      </p:cBhvr>
                                      <p:tavLst>
                                        <p:tav tm="0">
                                          <p:val>
                                            <p:strVal val="ppt_x"/>
                                          </p:val>
                                        </p:tav>
                                        <p:tav tm="100000">
                                          <p:val>
                                            <p:strVal val="ppt_x"/>
                                          </p:val>
                                        </p:tav>
                                      </p:tavLst>
                                    </p:anim>
                                    <p:anim calcmode="lin" valueType="num">
                                      <p:cBhvr>
                                        <p:cTn id="69" dur="1000"/>
                                        <p:tgtEl>
                                          <p:spTgt spid="239"/>
                                        </p:tgtEl>
                                        <p:attrNameLst>
                                          <p:attrName>ppt_y</p:attrName>
                                        </p:attrNameLst>
                                      </p:cBhvr>
                                      <p:tavLst>
                                        <p:tav tm="0">
                                          <p:val>
                                            <p:strVal val="ppt_y"/>
                                          </p:val>
                                        </p:tav>
                                        <p:tav tm="100000">
                                          <p:val>
                                            <p:strVal val="ppt_y+.1"/>
                                          </p:val>
                                        </p:tav>
                                      </p:tavLst>
                                    </p:anim>
                                    <p:set>
                                      <p:cBhvr>
                                        <p:cTn id="70" dur="1" fill="hold">
                                          <p:stCondLst>
                                            <p:cond delay="999"/>
                                          </p:stCondLst>
                                        </p:cTn>
                                        <p:tgtEl>
                                          <p:spTgt spid="239"/>
                                        </p:tgtEl>
                                        <p:attrNameLst>
                                          <p:attrName>style.visibility</p:attrName>
                                        </p:attrNameLst>
                                      </p:cBhvr>
                                      <p:to>
                                        <p:strVal val="hidden"/>
                                      </p:to>
                                    </p:set>
                                  </p:childTnLst>
                                </p:cTn>
                              </p:par>
                              <p:par>
                                <p:cTn id="71" presetID="42" presetClass="exit" presetSubtype="0" fill="hold" grpId="0" nodeType="withEffect">
                                  <p:stCondLst>
                                    <p:cond delay="0"/>
                                  </p:stCondLst>
                                  <p:childTnLst>
                                    <p:animEffect transition="out" filter="fade">
                                      <p:cBhvr>
                                        <p:cTn id="72" dur="1000"/>
                                        <p:tgtEl>
                                          <p:spTgt spid="240"/>
                                        </p:tgtEl>
                                      </p:cBhvr>
                                    </p:animEffect>
                                    <p:anim calcmode="lin" valueType="num">
                                      <p:cBhvr>
                                        <p:cTn id="73" dur="1000"/>
                                        <p:tgtEl>
                                          <p:spTgt spid="240"/>
                                        </p:tgtEl>
                                        <p:attrNameLst>
                                          <p:attrName>ppt_x</p:attrName>
                                        </p:attrNameLst>
                                      </p:cBhvr>
                                      <p:tavLst>
                                        <p:tav tm="0">
                                          <p:val>
                                            <p:strVal val="ppt_x"/>
                                          </p:val>
                                        </p:tav>
                                        <p:tav tm="100000">
                                          <p:val>
                                            <p:strVal val="ppt_x"/>
                                          </p:val>
                                        </p:tav>
                                      </p:tavLst>
                                    </p:anim>
                                    <p:anim calcmode="lin" valueType="num">
                                      <p:cBhvr>
                                        <p:cTn id="74" dur="1000"/>
                                        <p:tgtEl>
                                          <p:spTgt spid="240"/>
                                        </p:tgtEl>
                                        <p:attrNameLst>
                                          <p:attrName>ppt_y</p:attrName>
                                        </p:attrNameLst>
                                      </p:cBhvr>
                                      <p:tavLst>
                                        <p:tav tm="0">
                                          <p:val>
                                            <p:strVal val="ppt_y"/>
                                          </p:val>
                                        </p:tav>
                                        <p:tav tm="100000">
                                          <p:val>
                                            <p:strVal val="ppt_y+.1"/>
                                          </p:val>
                                        </p:tav>
                                      </p:tavLst>
                                    </p:anim>
                                    <p:set>
                                      <p:cBhvr>
                                        <p:cTn id="75" dur="1" fill="hold">
                                          <p:stCondLst>
                                            <p:cond delay="999"/>
                                          </p:stCondLst>
                                        </p:cTn>
                                        <p:tgtEl>
                                          <p:spTgt spid="240"/>
                                        </p:tgtEl>
                                        <p:attrNameLst>
                                          <p:attrName>style.visibility</p:attrName>
                                        </p:attrNameLst>
                                      </p:cBhvr>
                                      <p:to>
                                        <p:strVal val="hidden"/>
                                      </p:to>
                                    </p:set>
                                  </p:childTnLst>
                                </p:cTn>
                              </p:par>
                              <p:par>
                                <p:cTn id="76" presetID="42" presetClass="exit" presetSubtype="0" fill="hold" nodeType="withEffect">
                                  <p:stCondLst>
                                    <p:cond delay="0"/>
                                  </p:stCondLst>
                                  <p:childTnLst>
                                    <p:animEffect transition="out" filter="fade">
                                      <p:cBhvr>
                                        <p:cTn id="77" dur="1000"/>
                                        <p:tgtEl>
                                          <p:spTgt spid="296"/>
                                        </p:tgtEl>
                                      </p:cBhvr>
                                    </p:animEffect>
                                    <p:anim calcmode="lin" valueType="num">
                                      <p:cBhvr>
                                        <p:cTn id="78" dur="1000"/>
                                        <p:tgtEl>
                                          <p:spTgt spid="296"/>
                                        </p:tgtEl>
                                        <p:attrNameLst>
                                          <p:attrName>ppt_x</p:attrName>
                                        </p:attrNameLst>
                                      </p:cBhvr>
                                      <p:tavLst>
                                        <p:tav tm="0">
                                          <p:val>
                                            <p:strVal val="ppt_x"/>
                                          </p:val>
                                        </p:tav>
                                        <p:tav tm="100000">
                                          <p:val>
                                            <p:strVal val="ppt_x"/>
                                          </p:val>
                                        </p:tav>
                                      </p:tavLst>
                                    </p:anim>
                                    <p:anim calcmode="lin" valueType="num">
                                      <p:cBhvr>
                                        <p:cTn id="79" dur="1000"/>
                                        <p:tgtEl>
                                          <p:spTgt spid="296"/>
                                        </p:tgtEl>
                                        <p:attrNameLst>
                                          <p:attrName>ppt_y</p:attrName>
                                        </p:attrNameLst>
                                      </p:cBhvr>
                                      <p:tavLst>
                                        <p:tav tm="0">
                                          <p:val>
                                            <p:strVal val="ppt_y"/>
                                          </p:val>
                                        </p:tav>
                                        <p:tav tm="100000">
                                          <p:val>
                                            <p:strVal val="ppt_y+.1"/>
                                          </p:val>
                                        </p:tav>
                                      </p:tavLst>
                                    </p:anim>
                                    <p:set>
                                      <p:cBhvr>
                                        <p:cTn id="80" dur="1" fill="hold">
                                          <p:stCondLst>
                                            <p:cond delay="999"/>
                                          </p:stCondLst>
                                        </p:cTn>
                                        <p:tgtEl>
                                          <p:spTgt spid="296"/>
                                        </p:tgtEl>
                                        <p:attrNameLst>
                                          <p:attrName>style.visibility</p:attrName>
                                        </p:attrNameLst>
                                      </p:cBhvr>
                                      <p:to>
                                        <p:strVal val="hidden"/>
                                      </p:to>
                                    </p:set>
                                  </p:childTnLst>
                                </p:cTn>
                              </p:par>
                              <p:par>
                                <p:cTn id="81" presetID="42" presetClass="exit" presetSubtype="0" fill="hold" nodeType="withEffect">
                                  <p:stCondLst>
                                    <p:cond delay="0"/>
                                  </p:stCondLst>
                                  <p:childTnLst>
                                    <p:animEffect transition="out" filter="fade">
                                      <p:cBhvr>
                                        <p:cTn id="82" dur="1000"/>
                                        <p:tgtEl>
                                          <p:spTgt spid="298"/>
                                        </p:tgtEl>
                                      </p:cBhvr>
                                    </p:animEffect>
                                    <p:anim calcmode="lin" valueType="num">
                                      <p:cBhvr>
                                        <p:cTn id="83" dur="1000"/>
                                        <p:tgtEl>
                                          <p:spTgt spid="298"/>
                                        </p:tgtEl>
                                        <p:attrNameLst>
                                          <p:attrName>ppt_x</p:attrName>
                                        </p:attrNameLst>
                                      </p:cBhvr>
                                      <p:tavLst>
                                        <p:tav tm="0">
                                          <p:val>
                                            <p:strVal val="ppt_x"/>
                                          </p:val>
                                        </p:tav>
                                        <p:tav tm="100000">
                                          <p:val>
                                            <p:strVal val="ppt_x"/>
                                          </p:val>
                                        </p:tav>
                                      </p:tavLst>
                                    </p:anim>
                                    <p:anim calcmode="lin" valueType="num">
                                      <p:cBhvr>
                                        <p:cTn id="84" dur="1000"/>
                                        <p:tgtEl>
                                          <p:spTgt spid="298"/>
                                        </p:tgtEl>
                                        <p:attrNameLst>
                                          <p:attrName>ppt_y</p:attrName>
                                        </p:attrNameLst>
                                      </p:cBhvr>
                                      <p:tavLst>
                                        <p:tav tm="0">
                                          <p:val>
                                            <p:strVal val="ppt_y"/>
                                          </p:val>
                                        </p:tav>
                                        <p:tav tm="100000">
                                          <p:val>
                                            <p:strVal val="ppt_y+.1"/>
                                          </p:val>
                                        </p:tav>
                                      </p:tavLst>
                                    </p:anim>
                                    <p:set>
                                      <p:cBhvr>
                                        <p:cTn id="85" dur="1" fill="hold">
                                          <p:stCondLst>
                                            <p:cond delay="999"/>
                                          </p:stCondLst>
                                        </p:cTn>
                                        <p:tgtEl>
                                          <p:spTgt spid="2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animBg="1"/>
      <p:bldP spid="240" grpId="0" animBg="1"/>
      <p:bldP spid="36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5" name="Oval 244"/>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sp>
        <p:nvSpPr>
          <p:cNvPr id="348" name="Oval 347"/>
          <p:cNvSpPr/>
          <p:nvPr/>
        </p:nvSpPr>
        <p:spPr>
          <a:xfrm>
            <a:off x="6306748" y="238692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17</a:t>
            </a:r>
            <a:endParaRPr lang="sv-SE" sz="1400" dirty="0"/>
          </a:p>
        </p:txBody>
      </p:sp>
      <p:cxnSp>
        <p:nvCxnSpPr>
          <p:cNvPr id="366" name="Straight Arrow Connector 365"/>
          <p:cNvCxnSpPr>
            <a:stCxn id="348" idx="4"/>
            <a:endCxn id="248" idx="0"/>
          </p:cNvCxnSpPr>
          <p:nvPr/>
        </p:nvCxnSpPr>
        <p:spPr>
          <a:xfrm>
            <a:off x="6575960" y="2925351"/>
            <a:ext cx="967847" cy="36214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09738" cy="726663"/>
          </a:xfrm>
          <a:prstGeom prst="rect">
            <a:avLst/>
          </a:prstGeom>
        </p:spPr>
        <p:txBody>
          <a:bodyPr vert="horz" wrap="square" lIns="91440" tIns="45720" rIns="91440" bIns="45720" rtlCol="0" anchor="t">
            <a:normAutofit/>
          </a:bodyPr>
          <a:lstStyle/>
          <a:p>
            <a:r>
              <a:rPr lang="en-US" sz="2800" dirty="0"/>
              <a:t>Header size: 5</a:t>
            </a:r>
          </a:p>
        </p:txBody>
      </p:sp>
      <p:cxnSp>
        <p:nvCxnSpPr>
          <p:cNvPr id="68" name="Straight Arrow Connector 67"/>
          <p:cNvCxnSpPr>
            <a:stCxn id="245" idx="4"/>
            <a:endCxn id="135" idx="0"/>
          </p:cNvCxnSpPr>
          <p:nvPr/>
        </p:nvCxnSpPr>
        <p:spPr>
          <a:xfrm flipH="1">
            <a:off x="2023223" y="3825921"/>
            <a:ext cx="16594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1" name="Straight Arrow Connector 70"/>
          <p:cNvCxnSpPr>
            <a:stCxn id="245" idx="4"/>
            <a:endCxn id="137" idx="0"/>
          </p:cNvCxnSpPr>
          <p:nvPr/>
        </p:nvCxnSpPr>
        <p:spPr>
          <a:xfrm flipH="1">
            <a:off x="3125290" y="3825921"/>
            <a:ext cx="55733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3" name="Straight Arrow Connector 72"/>
          <p:cNvCxnSpPr>
            <a:stCxn id="245" idx="4"/>
            <a:endCxn id="136" idx="0"/>
          </p:cNvCxnSpPr>
          <p:nvPr/>
        </p:nvCxnSpPr>
        <p:spPr>
          <a:xfrm flipH="1">
            <a:off x="2574256" y="3825921"/>
            <a:ext cx="1108369"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8" name="Straight Arrow Connector 77"/>
          <p:cNvCxnSpPr>
            <a:stCxn id="245" idx="4"/>
            <a:endCxn id="138" idx="0"/>
          </p:cNvCxnSpPr>
          <p:nvPr/>
        </p:nvCxnSpPr>
        <p:spPr>
          <a:xfrm flipH="1">
            <a:off x="3676323" y="3825921"/>
            <a:ext cx="63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245" idx="4"/>
            <a:endCxn id="124" idx="0"/>
          </p:cNvCxnSpPr>
          <p:nvPr/>
        </p:nvCxnSpPr>
        <p:spPr>
          <a:xfrm>
            <a:off x="3682625" y="3825921"/>
            <a:ext cx="54473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1" name="Straight Arrow Connector 80"/>
          <p:cNvCxnSpPr>
            <a:stCxn id="245" idx="4"/>
            <a:endCxn id="125" idx="0"/>
          </p:cNvCxnSpPr>
          <p:nvPr/>
        </p:nvCxnSpPr>
        <p:spPr>
          <a:xfrm>
            <a:off x="3682625" y="3825921"/>
            <a:ext cx="109576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0" name="Straight Arrow Connector 59"/>
          <p:cNvCxnSpPr>
            <a:stCxn id="348" idx="4"/>
            <a:endCxn id="236" idx="0"/>
          </p:cNvCxnSpPr>
          <p:nvPr/>
        </p:nvCxnSpPr>
        <p:spPr>
          <a:xfrm flipH="1">
            <a:off x="5602765" y="2925351"/>
            <a:ext cx="973195" cy="148614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3" name="Straight Arrow Connector 62"/>
          <p:cNvCxnSpPr>
            <a:stCxn id="248" idx="4"/>
            <a:endCxn id="128" idx="0"/>
          </p:cNvCxnSpPr>
          <p:nvPr/>
        </p:nvCxnSpPr>
        <p:spPr>
          <a:xfrm flipH="1">
            <a:off x="6431490" y="3825921"/>
            <a:ext cx="1112317"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6" name="Straight Arrow Connector 65"/>
          <p:cNvCxnSpPr>
            <a:stCxn id="248" idx="4"/>
            <a:endCxn id="129" idx="0"/>
          </p:cNvCxnSpPr>
          <p:nvPr/>
        </p:nvCxnSpPr>
        <p:spPr>
          <a:xfrm flipH="1">
            <a:off x="6982523" y="3825921"/>
            <a:ext cx="561284"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7" name="Straight Arrow Connector 66"/>
          <p:cNvCxnSpPr>
            <a:stCxn id="248" idx="4"/>
            <a:endCxn id="130" idx="0"/>
          </p:cNvCxnSpPr>
          <p:nvPr/>
        </p:nvCxnSpPr>
        <p:spPr>
          <a:xfrm flipH="1">
            <a:off x="7533556" y="3825921"/>
            <a:ext cx="1025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9" name="Straight Arrow Connector 68"/>
          <p:cNvCxnSpPr>
            <a:stCxn id="248" idx="4"/>
            <a:endCxn id="131" idx="0"/>
          </p:cNvCxnSpPr>
          <p:nvPr/>
        </p:nvCxnSpPr>
        <p:spPr>
          <a:xfrm>
            <a:off x="7543807" y="3825921"/>
            <a:ext cx="54078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54" name="Rectangle 53"/>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5" name="Rectangle 54"/>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6" name="Rectangle 55"/>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1" name="Oval 120"/>
          <p:cNvSpPr/>
          <p:nvPr/>
        </p:nvSpPr>
        <p:spPr>
          <a:xfrm>
            <a:off x="8372710"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22" name="Oval 121"/>
          <p:cNvSpPr/>
          <p:nvPr/>
        </p:nvSpPr>
        <p:spPr>
          <a:xfrm>
            <a:off x="8917444"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23" name="Straight Arrow Connector 122"/>
          <p:cNvCxnSpPr>
            <a:stCxn id="121" idx="4"/>
          </p:cNvCxnSpPr>
          <p:nvPr/>
        </p:nvCxnSpPr>
        <p:spPr>
          <a:xfrm flipH="1">
            <a:off x="8635623" y="4949916"/>
            <a:ext cx="629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0" name="Straight Arrow Connector 139"/>
          <p:cNvCxnSpPr>
            <a:stCxn id="122" idx="4"/>
          </p:cNvCxnSpPr>
          <p:nvPr/>
        </p:nvCxnSpPr>
        <p:spPr>
          <a:xfrm>
            <a:off x="9186656" y="4940253"/>
            <a:ext cx="0"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1" name="Straight Arrow Connector 140"/>
          <p:cNvCxnSpPr>
            <a:stCxn id="144" idx="4"/>
            <a:endCxn id="122" idx="0"/>
          </p:cNvCxnSpPr>
          <p:nvPr/>
        </p:nvCxnSpPr>
        <p:spPr>
          <a:xfrm>
            <a:off x="8904836" y="3825921"/>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2" name="Straight Arrow Connector 141"/>
          <p:cNvCxnSpPr>
            <a:stCxn id="144" idx="4"/>
            <a:endCxn id="121" idx="0"/>
          </p:cNvCxnSpPr>
          <p:nvPr/>
        </p:nvCxnSpPr>
        <p:spPr>
          <a:xfrm flipH="1">
            <a:off x="8641922" y="3825921"/>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43" name="Oval 142"/>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sp>
        <p:nvSpPr>
          <p:cNvPr id="144" name="Oval 143"/>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145" name="Straight Arrow Connector 144"/>
          <p:cNvCxnSpPr>
            <a:stCxn id="143" idx="4"/>
            <a:endCxn id="144"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46" name="Straight Arrow Connector 145"/>
          <p:cNvCxnSpPr>
            <a:stCxn id="143" idx="4"/>
            <a:endCxn id="153"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47" name="Oval 146"/>
          <p:cNvSpPr/>
          <p:nvPr/>
        </p:nvSpPr>
        <p:spPr>
          <a:xfrm>
            <a:off x="9481081"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148" name="Oval 147"/>
          <p:cNvSpPr/>
          <p:nvPr/>
        </p:nvSpPr>
        <p:spPr>
          <a:xfrm>
            <a:off x="10025815" y="4392166"/>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49" name="Straight Arrow Connector 148"/>
          <p:cNvCxnSpPr>
            <a:stCxn id="147" idx="4"/>
          </p:cNvCxnSpPr>
          <p:nvPr/>
        </p:nvCxnSpPr>
        <p:spPr>
          <a:xfrm flipH="1">
            <a:off x="9737689" y="4940253"/>
            <a:ext cx="12604"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50" name="Straight Arrow Connector 149"/>
          <p:cNvCxnSpPr>
            <a:stCxn id="148" idx="4"/>
          </p:cNvCxnSpPr>
          <p:nvPr/>
        </p:nvCxnSpPr>
        <p:spPr>
          <a:xfrm flipH="1">
            <a:off x="10288723" y="4930590"/>
            <a:ext cx="6304" cy="53842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51" name="Straight Arrow Connector 150"/>
          <p:cNvCxnSpPr>
            <a:stCxn id="153" idx="4"/>
            <a:endCxn id="148" idx="0"/>
          </p:cNvCxnSpPr>
          <p:nvPr/>
        </p:nvCxnSpPr>
        <p:spPr>
          <a:xfrm>
            <a:off x="10013207" y="3816258"/>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52" name="Straight Arrow Connector 151"/>
          <p:cNvCxnSpPr>
            <a:stCxn id="153" idx="4"/>
            <a:endCxn id="147" idx="0"/>
          </p:cNvCxnSpPr>
          <p:nvPr/>
        </p:nvCxnSpPr>
        <p:spPr>
          <a:xfrm flipH="1">
            <a:off x="9750293" y="3816258"/>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53" name="Oval 152"/>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spTree>
    <p:extLst>
      <p:ext uri="{BB962C8B-B14F-4D97-AF65-F5344CB8AC3E}">
        <p14:creationId xmlns:p14="http://schemas.microsoft.com/office/powerpoint/2010/main" val="29404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linds(horizontal)">
                                      <p:cBhvr>
                                        <p:cTn id="7" dur="500"/>
                                        <p:tgtEl>
                                          <p:spTgt spid="60"/>
                                        </p:tgtEl>
                                      </p:cBhvr>
                                    </p:animEffect>
                                  </p:childTnLst>
                                </p:cTn>
                              </p:par>
                              <p:par>
                                <p:cTn id="8" presetID="3" presetClass="entr" presetSubtype="1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blinds(horizontal)">
                                      <p:cBhvr>
                                        <p:cTn id="10" dur="500"/>
                                        <p:tgtEl>
                                          <p:spTgt spid="69"/>
                                        </p:tgtEl>
                                      </p:cBhvr>
                                    </p:animEffect>
                                  </p:childTnLst>
                                </p:cTn>
                              </p:par>
                              <p:par>
                                <p:cTn id="11" presetID="3" presetClass="entr" presetSubtype="1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linds(horizontal)">
                                      <p:cBhvr>
                                        <p:cTn id="13" dur="500"/>
                                        <p:tgtEl>
                                          <p:spTgt spid="67"/>
                                        </p:tgtEl>
                                      </p:cBhvr>
                                    </p:animEffect>
                                  </p:childTnLst>
                                </p:cTn>
                              </p:par>
                              <p:par>
                                <p:cTn id="14" presetID="3" presetClass="entr" presetSubtype="1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blinds(horizontal)">
                                      <p:cBhvr>
                                        <p:cTn id="16" dur="500"/>
                                        <p:tgtEl>
                                          <p:spTgt spid="66"/>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mph" presetSubtype="1" nodeType="clickEffect">
                                  <p:stCondLst>
                                    <p:cond delay="0"/>
                                  </p:stCondLst>
                                  <p:childTnLst>
                                    <p:set>
                                      <p:cBhvr>
                                        <p:cTn id="23" dur="indefinite"/>
                                        <p:tgtEl>
                                          <p:spTgt spid="348"/>
                                        </p:tgtEl>
                                        <p:attrNameLst>
                                          <p:attrName>fillcolor</p:attrName>
                                        </p:attrNameLst>
                                      </p:cBhvr>
                                      <p:to>
                                        <p:clrVal>
                                          <a:srgbClr val="FF9999"/>
                                        </p:clrVal>
                                      </p:to>
                                    </p:set>
                                    <p:set>
                                      <p:cBhvr>
                                        <p:cTn id="24" dur="indefinite"/>
                                        <p:tgtEl>
                                          <p:spTgt spid="348"/>
                                        </p:tgtEl>
                                        <p:attrNameLst>
                                          <p:attrName>fill.type</p:attrName>
                                        </p:attrNameLst>
                                      </p:cBhvr>
                                      <p:to>
                                        <p:strVal val="solid"/>
                                      </p:to>
                                    </p:set>
                                    <p:set>
                                      <p:cBhvr>
                                        <p:cTn id="25" dur="indefinite"/>
                                        <p:tgtEl>
                                          <p:spTgt spid="348"/>
                                        </p:tgtEl>
                                        <p:attrNameLst>
                                          <p:attrName>fill.on</p:attrName>
                                        </p:attrNameLst>
                                      </p:cBhvr>
                                      <p:to>
                                        <p:strVal val="true"/>
                                      </p:to>
                                    </p:set>
                                  </p:childTnLst>
                                </p:cTn>
                              </p:par>
                              <p:par>
                                <p:cTn id="26" presetID="1" presetClass="emph" presetSubtype="1" nodeType="withEffect">
                                  <p:stCondLst>
                                    <p:cond delay="0"/>
                                  </p:stCondLst>
                                  <p:childTnLst>
                                    <p:set>
                                      <p:cBhvr>
                                        <p:cTn id="27" dur="indefinite"/>
                                        <p:tgtEl>
                                          <p:spTgt spid="248"/>
                                        </p:tgtEl>
                                        <p:attrNameLst>
                                          <p:attrName>fillcolor</p:attrName>
                                        </p:attrNameLst>
                                      </p:cBhvr>
                                      <p:to>
                                        <p:clrVal>
                                          <a:srgbClr val="99FF99"/>
                                        </p:clrVal>
                                      </p:to>
                                    </p:set>
                                    <p:set>
                                      <p:cBhvr>
                                        <p:cTn id="28" dur="indefinite"/>
                                        <p:tgtEl>
                                          <p:spTgt spid="248"/>
                                        </p:tgtEl>
                                        <p:attrNameLst>
                                          <p:attrName>fill.type</p:attrName>
                                        </p:attrNameLst>
                                      </p:cBhvr>
                                      <p:to>
                                        <p:strVal val="solid"/>
                                      </p:to>
                                    </p:set>
                                    <p:set>
                                      <p:cBhvr>
                                        <p:cTn id="29" dur="indefinite"/>
                                        <p:tgtEl>
                                          <p:spTgt spid="248"/>
                                        </p:tgtEl>
                                        <p:attrNameLst>
                                          <p:attrName>fill.on</p:attrName>
                                        </p:attrNameLst>
                                      </p:cBhvr>
                                      <p:to>
                                        <p:strVal val="true"/>
                                      </p:to>
                                    </p:set>
                                  </p:childTnLst>
                                </p:cTn>
                              </p:par>
                              <p:par>
                                <p:cTn id="30" presetID="1" presetClass="emph" presetSubtype="1" nodeType="withEffect">
                                  <p:stCondLst>
                                    <p:cond delay="0"/>
                                  </p:stCondLst>
                                  <p:childTnLst>
                                    <p:set>
                                      <p:cBhvr>
                                        <p:cTn id="31" dur="indefinite"/>
                                        <p:tgtEl>
                                          <p:spTgt spid="236"/>
                                        </p:tgtEl>
                                        <p:attrNameLst>
                                          <p:attrName>fillcolor</p:attrName>
                                        </p:attrNameLst>
                                      </p:cBhvr>
                                      <p:to>
                                        <p:clrVal>
                                          <a:srgbClr val="99FF99"/>
                                        </p:clrVal>
                                      </p:to>
                                    </p:set>
                                    <p:set>
                                      <p:cBhvr>
                                        <p:cTn id="32" dur="indefinite"/>
                                        <p:tgtEl>
                                          <p:spTgt spid="236"/>
                                        </p:tgtEl>
                                        <p:attrNameLst>
                                          <p:attrName>fill.type</p:attrName>
                                        </p:attrNameLst>
                                      </p:cBhvr>
                                      <p:to>
                                        <p:strVal val="solid"/>
                                      </p:to>
                                    </p:set>
                                    <p:set>
                                      <p:cBhvr>
                                        <p:cTn id="33" dur="indefinite"/>
                                        <p:tgtEl>
                                          <p:spTgt spid="236"/>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47" presetClass="exit" presetSubtype="0" fill="hold" nodeType="clickEffect">
                                  <p:stCondLst>
                                    <p:cond delay="0"/>
                                  </p:stCondLst>
                                  <p:childTnLst>
                                    <p:animEffect transition="out" filter="fade">
                                      <p:cBhvr>
                                        <p:cTn id="37" dur="1000"/>
                                        <p:tgtEl>
                                          <p:spTgt spid="60"/>
                                        </p:tgtEl>
                                      </p:cBhvr>
                                    </p:animEffect>
                                    <p:anim calcmode="lin" valueType="num">
                                      <p:cBhvr>
                                        <p:cTn id="38" dur="1000"/>
                                        <p:tgtEl>
                                          <p:spTgt spid="60"/>
                                        </p:tgtEl>
                                        <p:attrNameLst>
                                          <p:attrName>ppt_x</p:attrName>
                                        </p:attrNameLst>
                                      </p:cBhvr>
                                      <p:tavLst>
                                        <p:tav tm="0">
                                          <p:val>
                                            <p:strVal val="ppt_x"/>
                                          </p:val>
                                        </p:tav>
                                        <p:tav tm="100000">
                                          <p:val>
                                            <p:strVal val="ppt_x"/>
                                          </p:val>
                                        </p:tav>
                                      </p:tavLst>
                                    </p:anim>
                                    <p:anim calcmode="lin" valueType="num">
                                      <p:cBhvr>
                                        <p:cTn id="39" dur="1000"/>
                                        <p:tgtEl>
                                          <p:spTgt spid="60"/>
                                        </p:tgtEl>
                                        <p:attrNameLst>
                                          <p:attrName>ppt_y</p:attrName>
                                        </p:attrNameLst>
                                      </p:cBhvr>
                                      <p:tavLst>
                                        <p:tav tm="0">
                                          <p:val>
                                            <p:strVal val="ppt_y"/>
                                          </p:val>
                                        </p:tav>
                                        <p:tav tm="100000">
                                          <p:val>
                                            <p:strVal val="ppt_y-.1"/>
                                          </p:val>
                                        </p:tav>
                                      </p:tavLst>
                                    </p:anim>
                                    <p:set>
                                      <p:cBhvr>
                                        <p:cTn id="40" dur="1" fill="hold">
                                          <p:stCondLst>
                                            <p:cond delay="999"/>
                                          </p:stCondLst>
                                        </p:cTn>
                                        <p:tgtEl>
                                          <p:spTgt spid="60"/>
                                        </p:tgtEl>
                                        <p:attrNameLst>
                                          <p:attrName>style.visibility</p:attrName>
                                        </p:attrNameLst>
                                      </p:cBhvr>
                                      <p:to>
                                        <p:strVal val="hidden"/>
                                      </p:to>
                                    </p:set>
                                  </p:childTnLst>
                                </p:cTn>
                              </p:par>
                              <p:par>
                                <p:cTn id="41" presetID="47" presetClass="exit" presetSubtype="0" fill="hold" grpId="0" nodeType="withEffect">
                                  <p:stCondLst>
                                    <p:cond delay="0"/>
                                  </p:stCondLst>
                                  <p:childTnLst>
                                    <p:animEffect transition="out" filter="fade">
                                      <p:cBhvr>
                                        <p:cTn id="42" dur="1000"/>
                                        <p:tgtEl>
                                          <p:spTgt spid="348"/>
                                        </p:tgtEl>
                                      </p:cBhvr>
                                    </p:animEffect>
                                    <p:anim calcmode="lin" valueType="num">
                                      <p:cBhvr>
                                        <p:cTn id="43" dur="1000"/>
                                        <p:tgtEl>
                                          <p:spTgt spid="348"/>
                                        </p:tgtEl>
                                        <p:attrNameLst>
                                          <p:attrName>ppt_x</p:attrName>
                                        </p:attrNameLst>
                                      </p:cBhvr>
                                      <p:tavLst>
                                        <p:tav tm="0">
                                          <p:val>
                                            <p:strVal val="ppt_x"/>
                                          </p:val>
                                        </p:tav>
                                        <p:tav tm="100000">
                                          <p:val>
                                            <p:strVal val="ppt_x"/>
                                          </p:val>
                                        </p:tav>
                                      </p:tavLst>
                                    </p:anim>
                                    <p:anim calcmode="lin" valueType="num">
                                      <p:cBhvr>
                                        <p:cTn id="44" dur="1000"/>
                                        <p:tgtEl>
                                          <p:spTgt spid="348"/>
                                        </p:tgtEl>
                                        <p:attrNameLst>
                                          <p:attrName>ppt_y</p:attrName>
                                        </p:attrNameLst>
                                      </p:cBhvr>
                                      <p:tavLst>
                                        <p:tav tm="0">
                                          <p:val>
                                            <p:strVal val="ppt_y"/>
                                          </p:val>
                                        </p:tav>
                                        <p:tav tm="100000">
                                          <p:val>
                                            <p:strVal val="ppt_y-.1"/>
                                          </p:val>
                                        </p:tav>
                                      </p:tavLst>
                                    </p:anim>
                                    <p:set>
                                      <p:cBhvr>
                                        <p:cTn id="45" dur="1" fill="hold">
                                          <p:stCondLst>
                                            <p:cond delay="999"/>
                                          </p:stCondLst>
                                        </p:cTn>
                                        <p:tgtEl>
                                          <p:spTgt spid="348"/>
                                        </p:tgtEl>
                                        <p:attrNameLst>
                                          <p:attrName>style.visibility</p:attrName>
                                        </p:attrNameLst>
                                      </p:cBhvr>
                                      <p:to>
                                        <p:strVal val="hidden"/>
                                      </p:to>
                                    </p:set>
                                  </p:childTnLst>
                                </p:cTn>
                              </p:par>
                              <p:par>
                                <p:cTn id="46" presetID="47" presetClass="exit" presetSubtype="0" fill="hold" nodeType="withEffect">
                                  <p:stCondLst>
                                    <p:cond delay="0"/>
                                  </p:stCondLst>
                                  <p:childTnLst>
                                    <p:animEffect transition="out" filter="fade">
                                      <p:cBhvr>
                                        <p:cTn id="47" dur="1000"/>
                                        <p:tgtEl>
                                          <p:spTgt spid="366"/>
                                        </p:tgtEl>
                                      </p:cBhvr>
                                    </p:animEffect>
                                    <p:anim calcmode="lin" valueType="num">
                                      <p:cBhvr>
                                        <p:cTn id="48" dur="1000"/>
                                        <p:tgtEl>
                                          <p:spTgt spid="366"/>
                                        </p:tgtEl>
                                        <p:attrNameLst>
                                          <p:attrName>ppt_x</p:attrName>
                                        </p:attrNameLst>
                                      </p:cBhvr>
                                      <p:tavLst>
                                        <p:tav tm="0">
                                          <p:val>
                                            <p:strVal val="ppt_x"/>
                                          </p:val>
                                        </p:tav>
                                        <p:tav tm="100000">
                                          <p:val>
                                            <p:strVal val="ppt_x"/>
                                          </p:val>
                                        </p:tav>
                                      </p:tavLst>
                                    </p:anim>
                                    <p:anim calcmode="lin" valueType="num">
                                      <p:cBhvr>
                                        <p:cTn id="49" dur="1000"/>
                                        <p:tgtEl>
                                          <p:spTgt spid="366"/>
                                        </p:tgtEl>
                                        <p:attrNameLst>
                                          <p:attrName>ppt_y</p:attrName>
                                        </p:attrNameLst>
                                      </p:cBhvr>
                                      <p:tavLst>
                                        <p:tav tm="0">
                                          <p:val>
                                            <p:strVal val="ppt_y"/>
                                          </p:val>
                                        </p:tav>
                                        <p:tav tm="100000">
                                          <p:val>
                                            <p:strVal val="ppt_y-.1"/>
                                          </p:val>
                                        </p:tav>
                                      </p:tavLst>
                                    </p:anim>
                                    <p:set>
                                      <p:cBhvr>
                                        <p:cTn id="50" dur="1" fill="hold">
                                          <p:stCondLst>
                                            <p:cond delay="999"/>
                                          </p:stCondLst>
                                        </p:cTn>
                                        <p:tgtEl>
                                          <p:spTgt spid="3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5" name="Oval 244"/>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09738" cy="726663"/>
          </a:xfrm>
          <a:prstGeom prst="rect">
            <a:avLst/>
          </a:prstGeom>
        </p:spPr>
        <p:txBody>
          <a:bodyPr vert="horz" wrap="square" lIns="91440" tIns="45720" rIns="91440" bIns="45720" rtlCol="0" anchor="t">
            <a:normAutofit/>
          </a:bodyPr>
          <a:lstStyle/>
          <a:p>
            <a:r>
              <a:rPr lang="en-US" sz="2800" dirty="0"/>
              <a:t>Header size: 5</a:t>
            </a:r>
          </a:p>
        </p:txBody>
      </p:sp>
      <p:cxnSp>
        <p:nvCxnSpPr>
          <p:cNvPr id="68" name="Straight Arrow Connector 67"/>
          <p:cNvCxnSpPr>
            <a:stCxn id="245" idx="4"/>
            <a:endCxn id="135" idx="0"/>
          </p:cNvCxnSpPr>
          <p:nvPr/>
        </p:nvCxnSpPr>
        <p:spPr>
          <a:xfrm flipH="1">
            <a:off x="2023223" y="3825921"/>
            <a:ext cx="16594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1" name="Straight Arrow Connector 70"/>
          <p:cNvCxnSpPr>
            <a:stCxn id="245" idx="4"/>
            <a:endCxn id="137" idx="0"/>
          </p:cNvCxnSpPr>
          <p:nvPr/>
        </p:nvCxnSpPr>
        <p:spPr>
          <a:xfrm flipH="1">
            <a:off x="3125290" y="3825921"/>
            <a:ext cx="55733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3" name="Straight Arrow Connector 72"/>
          <p:cNvCxnSpPr>
            <a:stCxn id="245" idx="4"/>
            <a:endCxn id="136" idx="0"/>
          </p:cNvCxnSpPr>
          <p:nvPr/>
        </p:nvCxnSpPr>
        <p:spPr>
          <a:xfrm flipH="1">
            <a:off x="2574256" y="3825921"/>
            <a:ext cx="1108369"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8" name="Straight Arrow Connector 77"/>
          <p:cNvCxnSpPr>
            <a:stCxn id="245" idx="4"/>
            <a:endCxn id="138" idx="0"/>
          </p:cNvCxnSpPr>
          <p:nvPr/>
        </p:nvCxnSpPr>
        <p:spPr>
          <a:xfrm flipH="1">
            <a:off x="3676323" y="3825921"/>
            <a:ext cx="63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245" idx="4"/>
            <a:endCxn id="124" idx="0"/>
          </p:cNvCxnSpPr>
          <p:nvPr/>
        </p:nvCxnSpPr>
        <p:spPr>
          <a:xfrm>
            <a:off x="3682625" y="3825921"/>
            <a:ext cx="54473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1" name="Straight Arrow Connector 80"/>
          <p:cNvCxnSpPr>
            <a:stCxn id="245" idx="4"/>
            <a:endCxn id="125" idx="0"/>
          </p:cNvCxnSpPr>
          <p:nvPr/>
        </p:nvCxnSpPr>
        <p:spPr>
          <a:xfrm>
            <a:off x="3682625" y="3825921"/>
            <a:ext cx="109576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3" name="Straight Arrow Connector 62"/>
          <p:cNvCxnSpPr>
            <a:stCxn id="248" idx="4"/>
            <a:endCxn id="128" idx="0"/>
          </p:cNvCxnSpPr>
          <p:nvPr/>
        </p:nvCxnSpPr>
        <p:spPr>
          <a:xfrm flipH="1">
            <a:off x="6431490" y="3825921"/>
            <a:ext cx="1112317"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6" name="Straight Arrow Connector 65"/>
          <p:cNvCxnSpPr>
            <a:stCxn id="248" idx="4"/>
            <a:endCxn id="129" idx="0"/>
          </p:cNvCxnSpPr>
          <p:nvPr/>
        </p:nvCxnSpPr>
        <p:spPr>
          <a:xfrm flipH="1">
            <a:off x="6982523" y="3825921"/>
            <a:ext cx="561284"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7" name="Straight Arrow Connector 66"/>
          <p:cNvCxnSpPr>
            <a:stCxn id="248" idx="4"/>
            <a:endCxn id="130" idx="0"/>
          </p:cNvCxnSpPr>
          <p:nvPr/>
        </p:nvCxnSpPr>
        <p:spPr>
          <a:xfrm flipH="1">
            <a:off x="7533556" y="3825921"/>
            <a:ext cx="1025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9" name="Straight Arrow Connector 68"/>
          <p:cNvCxnSpPr>
            <a:stCxn id="248" idx="4"/>
            <a:endCxn id="131" idx="0"/>
          </p:cNvCxnSpPr>
          <p:nvPr/>
        </p:nvCxnSpPr>
        <p:spPr>
          <a:xfrm>
            <a:off x="7543807" y="3825921"/>
            <a:ext cx="54078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70" name="Rectangle 69"/>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Oval 75"/>
          <p:cNvSpPr/>
          <p:nvPr/>
        </p:nvSpPr>
        <p:spPr>
          <a:xfrm>
            <a:off x="8372710"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77" name="Oval 76"/>
          <p:cNvSpPr/>
          <p:nvPr/>
        </p:nvSpPr>
        <p:spPr>
          <a:xfrm>
            <a:off x="8917444"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83" name="Straight Arrow Connector 82"/>
          <p:cNvCxnSpPr>
            <a:stCxn id="76" idx="4"/>
            <a:endCxn id="70" idx="0"/>
          </p:cNvCxnSpPr>
          <p:nvPr/>
        </p:nvCxnSpPr>
        <p:spPr>
          <a:xfrm flipH="1">
            <a:off x="8635623" y="4949916"/>
            <a:ext cx="6299"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4" name="Straight Arrow Connector 83"/>
          <p:cNvCxnSpPr>
            <a:stCxn id="77" idx="4"/>
            <a:endCxn id="72" idx="0"/>
          </p:cNvCxnSpPr>
          <p:nvPr/>
        </p:nvCxnSpPr>
        <p:spPr>
          <a:xfrm>
            <a:off x="9186656" y="4940253"/>
            <a:ext cx="0"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7" name="Straight Arrow Connector 86"/>
          <p:cNvCxnSpPr>
            <a:stCxn id="90" idx="4"/>
            <a:endCxn id="77" idx="0"/>
          </p:cNvCxnSpPr>
          <p:nvPr/>
        </p:nvCxnSpPr>
        <p:spPr>
          <a:xfrm>
            <a:off x="8904836" y="3825921"/>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8" name="Straight Arrow Connector 87"/>
          <p:cNvCxnSpPr>
            <a:stCxn id="90" idx="4"/>
            <a:endCxn id="76" idx="0"/>
          </p:cNvCxnSpPr>
          <p:nvPr/>
        </p:nvCxnSpPr>
        <p:spPr>
          <a:xfrm flipH="1">
            <a:off x="8641922" y="3825921"/>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89" name="Oval 88"/>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sp>
        <p:nvSpPr>
          <p:cNvPr id="90" name="Oval 89"/>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91" name="Straight Arrow Connector 90"/>
          <p:cNvCxnSpPr>
            <a:stCxn id="89" idx="4"/>
            <a:endCxn id="90"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92" name="Straight Arrow Connector 91"/>
          <p:cNvCxnSpPr>
            <a:stCxn id="89" idx="4"/>
            <a:endCxn id="104"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98" name="Oval 97"/>
          <p:cNvSpPr/>
          <p:nvPr/>
        </p:nvSpPr>
        <p:spPr>
          <a:xfrm>
            <a:off x="9481081" y="4401829"/>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99" name="Oval 98"/>
          <p:cNvSpPr/>
          <p:nvPr/>
        </p:nvSpPr>
        <p:spPr>
          <a:xfrm>
            <a:off x="10025815" y="4392166"/>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cxnSp>
        <p:nvCxnSpPr>
          <p:cNvPr id="100" name="Straight Arrow Connector 99"/>
          <p:cNvCxnSpPr>
            <a:stCxn id="98" idx="4"/>
            <a:endCxn id="74" idx="0"/>
          </p:cNvCxnSpPr>
          <p:nvPr/>
        </p:nvCxnSpPr>
        <p:spPr>
          <a:xfrm flipH="1">
            <a:off x="9737689" y="4940253"/>
            <a:ext cx="12604" cy="52876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1" name="Straight Arrow Connector 100"/>
          <p:cNvCxnSpPr>
            <a:stCxn id="99" idx="4"/>
            <a:endCxn id="75" idx="0"/>
          </p:cNvCxnSpPr>
          <p:nvPr/>
        </p:nvCxnSpPr>
        <p:spPr>
          <a:xfrm flipH="1">
            <a:off x="10288723" y="4930590"/>
            <a:ext cx="6304" cy="538424"/>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2" name="Straight Arrow Connector 101"/>
          <p:cNvCxnSpPr>
            <a:stCxn id="104" idx="4"/>
            <a:endCxn id="99" idx="0"/>
          </p:cNvCxnSpPr>
          <p:nvPr/>
        </p:nvCxnSpPr>
        <p:spPr>
          <a:xfrm>
            <a:off x="10013207" y="3816258"/>
            <a:ext cx="281820" cy="57590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03" name="Straight Arrow Connector 102"/>
          <p:cNvCxnSpPr>
            <a:stCxn id="104" idx="4"/>
            <a:endCxn id="98" idx="0"/>
          </p:cNvCxnSpPr>
          <p:nvPr/>
        </p:nvCxnSpPr>
        <p:spPr>
          <a:xfrm flipH="1">
            <a:off x="9750293" y="3816258"/>
            <a:ext cx="262914" cy="58557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04" name="Oval 103"/>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spTree>
    <p:extLst>
      <p:ext uri="{BB962C8B-B14F-4D97-AF65-F5344CB8AC3E}">
        <p14:creationId xmlns:p14="http://schemas.microsoft.com/office/powerpoint/2010/main" val="233892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77"/>
                                        </p:tgtEl>
                                        <p:attrNameLst>
                                          <p:attrName>fillcolor</p:attrName>
                                        </p:attrNameLst>
                                      </p:cBhvr>
                                      <p:to>
                                        <p:clrVal>
                                          <a:srgbClr val="FF9999"/>
                                        </p:clrVal>
                                      </p:to>
                                    </p:set>
                                    <p:set>
                                      <p:cBhvr>
                                        <p:cTn id="7" dur="indefinite"/>
                                        <p:tgtEl>
                                          <p:spTgt spid="77"/>
                                        </p:tgtEl>
                                        <p:attrNameLst>
                                          <p:attrName>fill.type</p:attrName>
                                        </p:attrNameLst>
                                      </p:cBhvr>
                                      <p:to>
                                        <p:strVal val="solid"/>
                                      </p:to>
                                    </p:set>
                                    <p:set>
                                      <p:cBhvr>
                                        <p:cTn id="8" dur="indefinite"/>
                                        <p:tgtEl>
                                          <p:spTgt spid="77"/>
                                        </p:tgtEl>
                                        <p:attrNameLst>
                                          <p:attrName>fill.on</p:attrName>
                                        </p:attrNameLst>
                                      </p:cBhvr>
                                      <p:to>
                                        <p:strVal val="true"/>
                                      </p:to>
                                    </p:set>
                                  </p:childTnLst>
                                </p:cTn>
                              </p:par>
                              <p:par>
                                <p:cTn id="9" presetID="1" presetClass="emph" presetSubtype="1" nodeType="withEffect">
                                  <p:stCondLst>
                                    <p:cond delay="0"/>
                                  </p:stCondLst>
                                  <p:childTnLst>
                                    <p:set>
                                      <p:cBhvr>
                                        <p:cTn id="10" dur="indefinite"/>
                                        <p:tgtEl>
                                          <p:spTgt spid="76"/>
                                        </p:tgtEl>
                                        <p:attrNameLst>
                                          <p:attrName>fillcolor</p:attrName>
                                        </p:attrNameLst>
                                      </p:cBhvr>
                                      <p:to>
                                        <p:clrVal>
                                          <a:srgbClr val="FF9999"/>
                                        </p:clrVal>
                                      </p:to>
                                    </p:set>
                                    <p:set>
                                      <p:cBhvr>
                                        <p:cTn id="11" dur="indefinite"/>
                                        <p:tgtEl>
                                          <p:spTgt spid="76"/>
                                        </p:tgtEl>
                                        <p:attrNameLst>
                                          <p:attrName>fill.type</p:attrName>
                                        </p:attrNameLst>
                                      </p:cBhvr>
                                      <p:to>
                                        <p:strVal val="solid"/>
                                      </p:to>
                                    </p:set>
                                    <p:set>
                                      <p:cBhvr>
                                        <p:cTn id="12" dur="indefinite"/>
                                        <p:tgtEl>
                                          <p:spTgt spid="76"/>
                                        </p:tgtEl>
                                        <p:attrNameLst>
                                          <p:attrName>fill.on</p:attrName>
                                        </p:attrNameLst>
                                      </p:cBhvr>
                                      <p:to>
                                        <p:strVal val="true"/>
                                      </p:to>
                                    </p:set>
                                  </p:childTnLst>
                                </p:cTn>
                              </p:par>
                              <p:par>
                                <p:cTn id="13" presetID="1" presetClass="emph" presetSubtype="1" nodeType="withEffect">
                                  <p:stCondLst>
                                    <p:cond delay="0"/>
                                  </p:stCondLst>
                                  <p:childTnLst>
                                    <p:set>
                                      <p:cBhvr>
                                        <p:cTn id="14" dur="indefinite"/>
                                        <p:tgtEl>
                                          <p:spTgt spid="90"/>
                                        </p:tgtEl>
                                        <p:attrNameLst>
                                          <p:attrName>fillcolor</p:attrName>
                                        </p:attrNameLst>
                                      </p:cBhvr>
                                      <p:to>
                                        <p:clrVal>
                                          <a:srgbClr val="99FF99"/>
                                        </p:clrVal>
                                      </p:to>
                                    </p:set>
                                    <p:set>
                                      <p:cBhvr>
                                        <p:cTn id="15" dur="indefinite"/>
                                        <p:tgtEl>
                                          <p:spTgt spid="90"/>
                                        </p:tgtEl>
                                        <p:attrNameLst>
                                          <p:attrName>fill.type</p:attrName>
                                        </p:attrNameLst>
                                      </p:cBhvr>
                                      <p:to>
                                        <p:strVal val="solid"/>
                                      </p:to>
                                    </p:set>
                                    <p:set>
                                      <p:cBhvr>
                                        <p:cTn id="16" dur="indefinite"/>
                                        <p:tgtEl>
                                          <p:spTgt spid="90"/>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7"/>
                                        </p:tgtEl>
                                      </p:cBhvr>
                                    </p:animEffect>
                                    <p:anim calcmode="lin" valueType="num">
                                      <p:cBhvr>
                                        <p:cTn id="21" dur="1000"/>
                                        <p:tgtEl>
                                          <p:spTgt spid="77"/>
                                        </p:tgtEl>
                                        <p:attrNameLst>
                                          <p:attrName>ppt_x</p:attrName>
                                        </p:attrNameLst>
                                      </p:cBhvr>
                                      <p:tavLst>
                                        <p:tav tm="0">
                                          <p:val>
                                            <p:strVal val="ppt_x"/>
                                          </p:val>
                                        </p:tav>
                                        <p:tav tm="100000">
                                          <p:val>
                                            <p:strVal val="ppt_x"/>
                                          </p:val>
                                        </p:tav>
                                      </p:tavLst>
                                    </p:anim>
                                    <p:anim calcmode="lin" valueType="num">
                                      <p:cBhvr>
                                        <p:cTn id="22" dur="1000"/>
                                        <p:tgtEl>
                                          <p:spTgt spid="77"/>
                                        </p:tgtEl>
                                        <p:attrNameLst>
                                          <p:attrName>ppt_y</p:attrName>
                                        </p:attrNameLst>
                                      </p:cBhvr>
                                      <p:tavLst>
                                        <p:tav tm="0">
                                          <p:val>
                                            <p:strVal val="ppt_y"/>
                                          </p:val>
                                        </p:tav>
                                        <p:tav tm="100000">
                                          <p:val>
                                            <p:strVal val="ppt_y+.1"/>
                                          </p:val>
                                        </p:tav>
                                      </p:tavLst>
                                    </p:anim>
                                    <p:set>
                                      <p:cBhvr>
                                        <p:cTn id="23" dur="1" fill="hold">
                                          <p:stCondLst>
                                            <p:cond delay="999"/>
                                          </p:stCondLst>
                                        </p:cTn>
                                        <p:tgtEl>
                                          <p:spTgt spid="77"/>
                                        </p:tgtEl>
                                        <p:attrNameLst>
                                          <p:attrName>style.visibility</p:attrName>
                                        </p:attrNameLst>
                                      </p:cBhvr>
                                      <p:to>
                                        <p:strVal val="hidden"/>
                                      </p:to>
                                    </p:set>
                                  </p:childTnLst>
                                </p:cTn>
                              </p:par>
                              <p:par>
                                <p:cTn id="24" presetID="42" presetClass="exit" presetSubtype="0" fill="hold" grpId="0" nodeType="withEffect">
                                  <p:stCondLst>
                                    <p:cond delay="0"/>
                                  </p:stCondLst>
                                  <p:childTnLst>
                                    <p:animEffect transition="out" filter="fade">
                                      <p:cBhvr>
                                        <p:cTn id="25" dur="1000"/>
                                        <p:tgtEl>
                                          <p:spTgt spid="76"/>
                                        </p:tgtEl>
                                      </p:cBhvr>
                                    </p:animEffect>
                                    <p:anim calcmode="lin" valueType="num">
                                      <p:cBhvr>
                                        <p:cTn id="26" dur="1000"/>
                                        <p:tgtEl>
                                          <p:spTgt spid="76"/>
                                        </p:tgtEl>
                                        <p:attrNameLst>
                                          <p:attrName>ppt_x</p:attrName>
                                        </p:attrNameLst>
                                      </p:cBhvr>
                                      <p:tavLst>
                                        <p:tav tm="0">
                                          <p:val>
                                            <p:strVal val="ppt_x"/>
                                          </p:val>
                                        </p:tav>
                                        <p:tav tm="100000">
                                          <p:val>
                                            <p:strVal val="ppt_x"/>
                                          </p:val>
                                        </p:tav>
                                      </p:tavLst>
                                    </p:anim>
                                    <p:anim calcmode="lin" valueType="num">
                                      <p:cBhvr>
                                        <p:cTn id="27" dur="1000"/>
                                        <p:tgtEl>
                                          <p:spTgt spid="76"/>
                                        </p:tgtEl>
                                        <p:attrNameLst>
                                          <p:attrName>ppt_y</p:attrName>
                                        </p:attrNameLst>
                                      </p:cBhvr>
                                      <p:tavLst>
                                        <p:tav tm="0">
                                          <p:val>
                                            <p:strVal val="ppt_y"/>
                                          </p:val>
                                        </p:tav>
                                        <p:tav tm="100000">
                                          <p:val>
                                            <p:strVal val="ppt_y+.1"/>
                                          </p:val>
                                        </p:tav>
                                      </p:tavLst>
                                    </p:anim>
                                    <p:set>
                                      <p:cBhvr>
                                        <p:cTn id="28" dur="1" fill="hold">
                                          <p:stCondLst>
                                            <p:cond delay="999"/>
                                          </p:stCondLst>
                                        </p:cTn>
                                        <p:tgtEl>
                                          <p:spTgt spid="76"/>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83"/>
                                        </p:tgtEl>
                                      </p:cBhvr>
                                    </p:animEffect>
                                    <p:anim calcmode="lin" valueType="num">
                                      <p:cBhvr>
                                        <p:cTn id="31" dur="1000"/>
                                        <p:tgtEl>
                                          <p:spTgt spid="83"/>
                                        </p:tgtEl>
                                        <p:attrNameLst>
                                          <p:attrName>ppt_x</p:attrName>
                                        </p:attrNameLst>
                                      </p:cBhvr>
                                      <p:tavLst>
                                        <p:tav tm="0">
                                          <p:val>
                                            <p:strVal val="ppt_x"/>
                                          </p:val>
                                        </p:tav>
                                        <p:tav tm="100000">
                                          <p:val>
                                            <p:strVal val="ppt_x"/>
                                          </p:val>
                                        </p:tav>
                                      </p:tavLst>
                                    </p:anim>
                                    <p:anim calcmode="lin" valueType="num">
                                      <p:cBhvr>
                                        <p:cTn id="32" dur="1000"/>
                                        <p:tgtEl>
                                          <p:spTgt spid="83"/>
                                        </p:tgtEl>
                                        <p:attrNameLst>
                                          <p:attrName>ppt_y</p:attrName>
                                        </p:attrNameLst>
                                      </p:cBhvr>
                                      <p:tavLst>
                                        <p:tav tm="0">
                                          <p:val>
                                            <p:strVal val="ppt_y"/>
                                          </p:val>
                                        </p:tav>
                                        <p:tav tm="100000">
                                          <p:val>
                                            <p:strVal val="ppt_y+.1"/>
                                          </p:val>
                                        </p:tav>
                                      </p:tavLst>
                                    </p:anim>
                                    <p:set>
                                      <p:cBhvr>
                                        <p:cTn id="33" dur="1" fill="hold">
                                          <p:stCondLst>
                                            <p:cond delay="999"/>
                                          </p:stCondLst>
                                        </p:cTn>
                                        <p:tgtEl>
                                          <p:spTgt spid="83"/>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84"/>
                                        </p:tgtEl>
                                      </p:cBhvr>
                                    </p:animEffect>
                                    <p:anim calcmode="lin" valueType="num">
                                      <p:cBhvr>
                                        <p:cTn id="36" dur="1000"/>
                                        <p:tgtEl>
                                          <p:spTgt spid="84"/>
                                        </p:tgtEl>
                                        <p:attrNameLst>
                                          <p:attrName>ppt_x</p:attrName>
                                        </p:attrNameLst>
                                      </p:cBhvr>
                                      <p:tavLst>
                                        <p:tav tm="0">
                                          <p:val>
                                            <p:strVal val="ppt_x"/>
                                          </p:val>
                                        </p:tav>
                                        <p:tav tm="100000">
                                          <p:val>
                                            <p:strVal val="ppt_x"/>
                                          </p:val>
                                        </p:tav>
                                      </p:tavLst>
                                    </p:anim>
                                    <p:anim calcmode="lin" valueType="num">
                                      <p:cBhvr>
                                        <p:cTn id="37" dur="1000"/>
                                        <p:tgtEl>
                                          <p:spTgt spid="84"/>
                                        </p:tgtEl>
                                        <p:attrNameLst>
                                          <p:attrName>ppt_y</p:attrName>
                                        </p:attrNameLst>
                                      </p:cBhvr>
                                      <p:tavLst>
                                        <p:tav tm="0">
                                          <p:val>
                                            <p:strVal val="ppt_y"/>
                                          </p:val>
                                        </p:tav>
                                        <p:tav tm="100000">
                                          <p:val>
                                            <p:strVal val="ppt_y+.1"/>
                                          </p:val>
                                        </p:tav>
                                      </p:tavLst>
                                    </p:anim>
                                    <p:set>
                                      <p:cBhvr>
                                        <p:cTn id="38" dur="1" fill="hold">
                                          <p:stCondLst>
                                            <p:cond delay="999"/>
                                          </p:stCondLst>
                                        </p:cTn>
                                        <p:tgtEl>
                                          <p:spTgt spid="84"/>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87"/>
                                        </p:tgtEl>
                                      </p:cBhvr>
                                    </p:animEffect>
                                    <p:anim calcmode="lin" valueType="num">
                                      <p:cBhvr>
                                        <p:cTn id="41" dur="1000"/>
                                        <p:tgtEl>
                                          <p:spTgt spid="87"/>
                                        </p:tgtEl>
                                        <p:attrNameLst>
                                          <p:attrName>ppt_x</p:attrName>
                                        </p:attrNameLst>
                                      </p:cBhvr>
                                      <p:tavLst>
                                        <p:tav tm="0">
                                          <p:val>
                                            <p:strVal val="ppt_x"/>
                                          </p:val>
                                        </p:tav>
                                        <p:tav tm="100000">
                                          <p:val>
                                            <p:strVal val="ppt_x"/>
                                          </p:val>
                                        </p:tav>
                                      </p:tavLst>
                                    </p:anim>
                                    <p:anim calcmode="lin" valueType="num">
                                      <p:cBhvr>
                                        <p:cTn id="42" dur="1000"/>
                                        <p:tgtEl>
                                          <p:spTgt spid="87"/>
                                        </p:tgtEl>
                                        <p:attrNameLst>
                                          <p:attrName>ppt_y</p:attrName>
                                        </p:attrNameLst>
                                      </p:cBhvr>
                                      <p:tavLst>
                                        <p:tav tm="0">
                                          <p:val>
                                            <p:strVal val="ppt_y"/>
                                          </p:val>
                                        </p:tav>
                                        <p:tav tm="100000">
                                          <p:val>
                                            <p:strVal val="ppt_y+.1"/>
                                          </p:val>
                                        </p:tav>
                                      </p:tavLst>
                                    </p:anim>
                                    <p:set>
                                      <p:cBhvr>
                                        <p:cTn id="43" dur="1" fill="hold">
                                          <p:stCondLst>
                                            <p:cond delay="999"/>
                                          </p:stCondLst>
                                        </p:cTn>
                                        <p:tgtEl>
                                          <p:spTgt spid="87"/>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88"/>
                                        </p:tgtEl>
                                      </p:cBhvr>
                                    </p:animEffect>
                                    <p:anim calcmode="lin" valueType="num">
                                      <p:cBhvr>
                                        <p:cTn id="46" dur="1000"/>
                                        <p:tgtEl>
                                          <p:spTgt spid="88"/>
                                        </p:tgtEl>
                                        <p:attrNameLst>
                                          <p:attrName>ppt_x</p:attrName>
                                        </p:attrNameLst>
                                      </p:cBhvr>
                                      <p:tavLst>
                                        <p:tav tm="0">
                                          <p:val>
                                            <p:strVal val="ppt_x"/>
                                          </p:val>
                                        </p:tav>
                                        <p:tav tm="100000">
                                          <p:val>
                                            <p:strVal val="ppt_x"/>
                                          </p:val>
                                        </p:tav>
                                      </p:tavLst>
                                    </p:anim>
                                    <p:anim calcmode="lin" valueType="num">
                                      <p:cBhvr>
                                        <p:cTn id="47" dur="1000"/>
                                        <p:tgtEl>
                                          <p:spTgt spid="88"/>
                                        </p:tgtEl>
                                        <p:attrNameLst>
                                          <p:attrName>ppt_y</p:attrName>
                                        </p:attrNameLst>
                                      </p:cBhvr>
                                      <p:tavLst>
                                        <p:tav tm="0">
                                          <p:val>
                                            <p:strVal val="ppt_y"/>
                                          </p:val>
                                        </p:tav>
                                        <p:tav tm="100000">
                                          <p:val>
                                            <p:strVal val="ppt_y+.1"/>
                                          </p:val>
                                        </p:tav>
                                      </p:tavLst>
                                    </p:anim>
                                    <p:set>
                                      <p:cBhvr>
                                        <p:cTn id="48" dur="1" fill="hold">
                                          <p:stCondLst>
                                            <p:cond delay="999"/>
                                          </p:stCondLst>
                                        </p:cTn>
                                        <p:tgtEl>
                                          <p:spTgt spid="8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1" nodeType="clickEffect">
                                  <p:stCondLst>
                                    <p:cond delay="0"/>
                                  </p:stCondLst>
                                  <p:childTnLst>
                                    <p:set>
                                      <p:cBhvr>
                                        <p:cTn id="52" dur="indefinite"/>
                                        <p:tgtEl>
                                          <p:spTgt spid="99"/>
                                        </p:tgtEl>
                                        <p:attrNameLst>
                                          <p:attrName>fillcolor</p:attrName>
                                        </p:attrNameLst>
                                      </p:cBhvr>
                                      <p:to>
                                        <p:clrVal>
                                          <a:srgbClr val="FF9999"/>
                                        </p:clrVal>
                                      </p:to>
                                    </p:set>
                                    <p:set>
                                      <p:cBhvr>
                                        <p:cTn id="53" dur="indefinite"/>
                                        <p:tgtEl>
                                          <p:spTgt spid="99"/>
                                        </p:tgtEl>
                                        <p:attrNameLst>
                                          <p:attrName>fill.type</p:attrName>
                                        </p:attrNameLst>
                                      </p:cBhvr>
                                      <p:to>
                                        <p:strVal val="solid"/>
                                      </p:to>
                                    </p:set>
                                    <p:set>
                                      <p:cBhvr>
                                        <p:cTn id="54" dur="indefinite"/>
                                        <p:tgtEl>
                                          <p:spTgt spid="99"/>
                                        </p:tgtEl>
                                        <p:attrNameLst>
                                          <p:attrName>fill.on</p:attrName>
                                        </p:attrNameLst>
                                      </p:cBhvr>
                                      <p:to>
                                        <p:strVal val="true"/>
                                      </p:to>
                                    </p:set>
                                  </p:childTnLst>
                                </p:cTn>
                              </p:par>
                              <p:par>
                                <p:cTn id="55" presetID="1" presetClass="emph" presetSubtype="1" nodeType="withEffect">
                                  <p:stCondLst>
                                    <p:cond delay="0"/>
                                  </p:stCondLst>
                                  <p:childTnLst>
                                    <p:set>
                                      <p:cBhvr>
                                        <p:cTn id="56" dur="indefinite"/>
                                        <p:tgtEl>
                                          <p:spTgt spid="98"/>
                                        </p:tgtEl>
                                        <p:attrNameLst>
                                          <p:attrName>fillcolor</p:attrName>
                                        </p:attrNameLst>
                                      </p:cBhvr>
                                      <p:to>
                                        <p:clrVal>
                                          <a:srgbClr val="FF9999"/>
                                        </p:clrVal>
                                      </p:to>
                                    </p:set>
                                    <p:set>
                                      <p:cBhvr>
                                        <p:cTn id="57" dur="indefinite"/>
                                        <p:tgtEl>
                                          <p:spTgt spid="98"/>
                                        </p:tgtEl>
                                        <p:attrNameLst>
                                          <p:attrName>fill.type</p:attrName>
                                        </p:attrNameLst>
                                      </p:cBhvr>
                                      <p:to>
                                        <p:strVal val="solid"/>
                                      </p:to>
                                    </p:set>
                                    <p:set>
                                      <p:cBhvr>
                                        <p:cTn id="58" dur="indefinite"/>
                                        <p:tgtEl>
                                          <p:spTgt spid="98"/>
                                        </p:tgtEl>
                                        <p:attrNameLst>
                                          <p:attrName>fill.on</p:attrName>
                                        </p:attrNameLst>
                                      </p:cBhvr>
                                      <p:to>
                                        <p:strVal val="true"/>
                                      </p:to>
                                    </p:set>
                                  </p:childTnLst>
                                </p:cTn>
                              </p:par>
                              <p:par>
                                <p:cTn id="59" presetID="1" presetClass="emph" presetSubtype="1" nodeType="withEffect">
                                  <p:stCondLst>
                                    <p:cond delay="0"/>
                                  </p:stCondLst>
                                  <p:childTnLst>
                                    <p:set>
                                      <p:cBhvr>
                                        <p:cTn id="60" dur="indefinite"/>
                                        <p:tgtEl>
                                          <p:spTgt spid="104"/>
                                        </p:tgtEl>
                                        <p:attrNameLst>
                                          <p:attrName>fillcolor</p:attrName>
                                        </p:attrNameLst>
                                      </p:cBhvr>
                                      <p:to>
                                        <p:clrVal>
                                          <a:srgbClr val="99FF99"/>
                                        </p:clrVal>
                                      </p:to>
                                    </p:set>
                                    <p:set>
                                      <p:cBhvr>
                                        <p:cTn id="61" dur="indefinite"/>
                                        <p:tgtEl>
                                          <p:spTgt spid="104"/>
                                        </p:tgtEl>
                                        <p:attrNameLst>
                                          <p:attrName>fill.type</p:attrName>
                                        </p:attrNameLst>
                                      </p:cBhvr>
                                      <p:to>
                                        <p:strVal val="solid"/>
                                      </p:to>
                                    </p:set>
                                    <p:set>
                                      <p:cBhvr>
                                        <p:cTn id="62" dur="indefinite"/>
                                        <p:tgtEl>
                                          <p:spTgt spid="104"/>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42" presetClass="exit" presetSubtype="0" fill="hold" grpId="0" nodeType="clickEffect">
                                  <p:stCondLst>
                                    <p:cond delay="0"/>
                                  </p:stCondLst>
                                  <p:childTnLst>
                                    <p:animEffect transition="out" filter="fade">
                                      <p:cBhvr>
                                        <p:cTn id="66" dur="1000"/>
                                        <p:tgtEl>
                                          <p:spTgt spid="99"/>
                                        </p:tgtEl>
                                      </p:cBhvr>
                                    </p:animEffect>
                                    <p:anim calcmode="lin" valueType="num">
                                      <p:cBhvr>
                                        <p:cTn id="67" dur="1000"/>
                                        <p:tgtEl>
                                          <p:spTgt spid="99"/>
                                        </p:tgtEl>
                                        <p:attrNameLst>
                                          <p:attrName>ppt_x</p:attrName>
                                        </p:attrNameLst>
                                      </p:cBhvr>
                                      <p:tavLst>
                                        <p:tav tm="0">
                                          <p:val>
                                            <p:strVal val="ppt_x"/>
                                          </p:val>
                                        </p:tav>
                                        <p:tav tm="100000">
                                          <p:val>
                                            <p:strVal val="ppt_x"/>
                                          </p:val>
                                        </p:tav>
                                      </p:tavLst>
                                    </p:anim>
                                    <p:anim calcmode="lin" valueType="num">
                                      <p:cBhvr>
                                        <p:cTn id="68" dur="1000"/>
                                        <p:tgtEl>
                                          <p:spTgt spid="99"/>
                                        </p:tgtEl>
                                        <p:attrNameLst>
                                          <p:attrName>ppt_y</p:attrName>
                                        </p:attrNameLst>
                                      </p:cBhvr>
                                      <p:tavLst>
                                        <p:tav tm="0">
                                          <p:val>
                                            <p:strVal val="ppt_y"/>
                                          </p:val>
                                        </p:tav>
                                        <p:tav tm="100000">
                                          <p:val>
                                            <p:strVal val="ppt_y+.1"/>
                                          </p:val>
                                        </p:tav>
                                      </p:tavLst>
                                    </p:anim>
                                    <p:set>
                                      <p:cBhvr>
                                        <p:cTn id="69" dur="1" fill="hold">
                                          <p:stCondLst>
                                            <p:cond delay="999"/>
                                          </p:stCondLst>
                                        </p:cTn>
                                        <p:tgtEl>
                                          <p:spTgt spid="99"/>
                                        </p:tgtEl>
                                        <p:attrNameLst>
                                          <p:attrName>style.visibility</p:attrName>
                                        </p:attrNameLst>
                                      </p:cBhvr>
                                      <p:to>
                                        <p:strVal val="hidden"/>
                                      </p:to>
                                    </p:set>
                                  </p:childTnLst>
                                </p:cTn>
                              </p:par>
                              <p:par>
                                <p:cTn id="70" presetID="42" presetClass="exit" presetSubtype="0" fill="hold" grpId="0" nodeType="withEffect">
                                  <p:stCondLst>
                                    <p:cond delay="0"/>
                                  </p:stCondLst>
                                  <p:childTnLst>
                                    <p:animEffect transition="out" filter="fade">
                                      <p:cBhvr>
                                        <p:cTn id="71" dur="1000"/>
                                        <p:tgtEl>
                                          <p:spTgt spid="98"/>
                                        </p:tgtEl>
                                      </p:cBhvr>
                                    </p:animEffect>
                                    <p:anim calcmode="lin" valueType="num">
                                      <p:cBhvr>
                                        <p:cTn id="72" dur="1000"/>
                                        <p:tgtEl>
                                          <p:spTgt spid="98"/>
                                        </p:tgtEl>
                                        <p:attrNameLst>
                                          <p:attrName>ppt_x</p:attrName>
                                        </p:attrNameLst>
                                      </p:cBhvr>
                                      <p:tavLst>
                                        <p:tav tm="0">
                                          <p:val>
                                            <p:strVal val="ppt_x"/>
                                          </p:val>
                                        </p:tav>
                                        <p:tav tm="100000">
                                          <p:val>
                                            <p:strVal val="ppt_x"/>
                                          </p:val>
                                        </p:tav>
                                      </p:tavLst>
                                    </p:anim>
                                    <p:anim calcmode="lin" valueType="num">
                                      <p:cBhvr>
                                        <p:cTn id="73" dur="1000"/>
                                        <p:tgtEl>
                                          <p:spTgt spid="98"/>
                                        </p:tgtEl>
                                        <p:attrNameLst>
                                          <p:attrName>ppt_y</p:attrName>
                                        </p:attrNameLst>
                                      </p:cBhvr>
                                      <p:tavLst>
                                        <p:tav tm="0">
                                          <p:val>
                                            <p:strVal val="ppt_y"/>
                                          </p:val>
                                        </p:tav>
                                        <p:tav tm="100000">
                                          <p:val>
                                            <p:strVal val="ppt_y+.1"/>
                                          </p:val>
                                        </p:tav>
                                      </p:tavLst>
                                    </p:anim>
                                    <p:set>
                                      <p:cBhvr>
                                        <p:cTn id="74" dur="1" fill="hold">
                                          <p:stCondLst>
                                            <p:cond delay="999"/>
                                          </p:stCondLst>
                                        </p:cTn>
                                        <p:tgtEl>
                                          <p:spTgt spid="98"/>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00"/>
                                        </p:tgtEl>
                                      </p:cBhvr>
                                    </p:animEffect>
                                    <p:anim calcmode="lin" valueType="num">
                                      <p:cBhvr>
                                        <p:cTn id="77" dur="1000"/>
                                        <p:tgtEl>
                                          <p:spTgt spid="100"/>
                                        </p:tgtEl>
                                        <p:attrNameLst>
                                          <p:attrName>ppt_x</p:attrName>
                                        </p:attrNameLst>
                                      </p:cBhvr>
                                      <p:tavLst>
                                        <p:tav tm="0">
                                          <p:val>
                                            <p:strVal val="ppt_x"/>
                                          </p:val>
                                        </p:tav>
                                        <p:tav tm="100000">
                                          <p:val>
                                            <p:strVal val="ppt_x"/>
                                          </p:val>
                                        </p:tav>
                                      </p:tavLst>
                                    </p:anim>
                                    <p:anim calcmode="lin" valueType="num">
                                      <p:cBhvr>
                                        <p:cTn id="78" dur="1000"/>
                                        <p:tgtEl>
                                          <p:spTgt spid="100"/>
                                        </p:tgtEl>
                                        <p:attrNameLst>
                                          <p:attrName>ppt_y</p:attrName>
                                        </p:attrNameLst>
                                      </p:cBhvr>
                                      <p:tavLst>
                                        <p:tav tm="0">
                                          <p:val>
                                            <p:strVal val="ppt_y"/>
                                          </p:val>
                                        </p:tav>
                                        <p:tav tm="100000">
                                          <p:val>
                                            <p:strVal val="ppt_y+.1"/>
                                          </p:val>
                                        </p:tav>
                                      </p:tavLst>
                                    </p:anim>
                                    <p:set>
                                      <p:cBhvr>
                                        <p:cTn id="79" dur="1" fill="hold">
                                          <p:stCondLst>
                                            <p:cond delay="999"/>
                                          </p:stCondLst>
                                        </p:cTn>
                                        <p:tgtEl>
                                          <p:spTgt spid="100"/>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101"/>
                                        </p:tgtEl>
                                      </p:cBhvr>
                                    </p:animEffect>
                                    <p:anim calcmode="lin" valueType="num">
                                      <p:cBhvr>
                                        <p:cTn id="82" dur="1000"/>
                                        <p:tgtEl>
                                          <p:spTgt spid="101"/>
                                        </p:tgtEl>
                                        <p:attrNameLst>
                                          <p:attrName>ppt_x</p:attrName>
                                        </p:attrNameLst>
                                      </p:cBhvr>
                                      <p:tavLst>
                                        <p:tav tm="0">
                                          <p:val>
                                            <p:strVal val="ppt_x"/>
                                          </p:val>
                                        </p:tav>
                                        <p:tav tm="100000">
                                          <p:val>
                                            <p:strVal val="ppt_x"/>
                                          </p:val>
                                        </p:tav>
                                      </p:tavLst>
                                    </p:anim>
                                    <p:anim calcmode="lin" valueType="num">
                                      <p:cBhvr>
                                        <p:cTn id="83" dur="1000"/>
                                        <p:tgtEl>
                                          <p:spTgt spid="101"/>
                                        </p:tgtEl>
                                        <p:attrNameLst>
                                          <p:attrName>ppt_y</p:attrName>
                                        </p:attrNameLst>
                                      </p:cBhvr>
                                      <p:tavLst>
                                        <p:tav tm="0">
                                          <p:val>
                                            <p:strVal val="ppt_y"/>
                                          </p:val>
                                        </p:tav>
                                        <p:tav tm="100000">
                                          <p:val>
                                            <p:strVal val="ppt_y+.1"/>
                                          </p:val>
                                        </p:tav>
                                      </p:tavLst>
                                    </p:anim>
                                    <p:set>
                                      <p:cBhvr>
                                        <p:cTn id="84" dur="1" fill="hold">
                                          <p:stCondLst>
                                            <p:cond delay="999"/>
                                          </p:stCondLst>
                                        </p:cTn>
                                        <p:tgtEl>
                                          <p:spTgt spid="101"/>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102"/>
                                        </p:tgtEl>
                                      </p:cBhvr>
                                    </p:animEffect>
                                    <p:anim calcmode="lin" valueType="num">
                                      <p:cBhvr>
                                        <p:cTn id="87" dur="1000"/>
                                        <p:tgtEl>
                                          <p:spTgt spid="102"/>
                                        </p:tgtEl>
                                        <p:attrNameLst>
                                          <p:attrName>ppt_x</p:attrName>
                                        </p:attrNameLst>
                                      </p:cBhvr>
                                      <p:tavLst>
                                        <p:tav tm="0">
                                          <p:val>
                                            <p:strVal val="ppt_x"/>
                                          </p:val>
                                        </p:tav>
                                        <p:tav tm="100000">
                                          <p:val>
                                            <p:strVal val="ppt_x"/>
                                          </p:val>
                                        </p:tav>
                                      </p:tavLst>
                                    </p:anim>
                                    <p:anim calcmode="lin" valueType="num">
                                      <p:cBhvr>
                                        <p:cTn id="88" dur="1000"/>
                                        <p:tgtEl>
                                          <p:spTgt spid="102"/>
                                        </p:tgtEl>
                                        <p:attrNameLst>
                                          <p:attrName>ppt_y</p:attrName>
                                        </p:attrNameLst>
                                      </p:cBhvr>
                                      <p:tavLst>
                                        <p:tav tm="0">
                                          <p:val>
                                            <p:strVal val="ppt_y"/>
                                          </p:val>
                                        </p:tav>
                                        <p:tav tm="100000">
                                          <p:val>
                                            <p:strVal val="ppt_y+.1"/>
                                          </p:val>
                                        </p:tav>
                                      </p:tavLst>
                                    </p:anim>
                                    <p:set>
                                      <p:cBhvr>
                                        <p:cTn id="89" dur="1" fill="hold">
                                          <p:stCondLst>
                                            <p:cond delay="999"/>
                                          </p:stCondLst>
                                        </p:cTn>
                                        <p:tgtEl>
                                          <p:spTgt spid="102"/>
                                        </p:tgtEl>
                                        <p:attrNameLst>
                                          <p:attrName>style.visibility</p:attrName>
                                        </p:attrNameLst>
                                      </p:cBhvr>
                                      <p:to>
                                        <p:strVal val="hidden"/>
                                      </p:to>
                                    </p:set>
                                  </p:childTnLst>
                                </p:cTn>
                              </p:par>
                              <p:par>
                                <p:cTn id="90" presetID="42" presetClass="exit" presetSubtype="0" fill="hold" nodeType="withEffect">
                                  <p:stCondLst>
                                    <p:cond delay="0"/>
                                  </p:stCondLst>
                                  <p:childTnLst>
                                    <p:animEffect transition="out" filter="fade">
                                      <p:cBhvr>
                                        <p:cTn id="91" dur="1000"/>
                                        <p:tgtEl>
                                          <p:spTgt spid="103"/>
                                        </p:tgtEl>
                                      </p:cBhvr>
                                    </p:animEffect>
                                    <p:anim calcmode="lin" valueType="num">
                                      <p:cBhvr>
                                        <p:cTn id="92" dur="1000"/>
                                        <p:tgtEl>
                                          <p:spTgt spid="103"/>
                                        </p:tgtEl>
                                        <p:attrNameLst>
                                          <p:attrName>ppt_x</p:attrName>
                                        </p:attrNameLst>
                                      </p:cBhvr>
                                      <p:tavLst>
                                        <p:tav tm="0">
                                          <p:val>
                                            <p:strVal val="ppt_x"/>
                                          </p:val>
                                        </p:tav>
                                        <p:tav tm="100000">
                                          <p:val>
                                            <p:strVal val="ppt_x"/>
                                          </p:val>
                                        </p:tav>
                                      </p:tavLst>
                                    </p:anim>
                                    <p:anim calcmode="lin" valueType="num">
                                      <p:cBhvr>
                                        <p:cTn id="93" dur="1000"/>
                                        <p:tgtEl>
                                          <p:spTgt spid="103"/>
                                        </p:tgtEl>
                                        <p:attrNameLst>
                                          <p:attrName>ppt_y</p:attrName>
                                        </p:attrNameLst>
                                      </p:cBhvr>
                                      <p:tavLst>
                                        <p:tav tm="0">
                                          <p:val>
                                            <p:strVal val="ppt_y"/>
                                          </p:val>
                                        </p:tav>
                                        <p:tav tm="100000">
                                          <p:val>
                                            <p:strVal val="ppt_y+.1"/>
                                          </p:val>
                                        </p:tav>
                                      </p:tavLst>
                                    </p:anim>
                                    <p:set>
                                      <p:cBhvr>
                                        <p:cTn id="94" dur="1" fill="hold">
                                          <p:stCondLst>
                                            <p:cond delay="999"/>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98" grpId="0" animBg="1"/>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actual data</a:t>
            </a:r>
            <a:endParaRPr lang="sv-S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453" y="1707396"/>
            <a:ext cx="4572000" cy="4572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129" y="4141921"/>
            <a:ext cx="2137475" cy="21374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9156" y="1660504"/>
            <a:ext cx="2137475" cy="213747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5096" y="4141921"/>
            <a:ext cx="2137475" cy="2137475"/>
          </a:xfrm>
          <a:prstGeom prst="rect">
            <a:avLst/>
          </a:prstGeom>
        </p:spPr>
      </p:pic>
      <p:sp>
        <p:nvSpPr>
          <p:cNvPr id="8" name="TextBox 7"/>
          <p:cNvSpPr txBox="1"/>
          <p:nvPr/>
        </p:nvSpPr>
        <p:spPr>
          <a:xfrm>
            <a:off x="8797872" y="1338064"/>
            <a:ext cx="629531" cy="369332"/>
          </a:xfrm>
          <a:prstGeom prst="rect">
            <a:avLst/>
          </a:prstGeom>
          <a:noFill/>
        </p:spPr>
        <p:txBody>
          <a:bodyPr wrap="none" rtlCol="0">
            <a:spAutoFit/>
          </a:bodyPr>
          <a:lstStyle/>
          <a:p>
            <a:r>
              <a:rPr lang="en-US" dirty="0"/>
              <a:t>RAW</a:t>
            </a:r>
            <a:endParaRPr lang="sv-SE" dirty="0"/>
          </a:p>
        </p:txBody>
      </p:sp>
      <p:sp>
        <p:nvSpPr>
          <p:cNvPr id="9" name="TextBox 8"/>
          <p:cNvSpPr txBox="1"/>
          <p:nvPr/>
        </p:nvSpPr>
        <p:spPr>
          <a:xfrm>
            <a:off x="7226055" y="3844871"/>
            <a:ext cx="676788" cy="369332"/>
          </a:xfrm>
          <a:prstGeom prst="rect">
            <a:avLst/>
          </a:prstGeom>
          <a:noFill/>
        </p:spPr>
        <p:txBody>
          <a:bodyPr wrap="none" rtlCol="0">
            <a:spAutoFit/>
          </a:bodyPr>
          <a:lstStyle/>
          <a:p>
            <a:r>
              <a:rPr lang="en-US" dirty="0"/>
              <a:t>JPEG</a:t>
            </a:r>
            <a:endParaRPr lang="sv-SE" dirty="0"/>
          </a:p>
        </p:txBody>
      </p:sp>
      <p:sp>
        <p:nvSpPr>
          <p:cNvPr id="10" name="TextBox 9"/>
          <p:cNvSpPr txBox="1"/>
          <p:nvPr/>
        </p:nvSpPr>
        <p:spPr>
          <a:xfrm>
            <a:off x="10445055" y="3839726"/>
            <a:ext cx="591829" cy="369332"/>
          </a:xfrm>
          <a:prstGeom prst="rect">
            <a:avLst/>
          </a:prstGeom>
          <a:noFill/>
        </p:spPr>
        <p:txBody>
          <a:bodyPr wrap="none" rtlCol="0">
            <a:spAutoFit/>
          </a:bodyPr>
          <a:lstStyle/>
          <a:p>
            <a:r>
              <a:rPr lang="en-US" dirty="0"/>
              <a:t>BC1</a:t>
            </a:r>
            <a:endParaRPr lang="sv-SE" dirty="0"/>
          </a:p>
        </p:txBody>
      </p:sp>
      <p:sp>
        <p:nvSpPr>
          <p:cNvPr id="11" name="Rectangle 10"/>
          <p:cNvSpPr/>
          <p:nvPr/>
        </p:nvSpPr>
        <p:spPr>
          <a:xfrm>
            <a:off x="3967061" y="2967881"/>
            <a:ext cx="365760" cy="365760"/>
          </a:xfrm>
          <a:prstGeom prst="rect">
            <a:avLst/>
          </a:prstGeom>
          <a:solidFill>
            <a:srgbClr val="00B050">
              <a:alpha val="57000"/>
            </a:srgbClr>
          </a:solidFill>
          <a:ln w="254000" cap="flat">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ctangle 2"/>
          <p:cNvSpPr/>
          <p:nvPr/>
        </p:nvSpPr>
        <p:spPr>
          <a:xfrm>
            <a:off x="7700434" y="4157133"/>
            <a:ext cx="508000" cy="501650"/>
          </a:xfrm>
          <a:prstGeom prst="rect">
            <a:avLst/>
          </a:prstGeom>
          <a:solidFill>
            <a:schemeClr val="bg1">
              <a:alpha val="0"/>
            </a:schemeClr>
          </a:solidFill>
          <a:ln w="317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9179754" y="1678190"/>
            <a:ext cx="508000" cy="501650"/>
          </a:xfrm>
          <a:prstGeom prst="rect">
            <a:avLst/>
          </a:prstGeom>
          <a:solidFill>
            <a:schemeClr val="bg1">
              <a:alpha val="0"/>
            </a:schemeClr>
          </a:solidFill>
          <a:ln w="317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45695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5" name="Oval 244"/>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09738" cy="726663"/>
          </a:xfrm>
          <a:prstGeom prst="rect">
            <a:avLst/>
          </a:prstGeom>
        </p:spPr>
        <p:txBody>
          <a:bodyPr vert="horz" wrap="square" lIns="91440" tIns="45720" rIns="91440" bIns="45720" rtlCol="0" anchor="t">
            <a:normAutofit/>
          </a:bodyPr>
          <a:lstStyle/>
          <a:p>
            <a:r>
              <a:rPr lang="en-US" sz="2800" dirty="0"/>
              <a:t>Header size: 5</a:t>
            </a:r>
          </a:p>
        </p:txBody>
      </p:sp>
      <p:cxnSp>
        <p:nvCxnSpPr>
          <p:cNvPr id="68" name="Straight Arrow Connector 67"/>
          <p:cNvCxnSpPr>
            <a:stCxn id="245" idx="4"/>
            <a:endCxn id="135" idx="0"/>
          </p:cNvCxnSpPr>
          <p:nvPr/>
        </p:nvCxnSpPr>
        <p:spPr>
          <a:xfrm flipH="1">
            <a:off x="2023223" y="3825921"/>
            <a:ext cx="16594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1" name="Straight Arrow Connector 70"/>
          <p:cNvCxnSpPr>
            <a:stCxn id="245" idx="4"/>
            <a:endCxn id="137" idx="0"/>
          </p:cNvCxnSpPr>
          <p:nvPr/>
        </p:nvCxnSpPr>
        <p:spPr>
          <a:xfrm flipH="1">
            <a:off x="3125290" y="3825921"/>
            <a:ext cx="55733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3" name="Straight Arrow Connector 72"/>
          <p:cNvCxnSpPr>
            <a:stCxn id="245" idx="4"/>
            <a:endCxn id="136" idx="0"/>
          </p:cNvCxnSpPr>
          <p:nvPr/>
        </p:nvCxnSpPr>
        <p:spPr>
          <a:xfrm flipH="1">
            <a:off x="2574256" y="3825921"/>
            <a:ext cx="1108369"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8" name="Straight Arrow Connector 77"/>
          <p:cNvCxnSpPr>
            <a:stCxn id="245" idx="4"/>
            <a:endCxn id="138" idx="0"/>
          </p:cNvCxnSpPr>
          <p:nvPr/>
        </p:nvCxnSpPr>
        <p:spPr>
          <a:xfrm flipH="1">
            <a:off x="3676323" y="3825921"/>
            <a:ext cx="63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245" idx="4"/>
            <a:endCxn id="124" idx="0"/>
          </p:cNvCxnSpPr>
          <p:nvPr/>
        </p:nvCxnSpPr>
        <p:spPr>
          <a:xfrm>
            <a:off x="3682625" y="3825921"/>
            <a:ext cx="54473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1" name="Straight Arrow Connector 80"/>
          <p:cNvCxnSpPr>
            <a:stCxn id="245" idx="4"/>
            <a:endCxn id="125" idx="0"/>
          </p:cNvCxnSpPr>
          <p:nvPr/>
        </p:nvCxnSpPr>
        <p:spPr>
          <a:xfrm>
            <a:off x="3682625" y="3825921"/>
            <a:ext cx="109576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3" name="Straight Arrow Connector 62"/>
          <p:cNvCxnSpPr>
            <a:stCxn id="248" idx="4"/>
            <a:endCxn id="128" idx="0"/>
          </p:cNvCxnSpPr>
          <p:nvPr/>
        </p:nvCxnSpPr>
        <p:spPr>
          <a:xfrm flipH="1">
            <a:off x="6431490" y="3825921"/>
            <a:ext cx="1112317"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6" name="Straight Arrow Connector 65"/>
          <p:cNvCxnSpPr>
            <a:stCxn id="248" idx="4"/>
            <a:endCxn id="129" idx="0"/>
          </p:cNvCxnSpPr>
          <p:nvPr/>
        </p:nvCxnSpPr>
        <p:spPr>
          <a:xfrm flipH="1">
            <a:off x="6982523" y="3825921"/>
            <a:ext cx="561284"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7" name="Straight Arrow Connector 66"/>
          <p:cNvCxnSpPr>
            <a:stCxn id="248" idx="4"/>
            <a:endCxn id="130" idx="0"/>
          </p:cNvCxnSpPr>
          <p:nvPr/>
        </p:nvCxnSpPr>
        <p:spPr>
          <a:xfrm flipH="1">
            <a:off x="7533556" y="3825921"/>
            <a:ext cx="1025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9" name="Straight Arrow Connector 68"/>
          <p:cNvCxnSpPr>
            <a:stCxn id="248" idx="4"/>
            <a:endCxn id="131" idx="0"/>
          </p:cNvCxnSpPr>
          <p:nvPr/>
        </p:nvCxnSpPr>
        <p:spPr>
          <a:xfrm>
            <a:off x="7543807" y="3825921"/>
            <a:ext cx="54078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70" name="Rectangle 69"/>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9" name="Oval 88"/>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sp>
        <p:nvSpPr>
          <p:cNvPr id="90" name="Oval 89"/>
          <p:cNvSpPr/>
          <p:nvPr/>
        </p:nvSpPr>
        <p:spPr>
          <a:xfrm>
            <a:off x="8635624"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91" name="Straight Arrow Connector 90"/>
          <p:cNvCxnSpPr>
            <a:stCxn id="89" idx="4"/>
            <a:endCxn id="90" idx="0"/>
          </p:cNvCxnSpPr>
          <p:nvPr/>
        </p:nvCxnSpPr>
        <p:spPr>
          <a:xfrm flipH="1">
            <a:off x="8904836" y="2930065"/>
            <a:ext cx="538424" cy="357432"/>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92" name="Straight Arrow Connector 91"/>
          <p:cNvCxnSpPr>
            <a:stCxn id="89" idx="4"/>
            <a:endCxn id="104" idx="0"/>
          </p:cNvCxnSpPr>
          <p:nvPr/>
        </p:nvCxnSpPr>
        <p:spPr>
          <a:xfrm>
            <a:off x="9443260" y="2930065"/>
            <a:ext cx="569947" cy="34776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104" name="Oval 103"/>
          <p:cNvSpPr/>
          <p:nvPr/>
        </p:nvSpPr>
        <p:spPr>
          <a:xfrm>
            <a:off x="9743995" y="3277834"/>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7</a:t>
            </a:r>
            <a:endParaRPr lang="sv-SE" sz="1400" dirty="0"/>
          </a:p>
        </p:txBody>
      </p:sp>
      <p:cxnSp>
        <p:nvCxnSpPr>
          <p:cNvPr id="55" name="Straight Arrow Connector 54"/>
          <p:cNvCxnSpPr>
            <a:stCxn id="90" idx="4"/>
            <a:endCxn id="70" idx="0"/>
          </p:cNvCxnSpPr>
          <p:nvPr/>
        </p:nvCxnSpPr>
        <p:spPr>
          <a:xfrm flipH="1">
            <a:off x="8635623" y="3825921"/>
            <a:ext cx="269213"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8" name="Straight Arrow Connector 57"/>
          <p:cNvCxnSpPr>
            <a:stCxn id="90" idx="4"/>
            <a:endCxn id="72" idx="0"/>
          </p:cNvCxnSpPr>
          <p:nvPr/>
        </p:nvCxnSpPr>
        <p:spPr>
          <a:xfrm>
            <a:off x="8904836" y="3825921"/>
            <a:ext cx="281820"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9" name="Straight Arrow Connector 58"/>
          <p:cNvCxnSpPr>
            <a:stCxn id="104" idx="4"/>
            <a:endCxn id="74" idx="0"/>
          </p:cNvCxnSpPr>
          <p:nvPr/>
        </p:nvCxnSpPr>
        <p:spPr>
          <a:xfrm flipH="1">
            <a:off x="9737689" y="3816258"/>
            <a:ext cx="275518" cy="165275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0" name="Straight Arrow Connector 59"/>
          <p:cNvCxnSpPr>
            <a:stCxn id="104" idx="4"/>
            <a:endCxn id="75" idx="0"/>
          </p:cNvCxnSpPr>
          <p:nvPr/>
        </p:nvCxnSpPr>
        <p:spPr>
          <a:xfrm>
            <a:off x="10013207" y="3816258"/>
            <a:ext cx="275516" cy="1652756"/>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11355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linds(horizontal)">
                                      <p:cBhvr>
                                        <p:cTn id="13" dur="500"/>
                                        <p:tgtEl>
                                          <p:spTgt spid="59"/>
                                        </p:tgtEl>
                                      </p:cBhvr>
                                    </p:animEffect>
                                  </p:childTnLst>
                                </p:cTn>
                              </p:par>
                              <p:par>
                                <p:cTn id="14" presetID="3" presetClass="entr" presetSubtype="10"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blinds(horizontal)">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1" nodeType="clickEffect">
                                  <p:stCondLst>
                                    <p:cond delay="0"/>
                                  </p:stCondLst>
                                  <p:childTnLst>
                                    <p:set>
                                      <p:cBhvr>
                                        <p:cTn id="20" dur="indefinite"/>
                                        <p:tgtEl>
                                          <p:spTgt spid="90"/>
                                        </p:tgtEl>
                                        <p:attrNameLst>
                                          <p:attrName>fillcolor</p:attrName>
                                        </p:attrNameLst>
                                      </p:cBhvr>
                                      <p:to>
                                        <p:clrVal>
                                          <a:srgbClr val="FF9999"/>
                                        </p:clrVal>
                                      </p:to>
                                    </p:set>
                                    <p:set>
                                      <p:cBhvr>
                                        <p:cTn id="21" dur="indefinite"/>
                                        <p:tgtEl>
                                          <p:spTgt spid="90"/>
                                        </p:tgtEl>
                                        <p:attrNameLst>
                                          <p:attrName>fill.type</p:attrName>
                                        </p:attrNameLst>
                                      </p:cBhvr>
                                      <p:to>
                                        <p:strVal val="solid"/>
                                      </p:to>
                                    </p:set>
                                    <p:set>
                                      <p:cBhvr>
                                        <p:cTn id="22" dur="indefinite"/>
                                        <p:tgtEl>
                                          <p:spTgt spid="90"/>
                                        </p:tgtEl>
                                        <p:attrNameLst>
                                          <p:attrName>fill.on</p:attrName>
                                        </p:attrNameLst>
                                      </p:cBhvr>
                                      <p:to>
                                        <p:strVal val="true"/>
                                      </p:to>
                                    </p:set>
                                  </p:childTnLst>
                                </p:cTn>
                              </p:par>
                              <p:par>
                                <p:cTn id="23" presetID="1" presetClass="emph" presetSubtype="1" nodeType="withEffect">
                                  <p:stCondLst>
                                    <p:cond delay="0"/>
                                  </p:stCondLst>
                                  <p:childTnLst>
                                    <p:set>
                                      <p:cBhvr>
                                        <p:cTn id="24" dur="indefinite"/>
                                        <p:tgtEl>
                                          <p:spTgt spid="104"/>
                                        </p:tgtEl>
                                        <p:attrNameLst>
                                          <p:attrName>fillcolor</p:attrName>
                                        </p:attrNameLst>
                                      </p:cBhvr>
                                      <p:to>
                                        <p:clrVal>
                                          <a:srgbClr val="FF9999"/>
                                        </p:clrVal>
                                      </p:to>
                                    </p:set>
                                    <p:set>
                                      <p:cBhvr>
                                        <p:cTn id="25" dur="indefinite"/>
                                        <p:tgtEl>
                                          <p:spTgt spid="104"/>
                                        </p:tgtEl>
                                        <p:attrNameLst>
                                          <p:attrName>fill.type</p:attrName>
                                        </p:attrNameLst>
                                      </p:cBhvr>
                                      <p:to>
                                        <p:strVal val="solid"/>
                                      </p:to>
                                    </p:set>
                                    <p:set>
                                      <p:cBhvr>
                                        <p:cTn id="26" dur="indefinite"/>
                                        <p:tgtEl>
                                          <p:spTgt spid="104"/>
                                        </p:tgtEl>
                                        <p:attrNameLst>
                                          <p:attrName>fill.on</p:attrName>
                                        </p:attrNameLst>
                                      </p:cBhvr>
                                      <p:to>
                                        <p:strVal val="true"/>
                                      </p:to>
                                    </p:set>
                                  </p:childTnLst>
                                </p:cTn>
                              </p:par>
                              <p:par>
                                <p:cTn id="27" presetID="1" presetClass="emph" presetSubtype="1" nodeType="withEffect">
                                  <p:stCondLst>
                                    <p:cond delay="0"/>
                                  </p:stCondLst>
                                  <p:childTnLst>
                                    <p:set>
                                      <p:cBhvr>
                                        <p:cTn id="28" dur="indefinite"/>
                                        <p:tgtEl>
                                          <p:spTgt spid="89"/>
                                        </p:tgtEl>
                                        <p:attrNameLst>
                                          <p:attrName>fillcolor</p:attrName>
                                        </p:attrNameLst>
                                      </p:cBhvr>
                                      <p:to>
                                        <p:clrVal>
                                          <a:srgbClr val="99FF99"/>
                                        </p:clrVal>
                                      </p:to>
                                    </p:set>
                                    <p:set>
                                      <p:cBhvr>
                                        <p:cTn id="29" dur="indefinite"/>
                                        <p:tgtEl>
                                          <p:spTgt spid="89"/>
                                        </p:tgtEl>
                                        <p:attrNameLst>
                                          <p:attrName>fill.type</p:attrName>
                                        </p:attrNameLst>
                                      </p:cBhvr>
                                      <p:to>
                                        <p:strVal val="solid"/>
                                      </p:to>
                                    </p:set>
                                    <p:set>
                                      <p:cBhvr>
                                        <p:cTn id="30" dur="indefinite"/>
                                        <p:tgtEl>
                                          <p:spTgt spid="89"/>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55"/>
                                        </p:tgtEl>
                                      </p:cBhvr>
                                    </p:animEffect>
                                    <p:anim calcmode="lin" valueType="num">
                                      <p:cBhvr>
                                        <p:cTn id="35" dur="1000"/>
                                        <p:tgtEl>
                                          <p:spTgt spid="55"/>
                                        </p:tgtEl>
                                        <p:attrNameLst>
                                          <p:attrName>ppt_x</p:attrName>
                                        </p:attrNameLst>
                                      </p:cBhvr>
                                      <p:tavLst>
                                        <p:tav tm="0">
                                          <p:val>
                                            <p:strVal val="ppt_x"/>
                                          </p:val>
                                        </p:tav>
                                        <p:tav tm="100000">
                                          <p:val>
                                            <p:strVal val="ppt_x"/>
                                          </p:val>
                                        </p:tav>
                                      </p:tavLst>
                                    </p:anim>
                                    <p:anim calcmode="lin" valueType="num">
                                      <p:cBhvr>
                                        <p:cTn id="36" dur="1000"/>
                                        <p:tgtEl>
                                          <p:spTgt spid="55"/>
                                        </p:tgtEl>
                                        <p:attrNameLst>
                                          <p:attrName>ppt_y</p:attrName>
                                        </p:attrNameLst>
                                      </p:cBhvr>
                                      <p:tavLst>
                                        <p:tav tm="0">
                                          <p:val>
                                            <p:strVal val="ppt_y"/>
                                          </p:val>
                                        </p:tav>
                                        <p:tav tm="100000">
                                          <p:val>
                                            <p:strVal val="ppt_y+.1"/>
                                          </p:val>
                                        </p:tav>
                                      </p:tavLst>
                                    </p:anim>
                                    <p:set>
                                      <p:cBhvr>
                                        <p:cTn id="37" dur="1" fill="hold">
                                          <p:stCondLst>
                                            <p:cond delay="999"/>
                                          </p:stCondLst>
                                        </p:cTn>
                                        <p:tgtEl>
                                          <p:spTgt spid="55"/>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58"/>
                                        </p:tgtEl>
                                      </p:cBhvr>
                                    </p:animEffect>
                                    <p:anim calcmode="lin" valueType="num">
                                      <p:cBhvr>
                                        <p:cTn id="40" dur="1000"/>
                                        <p:tgtEl>
                                          <p:spTgt spid="58"/>
                                        </p:tgtEl>
                                        <p:attrNameLst>
                                          <p:attrName>ppt_x</p:attrName>
                                        </p:attrNameLst>
                                      </p:cBhvr>
                                      <p:tavLst>
                                        <p:tav tm="0">
                                          <p:val>
                                            <p:strVal val="ppt_x"/>
                                          </p:val>
                                        </p:tav>
                                        <p:tav tm="100000">
                                          <p:val>
                                            <p:strVal val="ppt_x"/>
                                          </p:val>
                                        </p:tav>
                                      </p:tavLst>
                                    </p:anim>
                                    <p:anim calcmode="lin" valueType="num">
                                      <p:cBhvr>
                                        <p:cTn id="41" dur="1000"/>
                                        <p:tgtEl>
                                          <p:spTgt spid="58"/>
                                        </p:tgtEl>
                                        <p:attrNameLst>
                                          <p:attrName>ppt_y</p:attrName>
                                        </p:attrNameLst>
                                      </p:cBhvr>
                                      <p:tavLst>
                                        <p:tav tm="0">
                                          <p:val>
                                            <p:strVal val="ppt_y"/>
                                          </p:val>
                                        </p:tav>
                                        <p:tav tm="100000">
                                          <p:val>
                                            <p:strVal val="ppt_y+.1"/>
                                          </p:val>
                                        </p:tav>
                                      </p:tavLst>
                                    </p:anim>
                                    <p:set>
                                      <p:cBhvr>
                                        <p:cTn id="42" dur="1" fill="hold">
                                          <p:stCondLst>
                                            <p:cond delay="999"/>
                                          </p:stCondLst>
                                        </p:cTn>
                                        <p:tgtEl>
                                          <p:spTgt spid="58"/>
                                        </p:tgtEl>
                                        <p:attrNameLst>
                                          <p:attrName>style.visibility</p:attrName>
                                        </p:attrNameLst>
                                      </p:cBhvr>
                                      <p:to>
                                        <p:strVal val="hidden"/>
                                      </p:to>
                                    </p:set>
                                  </p:childTnLst>
                                </p:cTn>
                              </p:par>
                              <p:par>
                                <p:cTn id="43" presetID="42" presetClass="exit" presetSubtype="0" fill="hold" nodeType="withEffect">
                                  <p:stCondLst>
                                    <p:cond delay="0"/>
                                  </p:stCondLst>
                                  <p:childTnLst>
                                    <p:animEffect transition="out" filter="fade">
                                      <p:cBhvr>
                                        <p:cTn id="44" dur="1000"/>
                                        <p:tgtEl>
                                          <p:spTgt spid="59"/>
                                        </p:tgtEl>
                                      </p:cBhvr>
                                    </p:animEffect>
                                    <p:anim calcmode="lin" valueType="num">
                                      <p:cBhvr>
                                        <p:cTn id="45" dur="1000"/>
                                        <p:tgtEl>
                                          <p:spTgt spid="59"/>
                                        </p:tgtEl>
                                        <p:attrNameLst>
                                          <p:attrName>ppt_x</p:attrName>
                                        </p:attrNameLst>
                                      </p:cBhvr>
                                      <p:tavLst>
                                        <p:tav tm="0">
                                          <p:val>
                                            <p:strVal val="ppt_x"/>
                                          </p:val>
                                        </p:tav>
                                        <p:tav tm="100000">
                                          <p:val>
                                            <p:strVal val="ppt_x"/>
                                          </p:val>
                                        </p:tav>
                                      </p:tavLst>
                                    </p:anim>
                                    <p:anim calcmode="lin" valueType="num">
                                      <p:cBhvr>
                                        <p:cTn id="46" dur="1000"/>
                                        <p:tgtEl>
                                          <p:spTgt spid="59"/>
                                        </p:tgtEl>
                                        <p:attrNameLst>
                                          <p:attrName>ppt_y</p:attrName>
                                        </p:attrNameLst>
                                      </p:cBhvr>
                                      <p:tavLst>
                                        <p:tav tm="0">
                                          <p:val>
                                            <p:strVal val="ppt_y"/>
                                          </p:val>
                                        </p:tav>
                                        <p:tav tm="100000">
                                          <p:val>
                                            <p:strVal val="ppt_y+.1"/>
                                          </p:val>
                                        </p:tav>
                                      </p:tavLst>
                                    </p:anim>
                                    <p:set>
                                      <p:cBhvr>
                                        <p:cTn id="47" dur="1" fill="hold">
                                          <p:stCondLst>
                                            <p:cond delay="999"/>
                                          </p:stCondLst>
                                        </p:cTn>
                                        <p:tgtEl>
                                          <p:spTgt spid="59"/>
                                        </p:tgtEl>
                                        <p:attrNameLst>
                                          <p:attrName>style.visibility</p:attrName>
                                        </p:attrNameLst>
                                      </p:cBhvr>
                                      <p:to>
                                        <p:strVal val="hidden"/>
                                      </p:to>
                                    </p:set>
                                  </p:childTnLst>
                                </p:cTn>
                              </p:par>
                              <p:par>
                                <p:cTn id="48" presetID="42" presetClass="exit" presetSubtype="0" fill="hold" nodeType="withEffect">
                                  <p:stCondLst>
                                    <p:cond delay="0"/>
                                  </p:stCondLst>
                                  <p:childTnLst>
                                    <p:animEffect transition="out" filter="fade">
                                      <p:cBhvr>
                                        <p:cTn id="49" dur="1000"/>
                                        <p:tgtEl>
                                          <p:spTgt spid="60"/>
                                        </p:tgtEl>
                                      </p:cBhvr>
                                    </p:animEffect>
                                    <p:anim calcmode="lin" valueType="num">
                                      <p:cBhvr>
                                        <p:cTn id="50" dur="1000"/>
                                        <p:tgtEl>
                                          <p:spTgt spid="60"/>
                                        </p:tgtEl>
                                        <p:attrNameLst>
                                          <p:attrName>ppt_x</p:attrName>
                                        </p:attrNameLst>
                                      </p:cBhvr>
                                      <p:tavLst>
                                        <p:tav tm="0">
                                          <p:val>
                                            <p:strVal val="ppt_x"/>
                                          </p:val>
                                        </p:tav>
                                        <p:tav tm="100000">
                                          <p:val>
                                            <p:strVal val="ppt_x"/>
                                          </p:val>
                                        </p:tav>
                                      </p:tavLst>
                                    </p:anim>
                                    <p:anim calcmode="lin" valueType="num">
                                      <p:cBhvr>
                                        <p:cTn id="51" dur="1000"/>
                                        <p:tgtEl>
                                          <p:spTgt spid="60"/>
                                        </p:tgtEl>
                                        <p:attrNameLst>
                                          <p:attrName>ppt_y</p:attrName>
                                        </p:attrNameLst>
                                      </p:cBhvr>
                                      <p:tavLst>
                                        <p:tav tm="0">
                                          <p:val>
                                            <p:strVal val="ppt_y"/>
                                          </p:val>
                                        </p:tav>
                                        <p:tav tm="100000">
                                          <p:val>
                                            <p:strVal val="ppt_y+.1"/>
                                          </p:val>
                                        </p:tav>
                                      </p:tavLst>
                                    </p:anim>
                                    <p:set>
                                      <p:cBhvr>
                                        <p:cTn id="52" dur="1" fill="hold">
                                          <p:stCondLst>
                                            <p:cond delay="999"/>
                                          </p:stCondLst>
                                        </p:cTn>
                                        <p:tgtEl>
                                          <p:spTgt spid="60"/>
                                        </p:tgtEl>
                                        <p:attrNameLst>
                                          <p:attrName>style.visibility</p:attrName>
                                        </p:attrNameLst>
                                      </p:cBhvr>
                                      <p:to>
                                        <p:strVal val="hidden"/>
                                      </p:to>
                                    </p:set>
                                  </p:childTnLst>
                                </p:cTn>
                              </p:par>
                              <p:par>
                                <p:cTn id="53" presetID="42" presetClass="exit" presetSubtype="0" fill="hold" grpId="0" nodeType="withEffect">
                                  <p:stCondLst>
                                    <p:cond delay="0"/>
                                  </p:stCondLst>
                                  <p:childTnLst>
                                    <p:animEffect transition="out" filter="fade">
                                      <p:cBhvr>
                                        <p:cTn id="54" dur="1000"/>
                                        <p:tgtEl>
                                          <p:spTgt spid="90"/>
                                        </p:tgtEl>
                                      </p:cBhvr>
                                    </p:animEffect>
                                    <p:anim calcmode="lin" valueType="num">
                                      <p:cBhvr>
                                        <p:cTn id="55" dur="1000"/>
                                        <p:tgtEl>
                                          <p:spTgt spid="90"/>
                                        </p:tgtEl>
                                        <p:attrNameLst>
                                          <p:attrName>ppt_x</p:attrName>
                                        </p:attrNameLst>
                                      </p:cBhvr>
                                      <p:tavLst>
                                        <p:tav tm="0">
                                          <p:val>
                                            <p:strVal val="ppt_x"/>
                                          </p:val>
                                        </p:tav>
                                        <p:tav tm="100000">
                                          <p:val>
                                            <p:strVal val="ppt_x"/>
                                          </p:val>
                                        </p:tav>
                                      </p:tavLst>
                                    </p:anim>
                                    <p:anim calcmode="lin" valueType="num">
                                      <p:cBhvr>
                                        <p:cTn id="56" dur="1000"/>
                                        <p:tgtEl>
                                          <p:spTgt spid="90"/>
                                        </p:tgtEl>
                                        <p:attrNameLst>
                                          <p:attrName>ppt_y</p:attrName>
                                        </p:attrNameLst>
                                      </p:cBhvr>
                                      <p:tavLst>
                                        <p:tav tm="0">
                                          <p:val>
                                            <p:strVal val="ppt_y"/>
                                          </p:val>
                                        </p:tav>
                                        <p:tav tm="100000">
                                          <p:val>
                                            <p:strVal val="ppt_y+.1"/>
                                          </p:val>
                                        </p:tav>
                                      </p:tavLst>
                                    </p:anim>
                                    <p:set>
                                      <p:cBhvr>
                                        <p:cTn id="57" dur="1" fill="hold">
                                          <p:stCondLst>
                                            <p:cond delay="999"/>
                                          </p:stCondLst>
                                        </p:cTn>
                                        <p:tgtEl>
                                          <p:spTgt spid="90"/>
                                        </p:tgtEl>
                                        <p:attrNameLst>
                                          <p:attrName>style.visibility</p:attrName>
                                        </p:attrNameLst>
                                      </p:cBhvr>
                                      <p:to>
                                        <p:strVal val="hidden"/>
                                      </p:to>
                                    </p:set>
                                  </p:childTnLst>
                                </p:cTn>
                              </p:par>
                              <p:par>
                                <p:cTn id="58" presetID="42" presetClass="exit" presetSubtype="0" fill="hold" grpId="0" nodeType="withEffect">
                                  <p:stCondLst>
                                    <p:cond delay="0"/>
                                  </p:stCondLst>
                                  <p:childTnLst>
                                    <p:animEffect transition="out" filter="fade">
                                      <p:cBhvr>
                                        <p:cTn id="59" dur="1000"/>
                                        <p:tgtEl>
                                          <p:spTgt spid="104"/>
                                        </p:tgtEl>
                                      </p:cBhvr>
                                    </p:animEffect>
                                    <p:anim calcmode="lin" valueType="num">
                                      <p:cBhvr>
                                        <p:cTn id="60" dur="1000"/>
                                        <p:tgtEl>
                                          <p:spTgt spid="104"/>
                                        </p:tgtEl>
                                        <p:attrNameLst>
                                          <p:attrName>ppt_x</p:attrName>
                                        </p:attrNameLst>
                                      </p:cBhvr>
                                      <p:tavLst>
                                        <p:tav tm="0">
                                          <p:val>
                                            <p:strVal val="ppt_x"/>
                                          </p:val>
                                        </p:tav>
                                        <p:tav tm="100000">
                                          <p:val>
                                            <p:strVal val="ppt_x"/>
                                          </p:val>
                                        </p:tav>
                                      </p:tavLst>
                                    </p:anim>
                                    <p:anim calcmode="lin" valueType="num">
                                      <p:cBhvr>
                                        <p:cTn id="61" dur="1000"/>
                                        <p:tgtEl>
                                          <p:spTgt spid="104"/>
                                        </p:tgtEl>
                                        <p:attrNameLst>
                                          <p:attrName>ppt_y</p:attrName>
                                        </p:attrNameLst>
                                      </p:cBhvr>
                                      <p:tavLst>
                                        <p:tav tm="0">
                                          <p:val>
                                            <p:strVal val="ppt_y"/>
                                          </p:val>
                                        </p:tav>
                                        <p:tav tm="100000">
                                          <p:val>
                                            <p:strVal val="ppt_y+.1"/>
                                          </p:val>
                                        </p:tav>
                                      </p:tavLst>
                                    </p:anim>
                                    <p:set>
                                      <p:cBhvr>
                                        <p:cTn id="62" dur="1" fill="hold">
                                          <p:stCondLst>
                                            <p:cond delay="999"/>
                                          </p:stCondLst>
                                        </p:cTn>
                                        <p:tgtEl>
                                          <p:spTgt spid="104"/>
                                        </p:tgtEl>
                                        <p:attrNameLst>
                                          <p:attrName>style.visibility</p:attrName>
                                        </p:attrNameLst>
                                      </p:cBhvr>
                                      <p:to>
                                        <p:strVal val="hidden"/>
                                      </p:to>
                                    </p:set>
                                  </p:childTnLst>
                                </p:cTn>
                              </p:par>
                              <p:par>
                                <p:cTn id="63" presetID="42" presetClass="exit" presetSubtype="0" fill="hold" nodeType="withEffect">
                                  <p:stCondLst>
                                    <p:cond delay="0"/>
                                  </p:stCondLst>
                                  <p:childTnLst>
                                    <p:animEffect transition="out" filter="fade">
                                      <p:cBhvr>
                                        <p:cTn id="64" dur="1000"/>
                                        <p:tgtEl>
                                          <p:spTgt spid="92"/>
                                        </p:tgtEl>
                                      </p:cBhvr>
                                    </p:animEffect>
                                    <p:anim calcmode="lin" valueType="num">
                                      <p:cBhvr>
                                        <p:cTn id="65" dur="1000"/>
                                        <p:tgtEl>
                                          <p:spTgt spid="92"/>
                                        </p:tgtEl>
                                        <p:attrNameLst>
                                          <p:attrName>ppt_x</p:attrName>
                                        </p:attrNameLst>
                                      </p:cBhvr>
                                      <p:tavLst>
                                        <p:tav tm="0">
                                          <p:val>
                                            <p:strVal val="ppt_x"/>
                                          </p:val>
                                        </p:tav>
                                        <p:tav tm="100000">
                                          <p:val>
                                            <p:strVal val="ppt_x"/>
                                          </p:val>
                                        </p:tav>
                                      </p:tavLst>
                                    </p:anim>
                                    <p:anim calcmode="lin" valueType="num">
                                      <p:cBhvr>
                                        <p:cTn id="66" dur="1000"/>
                                        <p:tgtEl>
                                          <p:spTgt spid="92"/>
                                        </p:tgtEl>
                                        <p:attrNameLst>
                                          <p:attrName>ppt_y</p:attrName>
                                        </p:attrNameLst>
                                      </p:cBhvr>
                                      <p:tavLst>
                                        <p:tav tm="0">
                                          <p:val>
                                            <p:strVal val="ppt_y"/>
                                          </p:val>
                                        </p:tav>
                                        <p:tav tm="100000">
                                          <p:val>
                                            <p:strVal val="ppt_y+.1"/>
                                          </p:val>
                                        </p:tav>
                                      </p:tavLst>
                                    </p:anim>
                                    <p:set>
                                      <p:cBhvr>
                                        <p:cTn id="67" dur="1" fill="hold">
                                          <p:stCondLst>
                                            <p:cond delay="999"/>
                                          </p:stCondLst>
                                        </p:cTn>
                                        <p:tgtEl>
                                          <p:spTgt spid="92"/>
                                        </p:tgtEl>
                                        <p:attrNameLst>
                                          <p:attrName>style.visibility</p:attrName>
                                        </p:attrNameLst>
                                      </p:cBhvr>
                                      <p:to>
                                        <p:strVal val="hidden"/>
                                      </p:to>
                                    </p:set>
                                  </p:childTnLst>
                                </p:cTn>
                              </p:par>
                              <p:par>
                                <p:cTn id="68" presetID="42" presetClass="exit" presetSubtype="0" fill="hold" nodeType="withEffect">
                                  <p:stCondLst>
                                    <p:cond delay="0"/>
                                  </p:stCondLst>
                                  <p:childTnLst>
                                    <p:animEffect transition="out" filter="fade">
                                      <p:cBhvr>
                                        <p:cTn id="69" dur="1000"/>
                                        <p:tgtEl>
                                          <p:spTgt spid="91"/>
                                        </p:tgtEl>
                                      </p:cBhvr>
                                    </p:animEffect>
                                    <p:anim calcmode="lin" valueType="num">
                                      <p:cBhvr>
                                        <p:cTn id="70" dur="1000"/>
                                        <p:tgtEl>
                                          <p:spTgt spid="91"/>
                                        </p:tgtEl>
                                        <p:attrNameLst>
                                          <p:attrName>ppt_x</p:attrName>
                                        </p:attrNameLst>
                                      </p:cBhvr>
                                      <p:tavLst>
                                        <p:tav tm="0">
                                          <p:val>
                                            <p:strVal val="ppt_x"/>
                                          </p:val>
                                        </p:tav>
                                        <p:tav tm="100000">
                                          <p:val>
                                            <p:strVal val="ppt_x"/>
                                          </p:val>
                                        </p:tav>
                                      </p:tavLst>
                                    </p:anim>
                                    <p:anim calcmode="lin" valueType="num">
                                      <p:cBhvr>
                                        <p:cTn id="71" dur="1000"/>
                                        <p:tgtEl>
                                          <p:spTgt spid="91"/>
                                        </p:tgtEl>
                                        <p:attrNameLst>
                                          <p:attrName>ppt_y</p:attrName>
                                        </p:attrNameLst>
                                      </p:cBhvr>
                                      <p:tavLst>
                                        <p:tav tm="0">
                                          <p:val>
                                            <p:strVal val="ppt_y"/>
                                          </p:val>
                                        </p:tav>
                                        <p:tav tm="100000">
                                          <p:val>
                                            <p:strVal val="ppt_y+.1"/>
                                          </p:val>
                                        </p:tav>
                                      </p:tavLst>
                                    </p:anim>
                                    <p:set>
                                      <p:cBhvr>
                                        <p:cTn id="72" dur="1" fill="hold">
                                          <p:stCondLst>
                                            <p:cond delay="9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2" name="Straight Arrow Connector 271"/>
          <p:cNvCxnSpPr>
            <a:stCxn id="236" idx="4"/>
            <a:endCxn id="126" idx="0"/>
          </p:cNvCxnSpPr>
          <p:nvPr/>
        </p:nvCxnSpPr>
        <p:spPr>
          <a:xfrm flipH="1">
            <a:off x="5329423" y="4949916"/>
            <a:ext cx="273342"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74" name="Straight Arrow Connector 273"/>
          <p:cNvCxnSpPr>
            <a:stCxn id="236" idx="4"/>
            <a:endCxn id="127" idx="0"/>
          </p:cNvCxnSpPr>
          <p:nvPr/>
        </p:nvCxnSpPr>
        <p:spPr>
          <a:xfrm>
            <a:off x="5602765" y="4949916"/>
            <a:ext cx="277691" cy="51909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36" name="Oval 235"/>
          <p:cNvSpPr/>
          <p:nvPr/>
        </p:nvSpPr>
        <p:spPr>
          <a:xfrm>
            <a:off x="5333553" y="4411492"/>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5</a:t>
            </a:r>
            <a:endParaRPr lang="sv-SE" sz="1400" dirty="0"/>
          </a:p>
        </p:txBody>
      </p:sp>
      <p:sp>
        <p:nvSpPr>
          <p:cNvPr id="2" name="Title 1"/>
          <p:cNvSpPr>
            <a:spLocks noGrp="1"/>
          </p:cNvSpPr>
          <p:nvPr>
            <p:ph type="title"/>
          </p:nvPr>
        </p:nvSpPr>
        <p:spPr/>
        <p:txBody>
          <a:bodyPr/>
          <a:lstStyle/>
          <a:p>
            <a:r>
              <a:rPr lang="en-US" dirty="0"/>
              <a:t>Macro blocks - Compression</a:t>
            </a:r>
            <a:endParaRPr lang="sv-SE" dirty="0"/>
          </a:p>
        </p:txBody>
      </p:sp>
      <p:sp>
        <p:nvSpPr>
          <p:cNvPr id="124" name="Rectangle 123"/>
          <p:cNvSpPr/>
          <p:nvPr/>
        </p:nvSpPr>
        <p:spPr>
          <a:xfrm>
            <a:off x="3951839"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5" name="Rectangle 124"/>
          <p:cNvSpPr/>
          <p:nvPr/>
        </p:nvSpPr>
        <p:spPr>
          <a:xfrm>
            <a:off x="4502873"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6" name="Rectangle 125"/>
          <p:cNvSpPr/>
          <p:nvPr/>
        </p:nvSpPr>
        <p:spPr>
          <a:xfrm>
            <a:off x="5053906" y="5469014"/>
            <a:ext cx="551033" cy="551033"/>
          </a:xfrm>
          <a:prstGeom prst="rect">
            <a:avLst/>
          </a:prstGeom>
          <a:solidFill>
            <a:srgbClr val="77A2BB">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7" name="Rectangle 126"/>
          <p:cNvSpPr/>
          <p:nvPr/>
        </p:nvSpPr>
        <p:spPr>
          <a:xfrm>
            <a:off x="5604939"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8" name="Rectangle 127"/>
          <p:cNvSpPr/>
          <p:nvPr/>
        </p:nvSpPr>
        <p:spPr>
          <a:xfrm>
            <a:off x="6155973"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29" name="Rectangle 128"/>
          <p:cNvSpPr/>
          <p:nvPr/>
        </p:nvSpPr>
        <p:spPr>
          <a:xfrm>
            <a:off x="6707006" y="5469014"/>
            <a:ext cx="551033" cy="551033"/>
          </a:xfrm>
          <a:prstGeom prst="rect">
            <a:avLst/>
          </a:prstGeom>
          <a:solidFill>
            <a:srgbClr val="77A2BB">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0" name="Rectangle 129"/>
          <p:cNvSpPr/>
          <p:nvPr/>
        </p:nvSpPr>
        <p:spPr>
          <a:xfrm>
            <a:off x="7258039" y="5469014"/>
            <a:ext cx="551033" cy="551033"/>
          </a:xfrm>
          <a:prstGeom prst="rect">
            <a:avLst/>
          </a:prstGeom>
          <a:solidFill>
            <a:srgbClr val="77A2BB">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1" name="Rectangle 130"/>
          <p:cNvSpPr/>
          <p:nvPr/>
        </p:nvSpPr>
        <p:spPr>
          <a:xfrm>
            <a:off x="7809072" y="5469014"/>
            <a:ext cx="551033" cy="551033"/>
          </a:xfrm>
          <a:prstGeom prst="rect">
            <a:avLst/>
          </a:prstGeom>
          <a:solidFill>
            <a:srgbClr val="77A2BB">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5" name="Rectangle 134"/>
          <p:cNvSpPr/>
          <p:nvPr/>
        </p:nvSpPr>
        <p:spPr>
          <a:xfrm>
            <a:off x="1747706" y="5469014"/>
            <a:ext cx="551033" cy="551033"/>
          </a:xfrm>
          <a:prstGeom prst="rect">
            <a:avLst/>
          </a:prstGeom>
          <a:solidFill>
            <a:srgbClr val="8DAB8E">
              <a:lumMod val="5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6" name="Rectangle 135"/>
          <p:cNvSpPr/>
          <p:nvPr/>
        </p:nvSpPr>
        <p:spPr>
          <a:xfrm>
            <a:off x="2298739" y="5469014"/>
            <a:ext cx="551033" cy="551033"/>
          </a:xfrm>
          <a:prstGeom prst="rect">
            <a:avLst/>
          </a:prstGeom>
          <a:solidFill>
            <a:srgbClr val="8DAB8E">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7" name="Rectangle 136"/>
          <p:cNvSpPr/>
          <p:nvPr/>
        </p:nvSpPr>
        <p:spPr>
          <a:xfrm>
            <a:off x="2849773" y="5469014"/>
            <a:ext cx="551033" cy="551033"/>
          </a:xfrm>
          <a:prstGeom prst="rect">
            <a:avLst/>
          </a:prstGeom>
          <a:solidFill>
            <a:srgbClr val="8DAB8E">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138" name="Rectangle 137"/>
          <p:cNvSpPr/>
          <p:nvPr/>
        </p:nvSpPr>
        <p:spPr>
          <a:xfrm>
            <a:off x="3400806" y="5469014"/>
            <a:ext cx="551033" cy="551033"/>
          </a:xfrm>
          <a:prstGeom prst="rect">
            <a:avLst/>
          </a:prstGeom>
          <a:solidFill>
            <a:srgbClr val="8DAB8E">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245" name="Oval 244"/>
          <p:cNvSpPr/>
          <p:nvPr/>
        </p:nvSpPr>
        <p:spPr>
          <a:xfrm>
            <a:off x="3413413"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11</a:t>
            </a:r>
            <a:endParaRPr lang="sv-SE" sz="1400" dirty="0"/>
          </a:p>
        </p:txBody>
      </p:sp>
      <p:sp>
        <p:nvSpPr>
          <p:cNvPr id="248" name="Oval 247"/>
          <p:cNvSpPr/>
          <p:nvPr/>
        </p:nvSpPr>
        <p:spPr>
          <a:xfrm>
            <a:off x="7274595" y="3287497"/>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9</a:t>
            </a:r>
            <a:endParaRPr lang="sv-SE" sz="1400" dirty="0"/>
          </a:p>
        </p:txBody>
      </p:sp>
      <p:sp>
        <p:nvSpPr>
          <p:cNvPr id="404" name="TextBox 403"/>
          <p:cNvSpPr txBox="1"/>
          <p:nvPr/>
        </p:nvSpPr>
        <p:spPr>
          <a:xfrm>
            <a:off x="277237" y="4493446"/>
            <a:ext cx="836579" cy="374515"/>
          </a:xfrm>
          <a:prstGeom prst="rect">
            <a:avLst/>
          </a:prstGeom>
        </p:spPr>
        <p:txBody>
          <a:bodyPr vert="horz" wrap="square" lIns="91440" tIns="45720" rIns="91440" bIns="45720" rtlCol="0" anchor="t">
            <a:normAutofit fontScale="92500"/>
          </a:bodyPr>
          <a:lstStyle/>
          <a:p>
            <a:r>
              <a:rPr lang="en-US" dirty="0"/>
              <a:t>0 BPW</a:t>
            </a:r>
            <a:endParaRPr lang="sv-SE" dirty="0"/>
          </a:p>
        </p:txBody>
      </p:sp>
      <p:sp>
        <p:nvSpPr>
          <p:cNvPr id="405" name="TextBox 404"/>
          <p:cNvSpPr txBox="1"/>
          <p:nvPr/>
        </p:nvSpPr>
        <p:spPr>
          <a:xfrm>
            <a:off x="277237" y="3369451"/>
            <a:ext cx="836579" cy="374515"/>
          </a:xfrm>
          <a:prstGeom prst="rect">
            <a:avLst/>
          </a:prstGeom>
        </p:spPr>
        <p:txBody>
          <a:bodyPr vert="horz" wrap="square" lIns="91440" tIns="45720" rIns="91440" bIns="45720" rtlCol="0" anchor="t">
            <a:normAutofit fontScale="92500"/>
          </a:bodyPr>
          <a:lstStyle/>
          <a:p>
            <a:r>
              <a:rPr lang="en-US" dirty="0"/>
              <a:t>1 BPW</a:t>
            </a:r>
            <a:endParaRPr lang="sv-SE" dirty="0"/>
          </a:p>
        </p:txBody>
      </p:sp>
      <p:sp>
        <p:nvSpPr>
          <p:cNvPr id="406" name="TextBox 405"/>
          <p:cNvSpPr txBox="1"/>
          <p:nvPr/>
        </p:nvSpPr>
        <p:spPr>
          <a:xfrm>
            <a:off x="277237" y="2468881"/>
            <a:ext cx="836579" cy="374515"/>
          </a:xfrm>
          <a:prstGeom prst="rect">
            <a:avLst/>
          </a:prstGeom>
        </p:spPr>
        <p:txBody>
          <a:bodyPr vert="horz" wrap="square" lIns="91440" tIns="45720" rIns="91440" bIns="45720" rtlCol="0" anchor="t">
            <a:normAutofit fontScale="92500"/>
          </a:bodyPr>
          <a:lstStyle/>
          <a:p>
            <a:r>
              <a:rPr lang="en-US" dirty="0"/>
              <a:t>2 BPW</a:t>
            </a:r>
            <a:endParaRPr lang="sv-SE" dirty="0"/>
          </a:p>
        </p:txBody>
      </p:sp>
      <p:sp>
        <p:nvSpPr>
          <p:cNvPr id="79" name="TextBox 78"/>
          <p:cNvSpPr txBox="1"/>
          <p:nvPr/>
        </p:nvSpPr>
        <p:spPr>
          <a:xfrm>
            <a:off x="159386" y="1463445"/>
            <a:ext cx="2509738" cy="726663"/>
          </a:xfrm>
          <a:prstGeom prst="rect">
            <a:avLst/>
          </a:prstGeom>
        </p:spPr>
        <p:txBody>
          <a:bodyPr vert="horz" wrap="square" lIns="91440" tIns="45720" rIns="91440" bIns="45720" rtlCol="0" anchor="t">
            <a:normAutofit/>
          </a:bodyPr>
          <a:lstStyle/>
          <a:p>
            <a:r>
              <a:rPr lang="en-US" sz="2800" dirty="0"/>
              <a:t>Header size: 5</a:t>
            </a:r>
          </a:p>
        </p:txBody>
      </p:sp>
      <p:cxnSp>
        <p:nvCxnSpPr>
          <p:cNvPr id="68" name="Straight Arrow Connector 67"/>
          <p:cNvCxnSpPr>
            <a:stCxn id="245" idx="4"/>
            <a:endCxn id="135" idx="0"/>
          </p:cNvCxnSpPr>
          <p:nvPr/>
        </p:nvCxnSpPr>
        <p:spPr>
          <a:xfrm flipH="1">
            <a:off x="2023223" y="3825921"/>
            <a:ext cx="16594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1" name="Straight Arrow Connector 70"/>
          <p:cNvCxnSpPr>
            <a:stCxn id="245" idx="4"/>
            <a:endCxn id="137" idx="0"/>
          </p:cNvCxnSpPr>
          <p:nvPr/>
        </p:nvCxnSpPr>
        <p:spPr>
          <a:xfrm flipH="1">
            <a:off x="3125290" y="3825921"/>
            <a:ext cx="55733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3" name="Straight Arrow Connector 72"/>
          <p:cNvCxnSpPr>
            <a:stCxn id="245" idx="4"/>
            <a:endCxn id="136" idx="0"/>
          </p:cNvCxnSpPr>
          <p:nvPr/>
        </p:nvCxnSpPr>
        <p:spPr>
          <a:xfrm flipH="1">
            <a:off x="2574256" y="3825921"/>
            <a:ext cx="1108369"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78" name="Straight Arrow Connector 77"/>
          <p:cNvCxnSpPr>
            <a:stCxn id="245" idx="4"/>
            <a:endCxn id="138" idx="0"/>
          </p:cNvCxnSpPr>
          <p:nvPr/>
        </p:nvCxnSpPr>
        <p:spPr>
          <a:xfrm flipH="1">
            <a:off x="3676323" y="3825921"/>
            <a:ext cx="630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0" name="Straight Arrow Connector 79"/>
          <p:cNvCxnSpPr>
            <a:stCxn id="245" idx="4"/>
            <a:endCxn id="124" idx="0"/>
          </p:cNvCxnSpPr>
          <p:nvPr/>
        </p:nvCxnSpPr>
        <p:spPr>
          <a:xfrm>
            <a:off x="3682625" y="3825921"/>
            <a:ext cx="54473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81" name="Straight Arrow Connector 80"/>
          <p:cNvCxnSpPr>
            <a:stCxn id="245" idx="4"/>
            <a:endCxn id="125" idx="0"/>
          </p:cNvCxnSpPr>
          <p:nvPr/>
        </p:nvCxnSpPr>
        <p:spPr>
          <a:xfrm>
            <a:off x="3682625" y="3825921"/>
            <a:ext cx="1095765"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3" name="Straight Arrow Connector 62"/>
          <p:cNvCxnSpPr>
            <a:stCxn id="248" idx="4"/>
            <a:endCxn id="128" idx="0"/>
          </p:cNvCxnSpPr>
          <p:nvPr/>
        </p:nvCxnSpPr>
        <p:spPr>
          <a:xfrm flipH="1">
            <a:off x="6431490" y="3825921"/>
            <a:ext cx="1112317"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6" name="Straight Arrow Connector 65"/>
          <p:cNvCxnSpPr>
            <a:stCxn id="248" idx="4"/>
            <a:endCxn id="129" idx="0"/>
          </p:cNvCxnSpPr>
          <p:nvPr/>
        </p:nvCxnSpPr>
        <p:spPr>
          <a:xfrm flipH="1">
            <a:off x="6982523" y="3825921"/>
            <a:ext cx="561284"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7" name="Straight Arrow Connector 66"/>
          <p:cNvCxnSpPr>
            <a:stCxn id="248" idx="4"/>
            <a:endCxn id="130" idx="0"/>
          </p:cNvCxnSpPr>
          <p:nvPr/>
        </p:nvCxnSpPr>
        <p:spPr>
          <a:xfrm flipH="1">
            <a:off x="7533556" y="3825921"/>
            <a:ext cx="10251"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9" name="Straight Arrow Connector 68"/>
          <p:cNvCxnSpPr>
            <a:stCxn id="248" idx="4"/>
            <a:endCxn id="131" idx="0"/>
          </p:cNvCxnSpPr>
          <p:nvPr/>
        </p:nvCxnSpPr>
        <p:spPr>
          <a:xfrm>
            <a:off x="7543807" y="3825921"/>
            <a:ext cx="540782" cy="1643093"/>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70" name="Rectangle 69"/>
          <p:cNvSpPr/>
          <p:nvPr/>
        </p:nvSpPr>
        <p:spPr>
          <a:xfrm>
            <a:off x="8360106" y="5469014"/>
            <a:ext cx="551033" cy="551033"/>
          </a:xfrm>
          <a:prstGeom prst="rect">
            <a:avLst/>
          </a:prstGeom>
          <a:solidFill>
            <a:srgbClr val="E6C069">
              <a:lumMod val="75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p:cNvSpPr/>
          <p:nvPr/>
        </p:nvSpPr>
        <p:spPr>
          <a:xfrm>
            <a:off x="8911139"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4" name="Rectangle 73"/>
          <p:cNvSpPr/>
          <p:nvPr/>
        </p:nvSpPr>
        <p:spPr>
          <a:xfrm>
            <a:off x="9462172" y="5469014"/>
            <a:ext cx="551033" cy="551033"/>
          </a:xfrm>
          <a:prstGeom prst="rect">
            <a:avLst/>
          </a:prstGeom>
          <a:solidFill>
            <a:srgbClr val="E6C069">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75" name="Rectangle 74"/>
          <p:cNvSpPr/>
          <p:nvPr/>
        </p:nvSpPr>
        <p:spPr>
          <a:xfrm>
            <a:off x="10013206" y="5469014"/>
            <a:ext cx="551033" cy="551033"/>
          </a:xfrm>
          <a:prstGeom prst="rect">
            <a:avLst/>
          </a:prstGeom>
          <a:solidFill>
            <a:srgbClr val="E6C069">
              <a:lumMod val="60000"/>
              <a:lumOff val="40000"/>
            </a:srgbClr>
          </a:solidFill>
          <a:ln w="317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Franklin Gothic Book" panose="020B0503020102020204"/>
              <a:ea typeface="+mn-ea"/>
              <a:cs typeface="+mn-cs"/>
            </a:endParaRPr>
          </a:p>
        </p:txBody>
      </p:sp>
      <p:sp>
        <p:nvSpPr>
          <p:cNvPr id="89" name="Oval 88"/>
          <p:cNvSpPr/>
          <p:nvPr/>
        </p:nvSpPr>
        <p:spPr>
          <a:xfrm>
            <a:off x="9174048" y="2391641"/>
            <a:ext cx="538424" cy="53842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13</a:t>
            </a:r>
            <a:endParaRPr lang="sv-SE" sz="1400" dirty="0"/>
          </a:p>
        </p:txBody>
      </p:sp>
      <p:cxnSp>
        <p:nvCxnSpPr>
          <p:cNvPr id="47" name="Straight Arrow Connector 46"/>
          <p:cNvCxnSpPr>
            <a:stCxn id="89" idx="4"/>
            <a:endCxn id="75" idx="0"/>
          </p:cNvCxnSpPr>
          <p:nvPr/>
        </p:nvCxnSpPr>
        <p:spPr>
          <a:xfrm>
            <a:off x="9443260" y="2930065"/>
            <a:ext cx="845463" cy="253894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0" name="Straight Arrow Connector 49"/>
          <p:cNvCxnSpPr>
            <a:stCxn id="89" idx="4"/>
            <a:endCxn id="74" idx="0"/>
          </p:cNvCxnSpPr>
          <p:nvPr/>
        </p:nvCxnSpPr>
        <p:spPr>
          <a:xfrm>
            <a:off x="9443260" y="2930065"/>
            <a:ext cx="294429" cy="253894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1" name="Straight Arrow Connector 50"/>
          <p:cNvCxnSpPr>
            <a:stCxn id="89" idx="4"/>
            <a:endCxn id="72" idx="0"/>
          </p:cNvCxnSpPr>
          <p:nvPr/>
        </p:nvCxnSpPr>
        <p:spPr>
          <a:xfrm flipH="1">
            <a:off x="9186656" y="2930065"/>
            <a:ext cx="256604" cy="253894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2" name="Straight Arrow Connector 51"/>
          <p:cNvCxnSpPr>
            <a:stCxn id="89" idx="4"/>
            <a:endCxn id="70" idx="0"/>
          </p:cNvCxnSpPr>
          <p:nvPr/>
        </p:nvCxnSpPr>
        <p:spPr>
          <a:xfrm flipH="1">
            <a:off x="8635623" y="2930065"/>
            <a:ext cx="807637" cy="2538949"/>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172975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horizontal)">
                                      <p:cBhvr>
                                        <p:cTn id="7" dur="500"/>
                                        <p:tgtEl>
                                          <p:spTgt spid="47"/>
                                        </p:tgtEl>
                                      </p:cBhvr>
                                    </p:animEffect>
                                  </p:childTnLst>
                                </p:cTn>
                              </p:par>
                              <p:par>
                                <p:cTn id="8" presetID="3" presetClass="entr" presetSubtype="1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linds(horizontal)">
                                      <p:cBhvr>
                                        <p:cTn id="10" dur="500"/>
                                        <p:tgtEl>
                                          <p:spTgt spid="50"/>
                                        </p:tgtEl>
                                      </p:cBhvr>
                                    </p:animEffect>
                                  </p:childTnLst>
                                </p:cTn>
                              </p:par>
                              <p:par>
                                <p:cTn id="11" presetID="3" presetClass="entr" presetSubtype="1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linds(horizontal)">
                                      <p:cBhvr>
                                        <p:cTn id="13" dur="500"/>
                                        <p:tgtEl>
                                          <p:spTgt spid="51"/>
                                        </p:tgtEl>
                                      </p:cBhvr>
                                    </p:animEffect>
                                  </p:childTnLst>
                                </p:cTn>
                              </p:par>
                              <p:par>
                                <p:cTn id="14" presetID="3" presetClass="entr" presetSubtype="1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blinds(horizontal)">
                                      <p:cBhvr>
                                        <p:cTn id="1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Aftermath</a:t>
            </a:r>
          </a:p>
        </p:txBody>
      </p:sp>
      <p:sp>
        <p:nvSpPr>
          <p:cNvPr id="3" name="Content Placeholder 2"/>
          <p:cNvSpPr>
            <a:spLocks noGrp="1"/>
          </p:cNvSpPr>
          <p:nvPr>
            <p:ph idx="1"/>
          </p:nvPr>
        </p:nvSpPr>
        <p:spPr/>
        <p:txBody>
          <a:bodyPr>
            <a:normAutofit/>
          </a:bodyPr>
          <a:lstStyle/>
          <a:p>
            <a:r>
              <a:rPr lang="sv-SE" dirty="0"/>
              <a:t>E.g. Sponza contained much hidded geometry</a:t>
            </a:r>
          </a:p>
          <a:p>
            <a:pPr lvl="1"/>
            <a:r>
              <a:rPr lang="sv-SE" dirty="0"/>
              <a:t>Large black regions when baked</a:t>
            </a:r>
          </a:p>
          <a:p>
            <a:pPr lvl="1"/>
            <a:r>
              <a:rPr lang="sv-SE" dirty="0"/>
              <a:t>Beneficial to Dado and improved Dolonius</a:t>
            </a:r>
          </a:p>
          <a:p>
            <a:pPr lvl="1"/>
            <a:r>
              <a:rPr lang="sv-SE" dirty="0"/>
              <a:t>Tried removing those regions</a:t>
            </a:r>
          </a:p>
          <a:p>
            <a:pPr lvl="2"/>
            <a:r>
              <a:rPr lang="sv-SE" dirty="0"/>
              <a:t>17% -&gt; 26%		GRMSE: 3.0 -&gt; 5.5 (Dado)</a:t>
            </a:r>
          </a:p>
          <a:p>
            <a:pPr lvl="2"/>
            <a:r>
              <a:rPr lang="sv-SE" dirty="0"/>
              <a:t>8% -&gt; 12%		GRMSE: 3.3 -&gt; 5.9 (Improved Dolonius)</a:t>
            </a:r>
          </a:p>
          <a:p>
            <a:pPr lvl="2"/>
            <a:r>
              <a:rPr lang="en-US" dirty="0"/>
              <a:t>16% -&gt; 16%		</a:t>
            </a:r>
            <a:r>
              <a:rPr lang="sv-SE" dirty="0"/>
              <a:t>GRMSE: 2.7 -&gt; 5.3 (Original Dolonius)</a:t>
            </a:r>
          </a:p>
          <a:p>
            <a:pPr lvl="1"/>
            <a:endParaRPr lang="sv-SE" dirty="0"/>
          </a:p>
          <a:p>
            <a:r>
              <a:rPr lang="en-US" dirty="0"/>
              <a:t>Dado benefits from scenes with a limited </a:t>
            </a:r>
            <a:r>
              <a:rPr lang="en-US" dirty="0" err="1"/>
              <a:t>colorspace</a:t>
            </a:r>
            <a:endParaRPr lang="en-US" dirty="0"/>
          </a:p>
          <a:p>
            <a:r>
              <a:rPr lang="en-US" dirty="0"/>
              <a:t>Dado lossless compression is possible</a:t>
            </a:r>
            <a:endParaRPr lang="sv-SE" dirty="0"/>
          </a:p>
          <a:p>
            <a:endParaRPr lang="sv-SE" dirty="0"/>
          </a:p>
        </p:txBody>
      </p:sp>
      <p:sp>
        <p:nvSpPr>
          <p:cNvPr id="4" name="Footer Placeholder 3"/>
          <p:cNvSpPr>
            <a:spLocks noGrp="1"/>
          </p:cNvSpPr>
          <p:nvPr>
            <p:ph type="ftr" sz="quarter" idx="11"/>
          </p:nvPr>
        </p:nvSpPr>
        <p:spPr/>
        <p:txBody>
          <a:bodyPr/>
          <a:lstStyle/>
          <a:p>
            <a:r>
              <a:rPr lang="en-US"/>
              <a:t>Footer: paper name, authors, presenter ...</a:t>
            </a:r>
          </a:p>
        </p:txBody>
      </p:sp>
      <p:sp>
        <p:nvSpPr>
          <p:cNvPr id="5" name="Slide Number Placeholder 4"/>
          <p:cNvSpPr>
            <a:spLocks noGrp="1"/>
          </p:cNvSpPr>
          <p:nvPr>
            <p:ph type="sldNum" sz="quarter" idx="12"/>
          </p:nvPr>
        </p:nvSpPr>
        <p:spPr/>
        <p:txBody>
          <a:bodyPr/>
          <a:lstStyle/>
          <a:p>
            <a:fld id="{7AD14076-261D-44E2-B486-4068BDBB861D}" type="slidenum">
              <a:rPr lang="en-US" smtClean="0"/>
              <a:pPr/>
              <a:t>92</a:t>
            </a:fld>
            <a:endParaRPr lang="en-US"/>
          </a:p>
        </p:txBody>
      </p:sp>
    </p:spTree>
    <p:extLst>
      <p:ext uri="{BB962C8B-B14F-4D97-AF65-F5344CB8AC3E}">
        <p14:creationId xmlns:p14="http://schemas.microsoft.com/office/powerpoint/2010/main" val="1472853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75" y="320754"/>
            <a:ext cx="9601200" cy="1485900"/>
          </a:xfrm>
        </p:spPr>
        <p:txBody>
          <a:bodyPr/>
          <a:lstStyle/>
          <a:p>
            <a:r>
              <a:rPr lang="en-US" dirty="0"/>
              <a:t>Novel formats</a:t>
            </a:r>
            <a:endParaRPr lang="sv-SE" dirty="0"/>
          </a:p>
        </p:txBody>
      </p:sp>
      <p:grpSp>
        <p:nvGrpSpPr>
          <p:cNvPr id="3" name="Group 2"/>
          <p:cNvGrpSpPr/>
          <p:nvPr/>
        </p:nvGrpSpPr>
        <p:grpSpPr>
          <a:xfrm>
            <a:off x="1270798" y="2463655"/>
            <a:ext cx="9792353" cy="4394345"/>
            <a:chOff x="1877133" y="2457269"/>
            <a:chExt cx="9792353" cy="439434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141" y="2457269"/>
              <a:ext cx="4394345" cy="4394345"/>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133" y="2457269"/>
              <a:ext cx="4394345" cy="4394345"/>
            </a:xfrm>
            <a:prstGeom prst="rect">
              <a:avLst/>
            </a:prstGeom>
            <a:ln>
              <a:solidFill>
                <a:schemeClr val="tx1"/>
              </a:solidFill>
            </a:ln>
          </p:spPr>
        </p:pic>
      </p:grpSp>
      <p:sp>
        <p:nvSpPr>
          <p:cNvPr id="15" name="TextBox 14"/>
          <p:cNvSpPr txBox="1"/>
          <p:nvPr/>
        </p:nvSpPr>
        <p:spPr>
          <a:xfrm>
            <a:off x="1270798" y="1540325"/>
            <a:ext cx="3321743" cy="923330"/>
          </a:xfrm>
          <a:prstGeom prst="rect">
            <a:avLst/>
          </a:prstGeom>
          <a:noFill/>
        </p:spPr>
        <p:txBody>
          <a:bodyPr wrap="none" rtlCol="0">
            <a:spAutoFit/>
          </a:bodyPr>
          <a:lstStyle/>
          <a:p>
            <a:r>
              <a:rPr lang="en-US" dirty="0"/>
              <a:t>[Dolonius et al.2017 (original)]</a:t>
            </a:r>
          </a:p>
          <a:p>
            <a:pPr marL="285750" indent="-285750">
              <a:buFont typeface="Arial" panose="020B0604020202020204" pitchFamily="34" charset="0"/>
              <a:buChar char="•"/>
            </a:pPr>
            <a:r>
              <a:rPr lang="en-US" dirty="0"/>
              <a:t>Compression: 17%</a:t>
            </a:r>
          </a:p>
          <a:p>
            <a:pPr marL="285750" indent="-285750">
              <a:buFont typeface="Arial" panose="020B0604020202020204" pitchFamily="34" charset="0"/>
              <a:buChar char="•"/>
            </a:pPr>
            <a:r>
              <a:rPr lang="en-US" dirty="0"/>
              <a:t>GMSE: 1.4</a:t>
            </a:r>
          </a:p>
        </p:txBody>
      </p:sp>
      <p:sp>
        <p:nvSpPr>
          <p:cNvPr id="16" name="TextBox 15"/>
          <p:cNvSpPr txBox="1"/>
          <p:nvPr/>
        </p:nvSpPr>
        <p:spPr>
          <a:xfrm>
            <a:off x="6667280" y="1540325"/>
            <a:ext cx="2295372" cy="923330"/>
          </a:xfrm>
          <a:prstGeom prst="rect">
            <a:avLst/>
          </a:prstGeom>
          <a:noFill/>
        </p:spPr>
        <p:txBody>
          <a:bodyPr wrap="none" rtlCol="0">
            <a:spAutoFit/>
          </a:bodyPr>
          <a:lstStyle/>
          <a:p>
            <a:r>
              <a:rPr lang="en-US" dirty="0"/>
              <a:t>[Dado et al.2016]</a:t>
            </a:r>
          </a:p>
          <a:p>
            <a:pPr marL="285750" indent="-285750">
              <a:buFont typeface="Arial" panose="020B0604020202020204" pitchFamily="34" charset="0"/>
              <a:buChar char="•"/>
            </a:pPr>
            <a:r>
              <a:rPr lang="en-US" dirty="0"/>
              <a:t>Compression: 30%</a:t>
            </a:r>
          </a:p>
          <a:p>
            <a:pPr marL="285750" indent="-285750">
              <a:buFont typeface="Arial" panose="020B0604020202020204" pitchFamily="34" charset="0"/>
              <a:buChar char="•"/>
            </a:pPr>
            <a:r>
              <a:rPr lang="en-US" dirty="0"/>
              <a:t>GMSE: 1.0</a:t>
            </a:r>
          </a:p>
        </p:txBody>
      </p:sp>
    </p:spTree>
    <p:extLst>
      <p:ext uri="{BB962C8B-B14F-4D97-AF65-F5344CB8AC3E}">
        <p14:creationId xmlns:p14="http://schemas.microsoft.com/office/powerpoint/2010/main" val="9340916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806" y="2463655"/>
            <a:ext cx="4394345" cy="4394345"/>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798" y="2463655"/>
            <a:ext cx="4394345" cy="4394345"/>
          </a:xfrm>
          <a:prstGeom prst="rect">
            <a:avLst/>
          </a:prstGeom>
          <a:ln>
            <a:solidFill>
              <a:schemeClr val="tx1"/>
            </a:solidFill>
          </a:ln>
        </p:spPr>
      </p:pic>
      <p:sp>
        <p:nvSpPr>
          <p:cNvPr id="21" name="Title 1"/>
          <p:cNvSpPr>
            <a:spLocks noGrp="1"/>
          </p:cNvSpPr>
          <p:nvPr>
            <p:ph type="title"/>
          </p:nvPr>
        </p:nvSpPr>
        <p:spPr>
          <a:xfrm>
            <a:off x="1366375" y="320754"/>
            <a:ext cx="9601200" cy="1485900"/>
          </a:xfrm>
        </p:spPr>
        <p:txBody>
          <a:bodyPr/>
          <a:lstStyle/>
          <a:p>
            <a:r>
              <a:rPr lang="en-US" dirty="0"/>
              <a:t>Novel formats</a:t>
            </a:r>
            <a:endParaRPr lang="sv-SE" dirty="0"/>
          </a:p>
        </p:txBody>
      </p:sp>
      <p:sp>
        <p:nvSpPr>
          <p:cNvPr id="11" name="TextBox 10"/>
          <p:cNvSpPr txBox="1"/>
          <p:nvPr/>
        </p:nvSpPr>
        <p:spPr>
          <a:xfrm>
            <a:off x="1270798" y="1538580"/>
            <a:ext cx="3321743" cy="923330"/>
          </a:xfrm>
          <a:prstGeom prst="rect">
            <a:avLst/>
          </a:prstGeom>
          <a:noFill/>
        </p:spPr>
        <p:txBody>
          <a:bodyPr wrap="none" rtlCol="0">
            <a:spAutoFit/>
          </a:bodyPr>
          <a:lstStyle/>
          <a:p>
            <a:r>
              <a:rPr lang="en-US" dirty="0"/>
              <a:t>[Dolonius et al.2017 (original)]</a:t>
            </a:r>
          </a:p>
          <a:p>
            <a:pPr marL="285750" indent="-285750">
              <a:buFont typeface="Arial" panose="020B0604020202020204" pitchFamily="34" charset="0"/>
              <a:buChar char="•"/>
            </a:pPr>
            <a:r>
              <a:rPr lang="en-US" dirty="0"/>
              <a:t>Compression: 13%</a:t>
            </a:r>
          </a:p>
          <a:p>
            <a:pPr marL="285750" indent="-285750">
              <a:buFont typeface="Arial" panose="020B0604020202020204" pitchFamily="34" charset="0"/>
              <a:buChar char="•"/>
            </a:pPr>
            <a:r>
              <a:rPr lang="en-US" dirty="0"/>
              <a:t>GMSE: 3.7</a:t>
            </a:r>
          </a:p>
        </p:txBody>
      </p:sp>
      <p:sp>
        <p:nvSpPr>
          <p:cNvPr id="12" name="TextBox 11"/>
          <p:cNvSpPr txBox="1"/>
          <p:nvPr/>
        </p:nvSpPr>
        <p:spPr>
          <a:xfrm>
            <a:off x="6668806" y="1540325"/>
            <a:ext cx="2342949" cy="923330"/>
          </a:xfrm>
          <a:prstGeom prst="rect">
            <a:avLst/>
          </a:prstGeom>
          <a:noFill/>
        </p:spPr>
        <p:txBody>
          <a:bodyPr wrap="none" rtlCol="0">
            <a:spAutoFit/>
          </a:bodyPr>
          <a:lstStyle/>
          <a:p>
            <a:r>
              <a:rPr lang="en-US" dirty="0"/>
              <a:t>[Dado et al.2016]</a:t>
            </a:r>
          </a:p>
          <a:p>
            <a:pPr marL="285750" indent="-285750">
              <a:buFont typeface="Arial" panose="020B0604020202020204" pitchFamily="34" charset="0"/>
              <a:buChar char="•"/>
            </a:pPr>
            <a:r>
              <a:rPr lang="en-US" dirty="0"/>
              <a:t>Compression: 24 %</a:t>
            </a:r>
          </a:p>
          <a:p>
            <a:pPr marL="285750" indent="-285750">
              <a:buFont typeface="Arial" panose="020B0604020202020204" pitchFamily="34" charset="0"/>
              <a:buChar char="•"/>
            </a:pPr>
            <a:r>
              <a:rPr lang="en-US" dirty="0"/>
              <a:t>GMSE: 4.6</a:t>
            </a:r>
          </a:p>
        </p:txBody>
      </p:sp>
    </p:spTree>
    <p:extLst>
      <p:ext uri="{BB962C8B-B14F-4D97-AF65-F5344CB8AC3E}">
        <p14:creationId xmlns:p14="http://schemas.microsoft.com/office/powerpoint/2010/main" val="41492930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806" y="2463655"/>
            <a:ext cx="4394345" cy="4394345"/>
          </a:xfrm>
          <a:prstGeom prst="rect">
            <a:avLst/>
          </a:prstGeom>
          <a:ln>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798" y="2463655"/>
            <a:ext cx="4394345" cy="4394345"/>
          </a:xfrm>
          <a:prstGeom prst="rect">
            <a:avLst/>
          </a:prstGeom>
          <a:ln>
            <a:solidFill>
              <a:schemeClr val="tx1"/>
            </a:solidFill>
          </a:ln>
        </p:spPr>
      </p:pic>
      <p:sp>
        <p:nvSpPr>
          <p:cNvPr id="12" name="Rectangle 11"/>
          <p:cNvSpPr/>
          <p:nvPr/>
        </p:nvSpPr>
        <p:spPr>
          <a:xfrm>
            <a:off x="3323654" y="5073238"/>
            <a:ext cx="1222221" cy="122222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8722098" y="5073238"/>
            <a:ext cx="1222221" cy="1222221"/>
          </a:xfrm>
          <a:prstGeom prst="rect">
            <a:avLst/>
          </a:prstGeom>
          <a:solidFill>
            <a:srgbClr val="C00000">
              <a:alpha val="3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itle 1"/>
          <p:cNvSpPr>
            <a:spLocks noGrp="1"/>
          </p:cNvSpPr>
          <p:nvPr>
            <p:ph type="title"/>
          </p:nvPr>
        </p:nvSpPr>
        <p:spPr>
          <a:xfrm>
            <a:off x="1366375" y="320754"/>
            <a:ext cx="9601200" cy="1485900"/>
          </a:xfrm>
        </p:spPr>
        <p:txBody>
          <a:bodyPr/>
          <a:lstStyle/>
          <a:p>
            <a:r>
              <a:rPr lang="en-US" dirty="0"/>
              <a:t>Novel formats</a:t>
            </a:r>
            <a:endParaRPr lang="sv-SE" dirty="0"/>
          </a:p>
        </p:txBody>
      </p:sp>
      <p:sp>
        <p:nvSpPr>
          <p:cNvPr id="11" name="TextBox 10"/>
          <p:cNvSpPr txBox="1"/>
          <p:nvPr/>
        </p:nvSpPr>
        <p:spPr>
          <a:xfrm>
            <a:off x="1270798" y="1538580"/>
            <a:ext cx="3321743" cy="923330"/>
          </a:xfrm>
          <a:prstGeom prst="rect">
            <a:avLst/>
          </a:prstGeom>
          <a:noFill/>
        </p:spPr>
        <p:txBody>
          <a:bodyPr wrap="none" rtlCol="0">
            <a:spAutoFit/>
          </a:bodyPr>
          <a:lstStyle/>
          <a:p>
            <a:r>
              <a:rPr lang="en-US" dirty="0"/>
              <a:t>[Dolonius et al.2017 (original)]</a:t>
            </a:r>
          </a:p>
          <a:p>
            <a:pPr marL="285750" indent="-285750">
              <a:buFont typeface="Arial" panose="020B0604020202020204" pitchFamily="34" charset="0"/>
              <a:buChar char="•"/>
            </a:pPr>
            <a:r>
              <a:rPr lang="en-US" dirty="0"/>
              <a:t>Compression: 13%</a:t>
            </a:r>
          </a:p>
          <a:p>
            <a:pPr marL="285750" indent="-285750">
              <a:buFont typeface="Arial" panose="020B0604020202020204" pitchFamily="34" charset="0"/>
              <a:buChar char="•"/>
            </a:pPr>
            <a:r>
              <a:rPr lang="en-US" dirty="0"/>
              <a:t>GMSE: 3.7</a:t>
            </a:r>
          </a:p>
        </p:txBody>
      </p:sp>
      <p:sp>
        <p:nvSpPr>
          <p:cNvPr id="18" name="TextBox 17"/>
          <p:cNvSpPr txBox="1"/>
          <p:nvPr/>
        </p:nvSpPr>
        <p:spPr>
          <a:xfrm>
            <a:off x="6668806" y="1540325"/>
            <a:ext cx="2342949" cy="923330"/>
          </a:xfrm>
          <a:prstGeom prst="rect">
            <a:avLst/>
          </a:prstGeom>
          <a:noFill/>
        </p:spPr>
        <p:txBody>
          <a:bodyPr wrap="none" rtlCol="0">
            <a:spAutoFit/>
          </a:bodyPr>
          <a:lstStyle/>
          <a:p>
            <a:r>
              <a:rPr lang="en-US" dirty="0"/>
              <a:t>[Dado et al.2016]</a:t>
            </a:r>
          </a:p>
          <a:p>
            <a:pPr marL="285750" indent="-285750">
              <a:buFont typeface="Arial" panose="020B0604020202020204" pitchFamily="34" charset="0"/>
              <a:buChar char="•"/>
            </a:pPr>
            <a:r>
              <a:rPr lang="en-US" dirty="0"/>
              <a:t>Compression: 24 %</a:t>
            </a:r>
          </a:p>
          <a:p>
            <a:pPr marL="285750" indent="-285750">
              <a:buFont typeface="Arial" panose="020B0604020202020204" pitchFamily="34" charset="0"/>
              <a:buChar char="•"/>
            </a:pPr>
            <a:r>
              <a:rPr lang="en-US" dirty="0"/>
              <a:t>GMSE: 4.6</a:t>
            </a:r>
          </a:p>
        </p:txBody>
      </p:sp>
    </p:spTree>
    <p:extLst>
      <p:ext uri="{BB962C8B-B14F-4D97-AF65-F5344CB8AC3E}">
        <p14:creationId xmlns:p14="http://schemas.microsoft.com/office/powerpoint/2010/main" val="987282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5465" t="57045" r="26026" b="14446"/>
          <a:stretch/>
        </p:blipFill>
        <p:spPr>
          <a:xfrm>
            <a:off x="6327647" y="1901952"/>
            <a:ext cx="4951171" cy="4951171"/>
          </a:xfrm>
          <a:prstGeom prst="rect">
            <a:avLst/>
          </a:prstGeom>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5497" t="57001" r="25966" b="14462"/>
          <a:stretch/>
        </p:blipFill>
        <p:spPr>
          <a:xfrm>
            <a:off x="1371599" y="1901952"/>
            <a:ext cx="4956048" cy="4956048"/>
          </a:xfrm>
          <a:prstGeom prst="rect">
            <a:avLst/>
          </a:prstGeom>
          <a:ln>
            <a:solidFill>
              <a:schemeClr val="tx1"/>
            </a:solidFill>
          </a:ln>
        </p:spPr>
      </p:pic>
      <p:sp>
        <p:nvSpPr>
          <p:cNvPr id="14" name="Title 1"/>
          <p:cNvSpPr>
            <a:spLocks noGrp="1"/>
          </p:cNvSpPr>
          <p:nvPr>
            <p:ph type="title"/>
          </p:nvPr>
        </p:nvSpPr>
        <p:spPr>
          <a:xfrm>
            <a:off x="1366375" y="320754"/>
            <a:ext cx="9601200" cy="1485900"/>
          </a:xfrm>
        </p:spPr>
        <p:txBody>
          <a:bodyPr/>
          <a:lstStyle/>
          <a:p>
            <a:r>
              <a:rPr lang="en-US" dirty="0"/>
              <a:t>Novel formats</a:t>
            </a:r>
            <a:endParaRPr lang="sv-SE" dirty="0"/>
          </a:p>
        </p:txBody>
      </p:sp>
      <p:sp>
        <p:nvSpPr>
          <p:cNvPr id="6" name="TextBox 5"/>
          <p:cNvSpPr txBox="1"/>
          <p:nvPr/>
        </p:nvSpPr>
        <p:spPr>
          <a:xfrm>
            <a:off x="2041693" y="1484971"/>
            <a:ext cx="3321743" cy="646331"/>
          </a:xfrm>
          <a:prstGeom prst="rect">
            <a:avLst/>
          </a:prstGeom>
          <a:noFill/>
        </p:spPr>
        <p:txBody>
          <a:bodyPr wrap="none" rtlCol="0">
            <a:spAutoFit/>
          </a:bodyPr>
          <a:lstStyle/>
          <a:p>
            <a:r>
              <a:rPr lang="en-US" dirty="0"/>
              <a:t>[Dolonius et al.2017 (original)]</a:t>
            </a:r>
          </a:p>
          <a:p>
            <a:endParaRPr lang="sv-SE" dirty="0"/>
          </a:p>
        </p:txBody>
      </p:sp>
      <p:sp>
        <p:nvSpPr>
          <p:cNvPr id="7" name="TextBox 6"/>
          <p:cNvSpPr txBox="1"/>
          <p:nvPr/>
        </p:nvSpPr>
        <p:spPr>
          <a:xfrm>
            <a:off x="7855793" y="1484971"/>
            <a:ext cx="1894878" cy="369332"/>
          </a:xfrm>
          <a:prstGeom prst="rect">
            <a:avLst/>
          </a:prstGeom>
          <a:noFill/>
        </p:spPr>
        <p:txBody>
          <a:bodyPr wrap="none" rtlCol="0">
            <a:spAutoFit/>
          </a:bodyPr>
          <a:lstStyle/>
          <a:p>
            <a:r>
              <a:rPr lang="sv-SE" dirty="0"/>
              <a:t>[Dado et al.2016]</a:t>
            </a:r>
            <a:endParaRPr lang="en-US" dirty="0"/>
          </a:p>
        </p:txBody>
      </p:sp>
    </p:spTree>
    <p:extLst>
      <p:ext uri="{BB962C8B-B14F-4D97-AF65-F5344CB8AC3E}">
        <p14:creationId xmlns:p14="http://schemas.microsoft.com/office/powerpoint/2010/main" val="1278087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806" y="2463655"/>
            <a:ext cx="4394345" cy="4394345"/>
          </a:xfrm>
          <a:prstGeom prst="rect">
            <a:avLst/>
          </a:prstGeom>
          <a:ln>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798" y="2463655"/>
            <a:ext cx="4394345" cy="4394345"/>
          </a:xfrm>
          <a:prstGeom prst="rect">
            <a:avLst/>
          </a:prstGeom>
          <a:ln>
            <a:solidFill>
              <a:schemeClr val="tx1"/>
            </a:solidFill>
          </a:ln>
        </p:spPr>
      </p:pic>
      <p:sp>
        <p:nvSpPr>
          <p:cNvPr id="21" name="Title 1"/>
          <p:cNvSpPr>
            <a:spLocks noGrp="1"/>
          </p:cNvSpPr>
          <p:nvPr>
            <p:ph type="title"/>
          </p:nvPr>
        </p:nvSpPr>
        <p:spPr>
          <a:xfrm>
            <a:off x="1366375" y="320754"/>
            <a:ext cx="9601200" cy="1485900"/>
          </a:xfrm>
        </p:spPr>
        <p:txBody>
          <a:bodyPr/>
          <a:lstStyle/>
          <a:p>
            <a:r>
              <a:rPr lang="en-US" dirty="0"/>
              <a:t>Novel formats</a:t>
            </a:r>
            <a:endParaRPr lang="sv-SE" dirty="0"/>
          </a:p>
        </p:txBody>
      </p:sp>
      <p:sp>
        <p:nvSpPr>
          <p:cNvPr id="11" name="TextBox 10"/>
          <p:cNvSpPr txBox="1"/>
          <p:nvPr/>
        </p:nvSpPr>
        <p:spPr>
          <a:xfrm>
            <a:off x="1270798" y="1538580"/>
            <a:ext cx="3521029" cy="923330"/>
          </a:xfrm>
          <a:prstGeom prst="rect">
            <a:avLst/>
          </a:prstGeom>
          <a:noFill/>
        </p:spPr>
        <p:txBody>
          <a:bodyPr wrap="none" rtlCol="0">
            <a:spAutoFit/>
          </a:bodyPr>
          <a:lstStyle/>
          <a:p>
            <a:r>
              <a:rPr lang="en-US" dirty="0"/>
              <a:t>[Dolonius et al.2017 (improved)]</a:t>
            </a:r>
          </a:p>
          <a:p>
            <a:pPr marL="285750" indent="-285750">
              <a:buFont typeface="Arial" panose="020B0604020202020204" pitchFamily="34" charset="0"/>
              <a:buChar char="•"/>
            </a:pPr>
            <a:r>
              <a:rPr lang="en-US" dirty="0"/>
              <a:t>Compression: 11%</a:t>
            </a:r>
          </a:p>
          <a:p>
            <a:pPr marL="285750" indent="-285750">
              <a:buFont typeface="Arial" panose="020B0604020202020204" pitchFamily="34" charset="0"/>
              <a:buChar char="•"/>
            </a:pPr>
            <a:r>
              <a:rPr lang="en-US" dirty="0"/>
              <a:t>GMSE: 1.6</a:t>
            </a:r>
          </a:p>
        </p:txBody>
      </p:sp>
      <p:sp>
        <p:nvSpPr>
          <p:cNvPr id="12" name="TextBox 11"/>
          <p:cNvSpPr txBox="1"/>
          <p:nvPr/>
        </p:nvSpPr>
        <p:spPr>
          <a:xfrm>
            <a:off x="6668806" y="1540325"/>
            <a:ext cx="2479012" cy="923330"/>
          </a:xfrm>
          <a:prstGeom prst="rect">
            <a:avLst/>
          </a:prstGeom>
          <a:noFill/>
        </p:spPr>
        <p:txBody>
          <a:bodyPr wrap="none" rtlCol="0">
            <a:spAutoFit/>
          </a:bodyPr>
          <a:lstStyle/>
          <a:p>
            <a:r>
              <a:rPr lang="en-US" dirty="0"/>
              <a:t>[Dado et al.2016]</a:t>
            </a:r>
          </a:p>
          <a:p>
            <a:pPr marL="285750" indent="-285750">
              <a:buFont typeface="Arial" panose="020B0604020202020204" pitchFamily="34" charset="0"/>
              <a:buChar char="•"/>
            </a:pPr>
            <a:r>
              <a:rPr lang="en-US" dirty="0"/>
              <a:t>Compression: 21 %</a:t>
            </a:r>
          </a:p>
          <a:p>
            <a:pPr marL="285750" indent="-285750">
              <a:buFont typeface="Arial" panose="020B0604020202020204" pitchFamily="34" charset="0"/>
              <a:buChar char="•"/>
            </a:pPr>
            <a:r>
              <a:rPr lang="en-US" dirty="0"/>
              <a:t>GMSE: 0.9</a:t>
            </a:r>
          </a:p>
        </p:txBody>
      </p:sp>
    </p:spTree>
    <p:extLst>
      <p:ext uri="{BB962C8B-B14F-4D97-AF65-F5344CB8AC3E}">
        <p14:creationId xmlns:p14="http://schemas.microsoft.com/office/powerpoint/2010/main" val="1895323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806" y="2463655"/>
            <a:ext cx="4394345" cy="4394345"/>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798" y="2463655"/>
            <a:ext cx="4394345" cy="4394345"/>
          </a:xfrm>
          <a:prstGeom prst="rect">
            <a:avLst/>
          </a:prstGeom>
          <a:ln>
            <a:solidFill>
              <a:schemeClr val="tx1"/>
            </a:solidFill>
          </a:ln>
        </p:spPr>
      </p:pic>
      <p:sp>
        <p:nvSpPr>
          <p:cNvPr id="21" name="Title 1"/>
          <p:cNvSpPr>
            <a:spLocks noGrp="1"/>
          </p:cNvSpPr>
          <p:nvPr>
            <p:ph type="title"/>
          </p:nvPr>
        </p:nvSpPr>
        <p:spPr>
          <a:xfrm>
            <a:off x="1366375" y="320754"/>
            <a:ext cx="9601200" cy="1485900"/>
          </a:xfrm>
        </p:spPr>
        <p:txBody>
          <a:bodyPr/>
          <a:lstStyle/>
          <a:p>
            <a:r>
              <a:rPr lang="en-US" dirty="0"/>
              <a:t>Novel formats</a:t>
            </a:r>
            <a:endParaRPr lang="sv-SE" dirty="0"/>
          </a:p>
        </p:txBody>
      </p:sp>
      <p:sp>
        <p:nvSpPr>
          <p:cNvPr id="11" name="TextBox 10"/>
          <p:cNvSpPr txBox="1"/>
          <p:nvPr/>
        </p:nvSpPr>
        <p:spPr>
          <a:xfrm>
            <a:off x="1270798" y="1538580"/>
            <a:ext cx="4447243" cy="923330"/>
          </a:xfrm>
          <a:prstGeom prst="rect">
            <a:avLst/>
          </a:prstGeom>
          <a:noFill/>
        </p:spPr>
        <p:txBody>
          <a:bodyPr wrap="none" rtlCol="0">
            <a:spAutoFit/>
          </a:bodyPr>
          <a:lstStyle/>
          <a:p>
            <a:r>
              <a:rPr lang="en-US" dirty="0"/>
              <a:t>[Dolonius et al.2017 (improved)]</a:t>
            </a:r>
          </a:p>
          <a:p>
            <a:pPr marL="285750" indent="-285750">
              <a:buFont typeface="Arial" panose="020B0604020202020204" pitchFamily="34" charset="0"/>
              <a:buChar char="•"/>
            </a:pPr>
            <a:r>
              <a:rPr lang="en-US" dirty="0"/>
              <a:t>Compression: 3.7% (0.9 bits per color)</a:t>
            </a:r>
          </a:p>
          <a:p>
            <a:pPr marL="285750" indent="-285750">
              <a:buFont typeface="Arial" panose="020B0604020202020204" pitchFamily="34" charset="0"/>
              <a:buChar char="•"/>
            </a:pPr>
            <a:r>
              <a:rPr lang="en-US" dirty="0"/>
              <a:t>GMSE: 13.3</a:t>
            </a:r>
          </a:p>
        </p:txBody>
      </p:sp>
      <p:sp>
        <p:nvSpPr>
          <p:cNvPr id="12" name="TextBox 11"/>
          <p:cNvSpPr txBox="1"/>
          <p:nvPr/>
        </p:nvSpPr>
        <p:spPr>
          <a:xfrm>
            <a:off x="6668806" y="1540325"/>
            <a:ext cx="2479012" cy="923330"/>
          </a:xfrm>
          <a:prstGeom prst="rect">
            <a:avLst/>
          </a:prstGeom>
          <a:noFill/>
        </p:spPr>
        <p:txBody>
          <a:bodyPr wrap="none" rtlCol="0">
            <a:spAutoFit/>
          </a:bodyPr>
          <a:lstStyle/>
          <a:p>
            <a:r>
              <a:rPr lang="en-US" dirty="0"/>
              <a:t>[Dado et al.2016]</a:t>
            </a:r>
          </a:p>
          <a:p>
            <a:pPr marL="285750" indent="-285750">
              <a:buFont typeface="Arial" panose="020B0604020202020204" pitchFamily="34" charset="0"/>
              <a:buChar char="•"/>
            </a:pPr>
            <a:r>
              <a:rPr lang="en-US" dirty="0"/>
              <a:t>Compression: 11 %</a:t>
            </a:r>
          </a:p>
          <a:p>
            <a:pPr marL="285750" indent="-285750">
              <a:buFont typeface="Arial" panose="020B0604020202020204" pitchFamily="34" charset="0"/>
              <a:buChar char="•"/>
            </a:pPr>
            <a:r>
              <a:rPr lang="en-US" dirty="0"/>
              <a:t>GMSE: 25.0</a:t>
            </a:r>
          </a:p>
        </p:txBody>
      </p:sp>
    </p:spTree>
    <p:extLst>
      <p:ext uri="{BB962C8B-B14F-4D97-AF65-F5344CB8AC3E}">
        <p14:creationId xmlns:p14="http://schemas.microsoft.com/office/powerpoint/2010/main" val="936009401"/>
      </p:ext>
    </p:extLst>
  </p:cSld>
  <p:clrMapOvr>
    <a:masterClrMapping/>
  </p:clrMapOvr>
</p:sld>
</file>

<file path=ppt/theme/theme1.xml><?xml version="1.0" encoding="utf-8"?>
<a:theme xmlns:a="http://schemas.openxmlformats.org/drawingml/2006/main" name="Office Theme">
  <a:themeElements>
    <a:clrScheme name="Custom EG18">
      <a:dk1>
        <a:srgbClr val="3F3F3F"/>
      </a:dk1>
      <a:lt1>
        <a:sysClr val="window" lastClr="FFFFFF"/>
      </a:lt1>
      <a:dk2>
        <a:srgbClr val="004558"/>
      </a:dk2>
      <a:lt2>
        <a:srgbClr val="C9F3FF"/>
      </a:lt2>
      <a:accent1>
        <a:srgbClr val="00A6D6"/>
      </a:accent1>
      <a:accent2>
        <a:srgbClr val="E18C1B"/>
      </a:accent2>
      <a:accent3>
        <a:srgbClr val="A2CA1A"/>
      </a:accent3>
      <a:accent4>
        <a:srgbClr val="6D177F"/>
      </a:accent4>
      <a:accent5>
        <a:srgbClr val="6EBBD5"/>
      </a:accent5>
      <a:accent6>
        <a:srgbClr val="E21A1A"/>
      </a:accent6>
      <a:hlink>
        <a:srgbClr val="0563C1"/>
      </a:hlink>
      <a:folHlink>
        <a:srgbClr val="954F72"/>
      </a:folHlink>
    </a:clrScheme>
    <a:fontScheme name="Custom EG18">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defRPr dirty="0" smtClean="0">
            <a:solidFill>
              <a:schemeClr val="tx1">
                <a:lumMod val="40000"/>
                <a:lumOff val="6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19760</TotalTime>
  <Words>5825</Words>
  <Application>Microsoft Office PowerPoint</Application>
  <PresentationFormat>Widescreen</PresentationFormat>
  <Paragraphs>1081</Paragraphs>
  <Slides>98</Slides>
  <Notes>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98</vt:i4>
      </vt:variant>
    </vt:vector>
  </HeadingPairs>
  <TitlesOfParts>
    <vt:vector size="104" baseType="lpstr">
      <vt:lpstr>Arial</vt:lpstr>
      <vt:lpstr>Calibri</vt:lpstr>
      <vt:lpstr>Cambria Math</vt:lpstr>
      <vt:lpstr>Franklin Gothic Book</vt:lpstr>
      <vt:lpstr>Tahoma</vt:lpstr>
      <vt:lpstr>Office Theme</vt:lpstr>
      <vt:lpstr>Compressing voxelized surface colors</vt:lpstr>
      <vt:lpstr>Compressing colors</vt:lpstr>
      <vt:lpstr>PowerPoint Presentation</vt:lpstr>
      <vt:lpstr>PowerPoint Presentation</vt:lpstr>
      <vt:lpstr>PowerPoint Presentation</vt:lpstr>
      <vt:lpstr>Example of actual data</vt:lpstr>
      <vt:lpstr>Example of actual data</vt:lpstr>
      <vt:lpstr>Example of actual data</vt:lpstr>
      <vt:lpstr>Example of actual data</vt:lpstr>
      <vt:lpstr>Example of actual data</vt:lpstr>
      <vt:lpstr>Hardware formats</vt:lpstr>
      <vt:lpstr>Hardware formats</vt:lpstr>
      <vt:lpstr>Hardware formats</vt:lpstr>
      <vt:lpstr>Offline formats</vt:lpstr>
      <vt:lpstr>Offline formats</vt:lpstr>
      <vt:lpstr>Offline formats</vt:lpstr>
      <vt:lpstr>Offline formats</vt:lpstr>
      <vt:lpstr>Offline formats</vt:lpstr>
      <vt:lpstr>Offline formats</vt:lpstr>
      <vt:lpstr>PowerPoint Presentation</vt:lpstr>
      <vt:lpstr>Previous Work ([Dado et al.2016])</vt:lpstr>
      <vt:lpstr>Previous Work ([Dado et al.2016])</vt:lpstr>
      <vt:lpstr>Decoding [Dado et al.2016]Data Structure</vt:lpstr>
      <vt:lpstr>Palette compression</vt:lpstr>
      <vt:lpstr>Previous work ([Dolonius et al. 2017])</vt:lpstr>
      <vt:lpstr>Previous work ([Dolonius et al. 2017])</vt:lpstr>
      <vt:lpstr>Decoding [Dolonius et al. 2017]</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Encoding [Dolonius et al. 2017] </vt:lpstr>
      <vt:lpstr>Improving the format</vt:lpstr>
      <vt:lpstr>Solution</vt:lpstr>
      <vt:lpstr>Macro blocks</vt:lpstr>
      <vt:lpstr>Macro blocks</vt:lpstr>
      <vt:lpstr>Macro blocks</vt:lpstr>
      <vt:lpstr>Macro blocks - Decompression</vt:lpstr>
      <vt:lpstr>Macro Blocks - Compression</vt:lpstr>
      <vt:lpstr>Macro block - Compression</vt:lpstr>
      <vt:lpstr>Macro blocks - Compression</vt:lpstr>
      <vt:lpstr>Macro blocks - Compression</vt:lpstr>
      <vt:lpstr>Macro blocks - Compression</vt:lpstr>
      <vt:lpstr>Macro blocks - Compression</vt:lpstr>
      <vt:lpstr>Macro blocks - Compression</vt:lpstr>
      <vt:lpstr>Macro blocks - Compression</vt:lpstr>
      <vt:lpstr>Macro blocks - Compression</vt:lpstr>
      <vt:lpstr>Macro blocks - Compression</vt:lpstr>
      <vt:lpstr>Aftermath</vt:lpstr>
      <vt:lpstr>Novel formats</vt:lpstr>
      <vt:lpstr>Novel formats</vt:lpstr>
      <vt:lpstr>Novel formats</vt:lpstr>
      <vt:lpstr>Novel formats</vt:lpstr>
      <vt:lpstr>Novel formats</vt:lpstr>
      <vt:lpstr>Novel formats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dc:creator>
  <cp:lastModifiedBy>Dan Dolonius</cp:lastModifiedBy>
  <cp:revision>147</cp:revision>
  <dcterms:created xsi:type="dcterms:W3CDTF">2017-10-20T09:20:57Z</dcterms:created>
  <dcterms:modified xsi:type="dcterms:W3CDTF">2018-04-18T12:47:19Z</dcterms:modified>
</cp:coreProperties>
</file>