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7" r:id="rId1"/>
  </p:sldMasterIdLst>
  <p:notesMasterIdLst>
    <p:notesMasterId r:id="rId96"/>
  </p:notesMasterIdLst>
  <p:handoutMasterIdLst>
    <p:handoutMasterId r:id="rId97"/>
  </p:handoutMasterIdLst>
  <p:sldIdLst>
    <p:sldId id="256" r:id="rId2"/>
    <p:sldId id="478" r:id="rId3"/>
    <p:sldId id="479" r:id="rId4"/>
    <p:sldId id="469" r:id="rId5"/>
    <p:sldId id="474" r:id="rId6"/>
    <p:sldId id="361" r:id="rId7"/>
    <p:sldId id="363" r:id="rId8"/>
    <p:sldId id="369" r:id="rId9"/>
    <p:sldId id="460" r:id="rId10"/>
    <p:sldId id="461" r:id="rId11"/>
    <p:sldId id="475" r:id="rId12"/>
    <p:sldId id="476" r:id="rId13"/>
    <p:sldId id="368" r:id="rId14"/>
    <p:sldId id="484" r:id="rId15"/>
    <p:sldId id="270" r:id="rId16"/>
    <p:sldId id="481" r:id="rId17"/>
    <p:sldId id="462" r:id="rId18"/>
    <p:sldId id="274" r:id="rId19"/>
    <p:sldId id="276" r:id="rId20"/>
    <p:sldId id="277" r:id="rId21"/>
    <p:sldId id="278" r:id="rId22"/>
    <p:sldId id="280" r:id="rId23"/>
    <p:sldId id="279" r:id="rId24"/>
    <p:sldId id="287" r:id="rId25"/>
    <p:sldId id="288" r:id="rId26"/>
    <p:sldId id="289" r:id="rId27"/>
    <p:sldId id="482" r:id="rId28"/>
    <p:sldId id="483" r:id="rId29"/>
    <p:sldId id="370" r:id="rId30"/>
    <p:sldId id="291" r:id="rId31"/>
    <p:sldId id="292" r:id="rId32"/>
    <p:sldId id="298" r:id="rId33"/>
    <p:sldId id="299" r:id="rId34"/>
    <p:sldId id="300" r:id="rId35"/>
    <p:sldId id="301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519" r:id="rId71"/>
    <p:sldId id="520" r:id="rId72"/>
    <p:sldId id="521" r:id="rId73"/>
    <p:sldId id="522" r:id="rId74"/>
    <p:sldId id="523" r:id="rId75"/>
    <p:sldId id="524" r:id="rId76"/>
    <p:sldId id="525" r:id="rId77"/>
    <p:sldId id="526" r:id="rId78"/>
    <p:sldId id="527" r:id="rId79"/>
    <p:sldId id="528" r:id="rId80"/>
    <p:sldId id="529" r:id="rId81"/>
    <p:sldId id="530" r:id="rId82"/>
    <p:sldId id="531" r:id="rId83"/>
    <p:sldId id="532" r:id="rId84"/>
    <p:sldId id="533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BFAA"/>
    <a:srgbClr val="F49A9A"/>
    <a:srgbClr val="4ABDE0"/>
    <a:srgbClr val="003399"/>
    <a:srgbClr val="586F7C"/>
    <a:srgbClr val="175676"/>
    <a:srgbClr val="BA324F"/>
    <a:srgbClr val="6D326D"/>
    <a:srgbClr val="2E1F27"/>
    <a:srgbClr val="84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2" autoAdjust="0"/>
    <p:restoredTop sz="86733" autoAdjust="0"/>
  </p:normalViewPr>
  <p:slideViewPr>
    <p:cSldViewPr snapToGrid="0">
      <p:cViewPr varScale="1">
        <p:scale>
          <a:sx n="76" d="100"/>
          <a:sy n="76" d="100"/>
        </p:scale>
        <p:origin x="-1507" y="-8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-4296" y="-10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4.xml"/><Relationship Id="rId1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AC82C-1E53-6B43-B4BB-69F97A724181}" type="doc">
      <dgm:prSet loTypeId="urn:microsoft.com/office/officeart/2005/8/layout/vProcess5" loCatId="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2DB08974-00B1-A949-8D82-F3A23F50A7A4}">
      <dgm:prSet phldrT="[Text]"/>
      <dgm:spPr/>
      <dgm:t>
        <a:bodyPr/>
        <a:lstStyle/>
        <a:p>
          <a:r>
            <a:rPr lang="en-US" dirty="0" smtClean="0"/>
            <a:t>Partial</a:t>
          </a:r>
          <a:r>
            <a:rPr lang="en-US" baseline="0" dirty="0" smtClean="0"/>
            <a:t> AO</a:t>
          </a:r>
          <a:endParaRPr lang="en-US" dirty="0"/>
        </a:p>
      </dgm:t>
    </dgm:pt>
    <dgm:pt modelId="{29C2B688-6B4C-754B-907A-B699673E7081}" type="parTrans" cxnId="{713BA4E5-5392-074A-9532-9B5713597CE3}">
      <dgm:prSet/>
      <dgm:spPr/>
      <dgm:t>
        <a:bodyPr/>
        <a:lstStyle/>
        <a:p>
          <a:endParaRPr lang="en-US"/>
        </a:p>
      </dgm:t>
    </dgm:pt>
    <dgm:pt modelId="{AFC18198-186B-4747-951E-DC3B80E5C9C1}" type="sibTrans" cxnId="{713BA4E5-5392-074A-9532-9B5713597CE3}">
      <dgm:prSet/>
      <dgm:spPr/>
      <dgm:t>
        <a:bodyPr/>
        <a:lstStyle/>
        <a:p>
          <a:endParaRPr lang="en-US"/>
        </a:p>
      </dgm:t>
    </dgm:pt>
    <dgm:pt modelId="{3435FEE6-E538-204C-AD18-67F1EDA08CC0}">
      <dgm:prSet phldrT="[Text]"/>
      <dgm:spPr/>
      <dgm:t>
        <a:bodyPr/>
        <a:lstStyle/>
        <a:p>
          <a:r>
            <a:rPr lang="en-US" dirty="0" smtClean="0"/>
            <a:t>Subset of samples</a:t>
          </a:r>
          <a:endParaRPr lang="en-US" dirty="0"/>
        </a:p>
      </dgm:t>
    </dgm:pt>
    <dgm:pt modelId="{E752B66D-8480-4E4E-8DA2-8E01100F04CE}" type="parTrans" cxnId="{E1281570-D83C-414E-925F-EDCEC5E58D42}">
      <dgm:prSet/>
      <dgm:spPr/>
      <dgm:t>
        <a:bodyPr/>
        <a:lstStyle/>
        <a:p>
          <a:endParaRPr lang="en-US"/>
        </a:p>
      </dgm:t>
    </dgm:pt>
    <dgm:pt modelId="{7CC5E929-72BA-2140-9A8F-9C8826D76DB4}" type="sibTrans" cxnId="{E1281570-D83C-414E-925F-EDCEC5E58D42}">
      <dgm:prSet/>
      <dgm:spPr/>
      <dgm:t>
        <a:bodyPr/>
        <a:lstStyle/>
        <a:p>
          <a:endParaRPr lang="en-US"/>
        </a:p>
      </dgm:t>
    </dgm:pt>
    <dgm:pt modelId="{3D27EBEA-B502-5745-BB3B-C6E96EAA69F3}">
      <dgm:prSet phldrT="[Text]"/>
      <dgm:spPr/>
      <dgm:t>
        <a:bodyPr/>
        <a:lstStyle/>
        <a:p>
          <a:r>
            <a:rPr lang="en-US" dirty="0" smtClean="0"/>
            <a:t>ADD</a:t>
          </a:r>
          <a:endParaRPr lang="en-US" dirty="0"/>
        </a:p>
      </dgm:t>
    </dgm:pt>
    <dgm:pt modelId="{20B9D7AD-A860-7B42-BACD-05CF1D8421BC}" type="parTrans" cxnId="{1A62082A-F68C-F14C-8D3E-29E6E53BF0DC}">
      <dgm:prSet/>
      <dgm:spPr/>
      <dgm:t>
        <a:bodyPr/>
        <a:lstStyle/>
        <a:p>
          <a:endParaRPr lang="en-US"/>
        </a:p>
      </dgm:t>
    </dgm:pt>
    <dgm:pt modelId="{2407D8D0-7749-714F-BCE8-75D8EDDD299C}" type="sibTrans" cxnId="{1A62082A-F68C-F14C-8D3E-29E6E53BF0DC}">
      <dgm:prSet/>
      <dgm:spPr/>
      <dgm:t>
        <a:bodyPr/>
        <a:lstStyle/>
        <a:p>
          <a:endParaRPr lang="en-US"/>
        </a:p>
      </dgm:t>
    </dgm:pt>
    <dgm:pt modelId="{D6409256-5DCB-7E4B-AA57-F68E909DF4BD}">
      <dgm:prSet phldrT="[Text]" phldr="1"/>
      <dgm:spPr/>
      <dgm:t>
        <a:bodyPr/>
        <a:lstStyle/>
        <a:p>
          <a:endParaRPr lang="en-US"/>
        </a:p>
      </dgm:t>
    </dgm:pt>
    <dgm:pt modelId="{7A4F405A-8F18-F14B-B8CB-68A079F58019}" type="parTrans" cxnId="{AC051AFB-C775-3D45-82E6-C8B472DEC79D}">
      <dgm:prSet/>
      <dgm:spPr/>
      <dgm:t>
        <a:bodyPr/>
        <a:lstStyle/>
        <a:p>
          <a:endParaRPr lang="en-US"/>
        </a:p>
      </dgm:t>
    </dgm:pt>
    <dgm:pt modelId="{2210B78C-C343-A744-BC2A-E33AA0EF3CEA}" type="sibTrans" cxnId="{AC051AFB-C775-3D45-82E6-C8B472DEC79D}">
      <dgm:prSet/>
      <dgm:spPr/>
      <dgm:t>
        <a:bodyPr/>
        <a:lstStyle/>
        <a:p>
          <a:endParaRPr lang="en-US"/>
        </a:p>
      </dgm:t>
    </dgm:pt>
    <dgm:pt modelId="{FEC2F16B-9129-0C4B-A628-C428138C832D}">
      <dgm:prSet phldrT="[Text]"/>
      <dgm:spPr/>
      <dgm:t>
        <a:bodyPr/>
        <a:lstStyle/>
        <a:p>
          <a:r>
            <a:rPr lang="en-US" dirty="0" smtClean="0"/>
            <a:t>Final AO</a:t>
          </a:r>
          <a:endParaRPr lang="en-US" dirty="0"/>
        </a:p>
      </dgm:t>
    </dgm:pt>
    <dgm:pt modelId="{4345CC70-C875-DB4D-A78A-1B7077E6C295}" type="parTrans" cxnId="{718FE14B-3754-1541-B8E2-6A90877469EB}">
      <dgm:prSet/>
      <dgm:spPr/>
      <dgm:t>
        <a:bodyPr/>
        <a:lstStyle/>
        <a:p>
          <a:endParaRPr lang="en-US"/>
        </a:p>
      </dgm:t>
    </dgm:pt>
    <dgm:pt modelId="{A970D152-D8D5-4A49-A1FD-9B104DD18B1C}" type="sibTrans" cxnId="{718FE14B-3754-1541-B8E2-6A90877469EB}">
      <dgm:prSet/>
      <dgm:spPr/>
      <dgm:t>
        <a:bodyPr/>
        <a:lstStyle/>
        <a:p>
          <a:endParaRPr lang="en-US"/>
        </a:p>
      </dgm:t>
    </dgm:pt>
    <dgm:pt modelId="{60059FBA-B5E8-EC4C-B267-65F8A83940B5}">
      <dgm:prSet phldrT="[Text]" phldr="1"/>
      <dgm:spPr/>
      <dgm:t>
        <a:bodyPr/>
        <a:lstStyle/>
        <a:p>
          <a:endParaRPr lang="en-US"/>
        </a:p>
      </dgm:t>
    </dgm:pt>
    <dgm:pt modelId="{68976ECA-9946-D043-9206-FDC971030929}" type="parTrans" cxnId="{A28D86CD-021D-C442-B789-AA8581187305}">
      <dgm:prSet/>
      <dgm:spPr/>
      <dgm:t>
        <a:bodyPr/>
        <a:lstStyle/>
        <a:p>
          <a:endParaRPr lang="en-US"/>
        </a:p>
      </dgm:t>
    </dgm:pt>
    <dgm:pt modelId="{BAF4966F-691A-CE44-AAED-FF16AF037333}" type="sibTrans" cxnId="{A28D86CD-021D-C442-B789-AA8581187305}">
      <dgm:prSet/>
      <dgm:spPr/>
      <dgm:t>
        <a:bodyPr/>
        <a:lstStyle/>
        <a:p>
          <a:endParaRPr lang="en-US"/>
        </a:p>
      </dgm:t>
    </dgm:pt>
    <dgm:pt modelId="{1E33AADC-DD41-8648-A7F0-50BFEC16457D}" type="pres">
      <dgm:prSet presAssocID="{461AC82C-1E53-6B43-B4BB-69F97A72418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4309226-4A07-1749-9880-3AFC6844FC02}" type="pres">
      <dgm:prSet presAssocID="{461AC82C-1E53-6B43-B4BB-69F97A724181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D20F2CE5-57F7-4840-B25E-54F3135759F5}" type="pres">
      <dgm:prSet presAssocID="{461AC82C-1E53-6B43-B4BB-69F97A72418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DA717D-05FB-5A42-B7B2-A84E7C8EAC57}" type="pres">
      <dgm:prSet presAssocID="{461AC82C-1E53-6B43-B4BB-69F97A72418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177158-C475-394F-A2F8-70BD32F379A0}" type="pres">
      <dgm:prSet presAssocID="{461AC82C-1E53-6B43-B4BB-69F97A72418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007DC5-6BD5-3C42-9F9F-4A56CE3C4C10}" type="pres">
      <dgm:prSet presAssocID="{461AC82C-1E53-6B43-B4BB-69F97A72418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73329B-8808-0349-8602-C312222E12F4}" type="pres">
      <dgm:prSet presAssocID="{461AC82C-1E53-6B43-B4BB-69F97A72418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5AAD02-65D4-EF4C-B155-2C012CC5009F}" type="pres">
      <dgm:prSet presAssocID="{461AC82C-1E53-6B43-B4BB-69F97A72418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D74F40-19FD-7C45-9157-753EAFAB70BE}" type="pres">
      <dgm:prSet presAssocID="{461AC82C-1E53-6B43-B4BB-69F97A72418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FB503D-D1B5-FA47-8EBB-B3E8BD18794D}" type="pres">
      <dgm:prSet presAssocID="{461AC82C-1E53-6B43-B4BB-69F97A72418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73ACDAB-2998-46E9-945E-E792F5CFF679}" type="presOf" srcId="{AFC18198-186B-4747-951E-DC3B80E5C9C1}" destId="{E2007DC5-6BD5-3C42-9F9F-4A56CE3C4C10}" srcOrd="0" destOrd="0" presId="urn:microsoft.com/office/officeart/2005/8/layout/vProcess5"/>
    <dgm:cxn modelId="{81AC0F07-F840-4901-8F15-0D6F255383D2}" type="presOf" srcId="{60059FBA-B5E8-EC4C-B267-65F8A83940B5}" destId="{69FB503D-D1B5-FA47-8EBB-B3E8BD18794D}" srcOrd="1" destOrd="1" presId="urn:microsoft.com/office/officeart/2005/8/layout/vProcess5"/>
    <dgm:cxn modelId="{AC051AFB-C775-3D45-82E6-C8B472DEC79D}" srcId="{3D27EBEA-B502-5745-BB3B-C6E96EAA69F3}" destId="{D6409256-5DCB-7E4B-AA57-F68E909DF4BD}" srcOrd="0" destOrd="0" parTransId="{7A4F405A-8F18-F14B-B8CB-68A079F58019}" sibTransId="{2210B78C-C343-A744-BC2A-E33AA0EF3CEA}"/>
    <dgm:cxn modelId="{EA9A3869-892F-4C24-8BAB-2C518330AFAD}" type="presOf" srcId="{3435FEE6-E538-204C-AD18-67F1EDA08CC0}" destId="{465AAD02-65D4-EF4C-B155-2C012CC5009F}" srcOrd="1" destOrd="1" presId="urn:microsoft.com/office/officeart/2005/8/layout/vProcess5"/>
    <dgm:cxn modelId="{4F204275-E7FD-409C-9583-AD6A16428674}" type="presOf" srcId="{2DB08974-00B1-A949-8D82-F3A23F50A7A4}" destId="{D20F2CE5-57F7-4840-B25E-54F3135759F5}" srcOrd="0" destOrd="0" presId="urn:microsoft.com/office/officeart/2005/8/layout/vProcess5"/>
    <dgm:cxn modelId="{A28D86CD-021D-C442-B789-AA8581187305}" srcId="{FEC2F16B-9129-0C4B-A628-C428138C832D}" destId="{60059FBA-B5E8-EC4C-B267-65F8A83940B5}" srcOrd="0" destOrd="0" parTransId="{68976ECA-9946-D043-9206-FDC971030929}" sibTransId="{BAF4966F-691A-CE44-AAED-FF16AF037333}"/>
    <dgm:cxn modelId="{713BA4E5-5392-074A-9532-9B5713597CE3}" srcId="{461AC82C-1E53-6B43-B4BB-69F97A724181}" destId="{2DB08974-00B1-A949-8D82-F3A23F50A7A4}" srcOrd="0" destOrd="0" parTransId="{29C2B688-6B4C-754B-907A-B699673E7081}" sibTransId="{AFC18198-186B-4747-951E-DC3B80E5C9C1}"/>
    <dgm:cxn modelId="{BC3690DE-CAE2-4A96-BA99-235FC3CC009C}" type="presOf" srcId="{3D27EBEA-B502-5745-BB3B-C6E96EAA69F3}" destId="{5FD74F40-19FD-7C45-9157-753EAFAB70BE}" srcOrd="1" destOrd="0" presId="urn:microsoft.com/office/officeart/2005/8/layout/vProcess5"/>
    <dgm:cxn modelId="{C3AEE659-660A-4F5A-957A-F32222B44D7C}" type="presOf" srcId="{2407D8D0-7749-714F-BCE8-75D8EDDD299C}" destId="{7273329B-8808-0349-8602-C312222E12F4}" srcOrd="0" destOrd="0" presId="urn:microsoft.com/office/officeart/2005/8/layout/vProcess5"/>
    <dgm:cxn modelId="{0FE89795-C5E5-41AD-8822-9876B6AD23E8}" type="presOf" srcId="{3435FEE6-E538-204C-AD18-67F1EDA08CC0}" destId="{D20F2CE5-57F7-4840-B25E-54F3135759F5}" srcOrd="0" destOrd="1" presId="urn:microsoft.com/office/officeart/2005/8/layout/vProcess5"/>
    <dgm:cxn modelId="{718FE14B-3754-1541-B8E2-6A90877469EB}" srcId="{461AC82C-1E53-6B43-B4BB-69F97A724181}" destId="{FEC2F16B-9129-0C4B-A628-C428138C832D}" srcOrd="2" destOrd="0" parTransId="{4345CC70-C875-DB4D-A78A-1B7077E6C295}" sibTransId="{A970D152-D8D5-4A49-A1FD-9B104DD18B1C}"/>
    <dgm:cxn modelId="{1A62082A-F68C-F14C-8D3E-29E6E53BF0DC}" srcId="{461AC82C-1E53-6B43-B4BB-69F97A724181}" destId="{3D27EBEA-B502-5745-BB3B-C6E96EAA69F3}" srcOrd="1" destOrd="0" parTransId="{20B9D7AD-A860-7B42-BACD-05CF1D8421BC}" sibTransId="{2407D8D0-7749-714F-BCE8-75D8EDDD299C}"/>
    <dgm:cxn modelId="{411FF710-CF39-40FA-9559-4CE545C384A0}" type="presOf" srcId="{D6409256-5DCB-7E4B-AA57-F68E909DF4BD}" destId="{A6DA717D-05FB-5A42-B7B2-A84E7C8EAC57}" srcOrd="0" destOrd="1" presId="urn:microsoft.com/office/officeart/2005/8/layout/vProcess5"/>
    <dgm:cxn modelId="{66D34DE2-16C7-4D9B-84AE-6CE0894FDD0F}" type="presOf" srcId="{FEC2F16B-9129-0C4B-A628-C428138C832D}" destId="{69FB503D-D1B5-FA47-8EBB-B3E8BD18794D}" srcOrd="1" destOrd="0" presId="urn:microsoft.com/office/officeart/2005/8/layout/vProcess5"/>
    <dgm:cxn modelId="{9F9ADD65-D2E3-459C-B798-7B4F1A2F8483}" type="presOf" srcId="{FEC2F16B-9129-0C4B-A628-C428138C832D}" destId="{06177158-C475-394F-A2F8-70BD32F379A0}" srcOrd="0" destOrd="0" presId="urn:microsoft.com/office/officeart/2005/8/layout/vProcess5"/>
    <dgm:cxn modelId="{3C6CC054-ED31-448E-B5EF-11F11D8D2A29}" type="presOf" srcId="{3D27EBEA-B502-5745-BB3B-C6E96EAA69F3}" destId="{A6DA717D-05FB-5A42-B7B2-A84E7C8EAC57}" srcOrd="0" destOrd="0" presId="urn:microsoft.com/office/officeart/2005/8/layout/vProcess5"/>
    <dgm:cxn modelId="{E1281570-D83C-414E-925F-EDCEC5E58D42}" srcId="{2DB08974-00B1-A949-8D82-F3A23F50A7A4}" destId="{3435FEE6-E538-204C-AD18-67F1EDA08CC0}" srcOrd="0" destOrd="0" parTransId="{E752B66D-8480-4E4E-8DA2-8E01100F04CE}" sibTransId="{7CC5E929-72BA-2140-9A8F-9C8826D76DB4}"/>
    <dgm:cxn modelId="{CF7C5E88-89FD-4EF4-B82E-9ACE3F687D11}" type="presOf" srcId="{2DB08974-00B1-A949-8D82-F3A23F50A7A4}" destId="{465AAD02-65D4-EF4C-B155-2C012CC5009F}" srcOrd="1" destOrd="0" presId="urn:microsoft.com/office/officeart/2005/8/layout/vProcess5"/>
    <dgm:cxn modelId="{A95F795F-8B5C-4EBD-8D7F-DB3C70F8CFE2}" type="presOf" srcId="{461AC82C-1E53-6B43-B4BB-69F97A724181}" destId="{1E33AADC-DD41-8648-A7F0-50BFEC16457D}" srcOrd="0" destOrd="0" presId="urn:microsoft.com/office/officeart/2005/8/layout/vProcess5"/>
    <dgm:cxn modelId="{667A8C0B-AE7E-4711-A4FB-DCCEBEBB8D26}" type="presOf" srcId="{60059FBA-B5E8-EC4C-B267-65F8A83940B5}" destId="{06177158-C475-394F-A2F8-70BD32F379A0}" srcOrd="0" destOrd="1" presId="urn:microsoft.com/office/officeart/2005/8/layout/vProcess5"/>
    <dgm:cxn modelId="{1EE9FD18-B9EC-4E8A-8F15-C4AF91F871E3}" type="presOf" srcId="{D6409256-5DCB-7E4B-AA57-F68E909DF4BD}" destId="{5FD74F40-19FD-7C45-9157-753EAFAB70BE}" srcOrd="1" destOrd="1" presId="urn:microsoft.com/office/officeart/2005/8/layout/vProcess5"/>
    <dgm:cxn modelId="{3E51F827-006D-463B-B511-24982D5E2231}" type="presParOf" srcId="{1E33AADC-DD41-8648-A7F0-50BFEC16457D}" destId="{44309226-4A07-1749-9880-3AFC6844FC02}" srcOrd="0" destOrd="0" presId="urn:microsoft.com/office/officeart/2005/8/layout/vProcess5"/>
    <dgm:cxn modelId="{18E1DF67-A379-4A00-B4F4-517268EAC8D2}" type="presParOf" srcId="{1E33AADC-DD41-8648-A7F0-50BFEC16457D}" destId="{D20F2CE5-57F7-4840-B25E-54F3135759F5}" srcOrd="1" destOrd="0" presId="urn:microsoft.com/office/officeart/2005/8/layout/vProcess5"/>
    <dgm:cxn modelId="{34897190-6C33-406D-9B99-8F413DDDC4A0}" type="presParOf" srcId="{1E33AADC-DD41-8648-A7F0-50BFEC16457D}" destId="{A6DA717D-05FB-5A42-B7B2-A84E7C8EAC57}" srcOrd="2" destOrd="0" presId="urn:microsoft.com/office/officeart/2005/8/layout/vProcess5"/>
    <dgm:cxn modelId="{486E816F-DBEB-45F1-9BF6-3AF1F2FE9FF8}" type="presParOf" srcId="{1E33AADC-DD41-8648-A7F0-50BFEC16457D}" destId="{06177158-C475-394F-A2F8-70BD32F379A0}" srcOrd="3" destOrd="0" presId="urn:microsoft.com/office/officeart/2005/8/layout/vProcess5"/>
    <dgm:cxn modelId="{C964CB84-170B-4865-84B3-7E78937BE602}" type="presParOf" srcId="{1E33AADC-DD41-8648-A7F0-50BFEC16457D}" destId="{E2007DC5-6BD5-3C42-9F9F-4A56CE3C4C10}" srcOrd="4" destOrd="0" presId="urn:microsoft.com/office/officeart/2005/8/layout/vProcess5"/>
    <dgm:cxn modelId="{BD7D0FBF-E3B6-4AC1-8E23-98464C2F18EC}" type="presParOf" srcId="{1E33AADC-DD41-8648-A7F0-50BFEC16457D}" destId="{7273329B-8808-0349-8602-C312222E12F4}" srcOrd="5" destOrd="0" presId="urn:microsoft.com/office/officeart/2005/8/layout/vProcess5"/>
    <dgm:cxn modelId="{2132EC9C-249C-4515-9853-343E2574ABF5}" type="presParOf" srcId="{1E33AADC-DD41-8648-A7F0-50BFEC16457D}" destId="{465AAD02-65D4-EF4C-B155-2C012CC5009F}" srcOrd="6" destOrd="0" presId="urn:microsoft.com/office/officeart/2005/8/layout/vProcess5"/>
    <dgm:cxn modelId="{27EE7E27-E29E-44DC-8FEB-ECF33083B294}" type="presParOf" srcId="{1E33AADC-DD41-8648-A7F0-50BFEC16457D}" destId="{5FD74F40-19FD-7C45-9157-753EAFAB70BE}" srcOrd="7" destOrd="0" presId="urn:microsoft.com/office/officeart/2005/8/layout/vProcess5"/>
    <dgm:cxn modelId="{9AB1DEE3-D9F1-47C2-8FB6-7CAA3054F228}" type="presParOf" srcId="{1E33AADC-DD41-8648-A7F0-50BFEC16457D}" destId="{69FB503D-D1B5-FA47-8EBB-B3E8BD18794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1AC82C-1E53-6B43-B4BB-69F97A724181}" type="doc">
      <dgm:prSet loTypeId="urn:microsoft.com/office/officeart/2005/8/layout/vProcess5" loCatId="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2DB08974-00B1-A949-8D82-F3A23F50A7A4}">
      <dgm:prSet phldrT="[Text]"/>
      <dgm:spPr/>
      <dgm:t>
        <a:bodyPr/>
        <a:lstStyle/>
        <a:p>
          <a:r>
            <a:rPr lang="en-US" dirty="0" smtClean="0"/>
            <a:t>Partial</a:t>
          </a:r>
          <a:r>
            <a:rPr lang="en-US" baseline="0" dirty="0" smtClean="0"/>
            <a:t> AO</a:t>
          </a:r>
          <a:endParaRPr lang="en-US" dirty="0"/>
        </a:p>
      </dgm:t>
    </dgm:pt>
    <dgm:pt modelId="{29C2B688-6B4C-754B-907A-B699673E7081}" type="parTrans" cxnId="{713BA4E5-5392-074A-9532-9B5713597CE3}">
      <dgm:prSet/>
      <dgm:spPr/>
      <dgm:t>
        <a:bodyPr/>
        <a:lstStyle/>
        <a:p>
          <a:endParaRPr lang="en-US"/>
        </a:p>
      </dgm:t>
    </dgm:pt>
    <dgm:pt modelId="{AFC18198-186B-4747-951E-DC3B80E5C9C1}" type="sibTrans" cxnId="{713BA4E5-5392-074A-9532-9B5713597CE3}">
      <dgm:prSet/>
      <dgm:spPr/>
      <dgm:t>
        <a:bodyPr/>
        <a:lstStyle/>
        <a:p>
          <a:endParaRPr lang="en-US"/>
        </a:p>
      </dgm:t>
    </dgm:pt>
    <dgm:pt modelId="{3435FEE6-E538-204C-AD18-67F1EDA08CC0}">
      <dgm:prSet phldrT="[Text]"/>
      <dgm:spPr/>
      <dgm:t>
        <a:bodyPr/>
        <a:lstStyle/>
        <a:p>
          <a:r>
            <a:rPr lang="en-US" dirty="0" smtClean="0"/>
            <a:t>Subset of samples</a:t>
          </a:r>
          <a:endParaRPr lang="en-US" dirty="0"/>
        </a:p>
      </dgm:t>
    </dgm:pt>
    <dgm:pt modelId="{E752B66D-8480-4E4E-8DA2-8E01100F04CE}" type="parTrans" cxnId="{E1281570-D83C-414E-925F-EDCEC5E58D42}">
      <dgm:prSet/>
      <dgm:spPr/>
      <dgm:t>
        <a:bodyPr/>
        <a:lstStyle/>
        <a:p>
          <a:endParaRPr lang="en-US"/>
        </a:p>
      </dgm:t>
    </dgm:pt>
    <dgm:pt modelId="{7CC5E929-72BA-2140-9A8F-9C8826D76DB4}" type="sibTrans" cxnId="{E1281570-D83C-414E-925F-EDCEC5E58D42}">
      <dgm:prSet/>
      <dgm:spPr/>
      <dgm:t>
        <a:bodyPr/>
        <a:lstStyle/>
        <a:p>
          <a:endParaRPr lang="en-US"/>
        </a:p>
      </dgm:t>
    </dgm:pt>
    <dgm:pt modelId="{3D27EBEA-B502-5745-BB3B-C6E96EAA69F3}">
      <dgm:prSet phldrT="[Text]"/>
      <dgm:spPr/>
      <dgm:t>
        <a:bodyPr/>
        <a:lstStyle/>
        <a:p>
          <a:r>
            <a:rPr lang="en-US" dirty="0" smtClean="0"/>
            <a:t>ADD</a:t>
          </a:r>
          <a:endParaRPr lang="en-US" dirty="0"/>
        </a:p>
      </dgm:t>
    </dgm:pt>
    <dgm:pt modelId="{20B9D7AD-A860-7B42-BACD-05CF1D8421BC}" type="parTrans" cxnId="{1A62082A-F68C-F14C-8D3E-29E6E53BF0DC}">
      <dgm:prSet/>
      <dgm:spPr/>
      <dgm:t>
        <a:bodyPr/>
        <a:lstStyle/>
        <a:p>
          <a:endParaRPr lang="en-US"/>
        </a:p>
      </dgm:t>
    </dgm:pt>
    <dgm:pt modelId="{2407D8D0-7749-714F-BCE8-75D8EDDD299C}" type="sibTrans" cxnId="{1A62082A-F68C-F14C-8D3E-29E6E53BF0DC}">
      <dgm:prSet/>
      <dgm:spPr/>
      <dgm:t>
        <a:bodyPr/>
        <a:lstStyle/>
        <a:p>
          <a:endParaRPr lang="en-US"/>
        </a:p>
      </dgm:t>
    </dgm:pt>
    <dgm:pt modelId="{D6409256-5DCB-7E4B-AA57-F68E909DF4BD}">
      <dgm:prSet phldrT="[Text]" phldr="1"/>
      <dgm:spPr/>
      <dgm:t>
        <a:bodyPr/>
        <a:lstStyle/>
        <a:p>
          <a:endParaRPr lang="en-US"/>
        </a:p>
      </dgm:t>
    </dgm:pt>
    <dgm:pt modelId="{7A4F405A-8F18-F14B-B8CB-68A079F58019}" type="parTrans" cxnId="{AC051AFB-C775-3D45-82E6-C8B472DEC79D}">
      <dgm:prSet/>
      <dgm:spPr/>
      <dgm:t>
        <a:bodyPr/>
        <a:lstStyle/>
        <a:p>
          <a:endParaRPr lang="en-US"/>
        </a:p>
      </dgm:t>
    </dgm:pt>
    <dgm:pt modelId="{2210B78C-C343-A744-BC2A-E33AA0EF3CEA}" type="sibTrans" cxnId="{AC051AFB-C775-3D45-82E6-C8B472DEC79D}">
      <dgm:prSet/>
      <dgm:spPr/>
      <dgm:t>
        <a:bodyPr/>
        <a:lstStyle/>
        <a:p>
          <a:endParaRPr lang="en-US"/>
        </a:p>
      </dgm:t>
    </dgm:pt>
    <dgm:pt modelId="{FEC2F16B-9129-0C4B-A628-C428138C832D}">
      <dgm:prSet phldrT="[Text]"/>
      <dgm:spPr/>
      <dgm:t>
        <a:bodyPr/>
        <a:lstStyle/>
        <a:p>
          <a:r>
            <a:rPr lang="en-US" dirty="0" smtClean="0"/>
            <a:t>Final AO</a:t>
          </a:r>
          <a:endParaRPr lang="en-US" dirty="0"/>
        </a:p>
      </dgm:t>
    </dgm:pt>
    <dgm:pt modelId="{4345CC70-C875-DB4D-A78A-1B7077E6C295}" type="parTrans" cxnId="{718FE14B-3754-1541-B8E2-6A90877469EB}">
      <dgm:prSet/>
      <dgm:spPr/>
      <dgm:t>
        <a:bodyPr/>
        <a:lstStyle/>
        <a:p>
          <a:endParaRPr lang="en-US"/>
        </a:p>
      </dgm:t>
    </dgm:pt>
    <dgm:pt modelId="{A970D152-D8D5-4A49-A1FD-9B104DD18B1C}" type="sibTrans" cxnId="{718FE14B-3754-1541-B8E2-6A90877469EB}">
      <dgm:prSet/>
      <dgm:spPr/>
      <dgm:t>
        <a:bodyPr/>
        <a:lstStyle/>
        <a:p>
          <a:endParaRPr lang="en-US"/>
        </a:p>
      </dgm:t>
    </dgm:pt>
    <dgm:pt modelId="{60059FBA-B5E8-EC4C-B267-65F8A83940B5}">
      <dgm:prSet phldrT="[Text]" phldr="1"/>
      <dgm:spPr/>
      <dgm:t>
        <a:bodyPr/>
        <a:lstStyle/>
        <a:p>
          <a:endParaRPr lang="en-US"/>
        </a:p>
      </dgm:t>
    </dgm:pt>
    <dgm:pt modelId="{68976ECA-9946-D043-9206-FDC971030929}" type="parTrans" cxnId="{A28D86CD-021D-C442-B789-AA8581187305}">
      <dgm:prSet/>
      <dgm:spPr/>
      <dgm:t>
        <a:bodyPr/>
        <a:lstStyle/>
        <a:p>
          <a:endParaRPr lang="en-US"/>
        </a:p>
      </dgm:t>
    </dgm:pt>
    <dgm:pt modelId="{BAF4966F-691A-CE44-AAED-FF16AF037333}" type="sibTrans" cxnId="{A28D86CD-021D-C442-B789-AA8581187305}">
      <dgm:prSet/>
      <dgm:spPr/>
      <dgm:t>
        <a:bodyPr/>
        <a:lstStyle/>
        <a:p>
          <a:endParaRPr lang="en-US"/>
        </a:p>
      </dgm:t>
    </dgm:pt>
    <dgm:pt modelId="{1E33AADC-DD41-8648-A7F0-50BFEC16457D}" type="pres">
      <dgm:prSet presAssocID="{461AC82C-1E53-6B43-B4BB-69F97A72418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4309226-4A07-1749-9880-3AFC6844FC02}" type="pres">
      <dgm:prSet presAssocID="{461AC82C-1E53-6B43-B4BB-69F97A724181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D20F2CE5-57F7-4840-B25E-54F3135759F5}" type="pres">
      <dgm:prSet presAssocID="{461AC82C-1E53-6B43-B4BB-69F97A72418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DA717D-05FB-5A42-B7B2-A84E7C8EAC57}" type="pres">
      <dgm:prSet presAssocID="{461AC82C-1E53-6B43-B4BB-69F97A72418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177158-C475-394F-A2F8-70BD32F379A0}" type="pres">
      <dgm:prSet presAssocID="{461AC82C-1E53-6B43-B4BB-69F97A72418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007DC5-6BD5-3C42-9F9F-4A56CE3C4C10}" type="pres">
      <dgm:prSet presAssocID="{461AC82C-1E53-6B43-B4BB-69F97A72418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73329B-8808-0349-8602-C312222E12F4}" type="pres">
      <dgm:prSet presAssocID="{461AC82C-1E53-6B43-B4BB-69F97A72418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5AAD02-65D4-EF4C-B155-2C012CC5009F}" type="pres">
      <dgm:prSet presAssocID="{461AC82C-1E53-6B43-B4BB-69F97A72418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D74F40-19FD-7C45-9157-753EAFAB70BE}" type="pres">
      <dgm:prSet presAssocID="{461AC82C-1E53-6B43-B4BB-69F97A72418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FB503D-D1B5-FA47-8EBB-B3E8BD18794D}" type="pres">
      <dgm:prSet presAssocID="{461AC82C-1E53-6B43-B4BB-69F97A72418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DE1AC6B-930F-45CC-B64D-FA5751CBD208}" type="presOf" srcId="{D6409256-5DCB-7E4B-AA57-F68E909DF4BD}" destId="{5FD74F40-19FD-7C45-9157-753EAFAB70BE}" srcOrd="1" destOrd="1" presId="urn:microsoft.com/office/officeart/2005/8/layout/vProcess5"/>
    <dgm:cxn modelId="{AC051AFB-C775-3D45-82E6-C8B472DEC79D}" srcId="{3D27EBEA-B502-5745-BB3B-C6E96EAA69F3}" destId="{D6409256-5DCB-7E4B-AA57-F68E909DF4BD}" srcOrd="0" destOrd="0" parTransId="{7A4F405A-8F18-F14B-B8CB-68A079F58019}" sibTransId="{2210B78C-C343-A744-BC2A-E33AA0EF3CEA}"/>
    <dgm:cxn modelId="{713BA4E5-5392-074A-9532-9B5713597CE3}" srcId="{461AC82C-1E53-6B43-B4BB-69F97A724181}" destId="{2DB08974-00B1-A949-8D82-F3A23F50A7A4}" srcOrd="0" destOrd="0" parTransId="{29C2B688-6B4C-754B-907A-B699673E7081}" sibTransId="{AFC18198-186B-4747-951E-DC3B80E5C9C1}"/>
    <dgm:cxn modelId="{F44E734B-395A-4F74-82F2-178319F8F5A8}" type="presOf" srcId="{D6409256-5DCB-7E4B-AA57-F68E909DF4BD}" destId="{A6DA717D-05FB-5A42-B7B2-A84E7C8EAC57}" srcOrd="0" destOrd="1" presId="urn:microsoft.com/office/officeart/2005/8/layout/vProcess5"/>
    <dgm:cxn modelId="{D2A3B140-12F5-4FFB-8422-99342FB24C29}" type="presOf" srcId="{FEC2F16B-9129-0C4B-A628-C428138C832D}" destId="{06177158-C475-394F-A2F8-70BD32F379A0}" srcOrd="0" destOrd="0" presId="urn:microsoft.com/office/officeart/2005/8/layout/vProcess5"/>
    <dgm:cxn modelId="{E1281570-D83C-414E-925F-EDCEC5E58D42}" srcId="{2DB08974-00B1-A949-8D82-F3A23F50A7A4}" destId="{3435FEE6-E538-204C-AD18-67F1EDA08CC0}" srcOrd="0" destOrd="0" parTransId="{E752B66D-8480-4E4E-8DA2-8E01100F04CE}" sibTransId="{7CC5E929-72BA-2140-9A8F-9C8826D76DB4}"/>
    <dgm:cxn modelId="{A28D86CD-021D-C442-B789-AA8581187305}" srcId="{FEC2F16B-9129-0C4B-A628-C428138C832D}" destId="{60059FBA-B5E8-EC4C-B267-65F8A83940B5}" srcOrd="0" destOrd="0" parTransId="{68976ECA-9946-D043-9206-FDC971030929}" sibTransId="{BAF4966F-691A-CE44-AAED-FF16AF037333}"/>
    <dgm:cxn modelId="{CD0024E6-F5C1-4178-90D2-0803F0266A4B}" type="presOf" srcId="{2407D8D0-7749-714F-BCE8-75D8EDDD299C}" destId="{7273329B-8808-0349-8602-C312222E12F4}" srcOrd="0" destOrd="0" presId="urn:microsoft.com/office/officeart/2005/8/layout/vProcess5"/>
    <dgm:cxn modelId="{718FE14B-3754-1541-B8E2-6A90877469EB}" srcId="{461AC82C-1E53-6B43-B4BB-69F97A724181}" destId="{FEC2F16B-9129-0C4B-A628-C428138C832D}" srcOrd="2" destOrd="0" parTransId="{4345CC70-C875-DB4D-A78A-1B7077E6C295}" sibTransId="{A970D152-D8D5-4A49-A1FD-9B104DD18B1C}"/>
    <dgm:cxn modelId="{2B6D7B88-E15C-40F4-A5EF-EB8DC5B0941D}" type="presOf" srcId="{60059FBA-B5E8-EC4C-B267-65F8A83940B5}" destId="{69FB503D-D1B5-FA47-8EBB-B3E8BD18794D}" srcOrd="1" destOrd="1" presId="urn:microsoft.com/office/officeart/2005/8/layout/vProcess5"/>
    <dgm:cxn modelId="{787F5EC1-BC92-4A08-9D09-2004F76B5033}" type="presOf" srcId="{3435FEE6-E538-204C-AD18-67F1EDA08CC0}" destId="{D20F2CE5-57F7-4840-B25E-54F3135759F5}" srcOrd="0" destOrd="1" presId="urn:microsoft.com/office/officeart/2005/8/layout/vProcess5"/>
    <dgm:cxn modelId="{19F6A52F-7282-4CAC-9315-93521EFB1BEE}" type="presOf" srcId="{3D27EBEA-B502-5745-BB3B-C6E96EAA69F3}" destId="{A6DA717D-05FB-5A42-B7B2-A84E7C8EAC57}" srcOrd="0" destOrd="0" presId="urn:microsoft.com/office/officeart/2005/8/layout/vProcess5"/>
    <dgm:cxn modelId="{048716D1-8762-462F-8340-A529A91C3FF8}" type="presOf" srcId="{461AC82C-1E53-6B43-B4BB-69F97A724181}" destId="{1E33AADC-DD41-8648-A7F0-50BFEC16457D}" srcOrd="0" destOrd="0" presId="urn:microsoft.com/office/officeart/2005/8/layout/vProcess5"/>
    <dgm:cxn modelId="{DA8053B6-9ADF-4743-973B-4505AE767F6D}" type="presOf" srcId="{2DB08974-00B1-A949-8D82-F3A23F50A7A4}" destId="{465AAD02-65D4-EF4C-B155-2C012CC5009F}" srcOrd="1" destOrd="0" presId="urn:microsoft.com/office/officeart/2005/8/layout/vProcess5"/>
    <dgm:cxn modelId="{25336BA6-1935-456C-BDD6-CC2E79D98256}" type="presOf" srcId="{3D27EBEA-B502-5745-BB3B-C6E96EAA69F3}" destId="{5FD74F40-19FD-7C45-9157-753EAFAB70BE}" srcOrd="1" destOrd="0" presId="urn:microsoft.com/office/officeart/2005/8/layout/vProcess5"/>
    <dgm:cxn modelId="{DC75111C-0197-45A3-AB2E-A00DFCEBD9B8}" type="presOf" srcId="{AFC18198-186B-4747-951E-DC3B80E5C9C1}" destId="{E2007DC5-6BD5-3C42-9F9F-4A56CE3C4C10}" srcOrd="0" destOrd="0" presId="urn:microsoft.com/office/officeart/2005/8/layout/vProcess5"/>
    <dgm:cxn modelId="{A1DE3AA6-0BBA-4216-B712-4F189C41C066}" type="presOf" srcId="{2DB08974-00B1-A949-8D82-F3A23F50A7A4}" destId="{D20F2CE5-57F7-4840-B25E-54F3135759F5}" srcOrd="0" destOrd="0" presId="urn:microsoft.com/office/officeart/2005/8/layout/vProcess5"/>
    <dgm:cxn modelId="{1A62082A-F68C-F14C-8D3E-29E6E53BF0DC}" srcId="{461AC82C-1E53-6B43-B4BB-69F97A724181}" destId="{3D27EBEA-B502-5745-BB3B-C6E96EAA69F3}" srcOrd="1" destOrd="0" parTransId="{20B9D7AD-A860-7B42-BACD-05CF1D8421BC}" sibTransId="{2407D8D0-7749-714F-BCE8-75D8EDDD299C}"/>
    <dgm:cxn modelId="{81BA6A17-AF13-4FF7-B40E-FCD10B7D6BED}" type="presOf" srcId="{3435FEE6-E538-204C-AD18-67F1EDA08CC0}" destId="{465AAD02-65D4-EF4C-B155-2C012CC5009F}" srcOrd="1" destOrd="1" presId="urn:microsoft.com/office/officeart/2005/8/layout/vProcess5"/>
    <dgm:cxn modelId="{1B7725C6-DE3B-466C-A33D-319A74CD0616}" type="presOf" srcId="{FEC2F16B-9129-0C4B-A628-C428138C832D}" destId="{69FB503D-D1B5-FA47-8EBB-B3E8BD18794D}" srcOrd="1" destOrd="0" presId="urn:microsoft.com/office/officeart/2005/8/layout/vProcess5"/>
    <dgm:cxn modelId="{102490E4-908C-4E66-B6E8-AB67FD3FEFC6}" type="presOf" srcId="{60059FBA-B5E8-EC4C-B267-65F8A83940B5}" destId="{06177158-C475-394F-A2F8-70BD32F379A0}" srcOrd="0" destOrd="1" presId="urn:microsoft.com/office/officeart/2005/8/layout/vProcess5"/>
    <dgm:cxn modelId="{4970622B-79D9-4D36-B3A3-14ACB40503B6}" type="presParOf" srcId="{1E33AADC-DD41-8648-A7F0-50BFEC16457D}" destId="{44309226-4A07-1749-9880-3AFC6844FC02}" srcOrd="0" destOrd="0" presId="urn:microsoft.com/office/officeart/2005/8/layout/vProcess5"/>
    <dgm:cxn modelId="{0709029A-F1B2-49A4-A5C7-CE80B8F80CD6}" type="presParOf" srcId="{1E33AADC-DD41-8648-A7F0-50BFEC16457D}" destId="{D20F2CE5-57F7-4840-B25E-54F3135759F5}" srcOrd="1" destOrd="0" presId="urn:microsoft.com/office/officeart/2005/8/layout/vProcess5"/>
    <dgm:cxn modelId="{08B91D76-A77A-4283-9907-67D156F02472}" type="presParOf" srcId="{1E33AADC-DD41-8648-A7F0-50BFEC16457D}" destId="{A6DA717D-05FB-5A42-B7B2-A84E7C8EAC57}" srcOrd="2" destOrd="0" presId="urn:microsoft.com/office/officeart/2005/8/layout/vProcess5"/>
    <dgm:cxn modelId="{1B2CB728-36E4-426F-8A43-4423A2DC6646}" type="presParOf" srcId="{1E33AADC-DD41-8648-A7F0-50BFEC16457D}" destId="{06177158-C475-394F-A2F8-70BD32F379A0}" srcOrd="3" destOrd="0" presId="urn:microsoft.com/office/officeart/2005/8/layout/vProcess5"/>
    <dgm:cxn modelId="{F9429921-A703-434D-AF16-CE72C6739F14}" type="presParOf" srcId="{1E33AADC-DD41-8648-A7F0-50BFEC16457D}" destId="{E2007DC5-6BD5-3C42-9F9F-4A56CE3C4C10}" srcOrd="4" destOrd="0" presId="urn:microsoft.com/office/officeart/2005/8/layout/vProcess5"/>
    <dgm:cxn modelId="{D9A24C04-29B8-4B99-92E2-047EB6F322CD}" type="presParOf" srcId="{1E33AADC-DD41-8648-A7F0-50BFEC16457D}" destId="{7273329B-8808-0349-8602-C312222E12F4}" srcOrd="5" destOrd="0" presId="urn:microsoft.com/office/officeart/2005/8/layout/vProcess5"/>
    <dgm:cxn modelId="{0580A2A6-E803-4BD2-9349-64246C506B85}" type="presParOf" srcId="{1E33AADC-DD41-8648-A7F0-50BFEC16457D}" destId="{465AAD02-65D4-EF4C-B155-2C012CC5009F}" srcOrd="6" destOrd="0" presId="urn:microsoft.com/office/officeart/2005/8/layout/vProcess5"/>
    <dgm:cxn modelId="{EBD132E0-466F-4588-98CC-3F0D958FEE6E}" type="presParOf" srcId="{1E33AADC-DD41-8648-A7F0-50BFEC16457D}" destId="{5FD74F40-19FD-7C45-9157-753EAFAB70BE}" srcOrd="7" destOrd="0" presId="urn:microsoft.com/office/officeart/2005/8/layout/vProcess5"/>
    <dgm:cxn modelId="{02360D82-B16D-4F26-99F0-0BDABE4E7D3B}" type="presParOf" srcId="{1E33AADC-DD41-8648-A7F0-50BFEC16457D}" destId="{69FB503D-D1B5-FA47-8EBB-B3E8BD18794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F2CE5-57F7-4840-B25E-54F3135759F5}">
      <dsp:nvSpPr>
        <dsp:cNvPr id="0" name=""/>
        <dsp:cNvSpPr/>
      </dsp:nvSpPr>
      <dsp:spPr>
        <a:xfrm>
          <a:off x="0" y="0"/>
          <a:ext cx="1911098" cy="6733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Partial</a:t>
          </a:r>
          <a:r>
            <a:rPr lang="en-US" sz="1300" kern="1200" baseline="0" dirty="0" smtClean="0"/>
            <a:t> AO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Subset of samples</a:t>
          </a:r>
          <a:endParaRPr lang="en-US" sz="1000" kern="1200" dirty="0"/>
        </a:p>
      </dsp:txBody>
      <dsp:txXfrm>
        <a:off x="19722" y="19722"/>
        <a:ext cx="1184501" cy="633905"/>
      </dsp:txXfrm>
    </dsp:sp>
    <dsp:sp modelId="{A6DA717D-05FB-5A42-B7B2-A84E7C8EAC57}">
      <dsp:nvSpPr>
        <dsp:cNvPr id="0" name=""/>
        <dsp:cNvSpPr/>
      </dsp:nvSpPr>
      <dsp:spPr>
        <a:xfrm>
          <a:off x="168626" y="785574"/>
          <a:ext cx="1911098" cy="6733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ADD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/>
        </a:p>
      </dsp:txBody>
      <dsp:txXfrm>
        <a:off x="188348" y="805296"/>
        <a:ext cx="1265350" cy="633905"/>
      </dsp:txXfrm>
    </dsp:sp>
    <dsp:sp modelId="{06177158-C475-394F-A2F8-70BD32F379A0}">
      <dsp:nvSpPr>
        <dsp:cNvPr id="0" name=""/>
        <dsp:cNvSpPr/>
      </dsp:nvSpPr>
      <dsp:spPr>
        <a:xfrm>
          <a:off x="337252" y="1571148"/>
          <a:ext cx="1911098" cy="6733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Final AO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/>
        </a:p>
      </dsp:txBody>
      <dsp:txXfrm>
        <a:off x="356974" y="1590870"/>
        <a:ext cx="1265350" cy="633905"/>
      </dsp:txXfrm>
    </dsp:sp>
    <dsp:sp modelId="{E2007DC5-6BD5-3C42-9F9F-4A56CE3C4C10}">
      <dsp:nvSpPr>
        <dsp:cNvPr id="0" name=""/>
        <dsp:cNvSpPr/>
      </dsp:nvSpPr>
      <dsp:spPr>
        <a:xfrm>
          <a:off x="1473421" y="510623"/>
          <a:ext cx="437677" cy="43767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571898" y="510623"/>
        <a:ext cx="240723" cy="329352"/>
      </dsp:txXfrm>
    </dsp:sp>
    <dsp:sp modelId="{7273329B-8808-0349-8602-C312222E12F4}">
      <dsp:nvSpPr>
        <dsp:cNvPr id="0" name=""/>
        <dsp:cNvSpPr/>
      </dsp:nvSpPr>
      <dsp:spPr>
        <a:xfrm>
          <a:off x="1642047" y="1291708"/>
          <a:ext cx="437677" cy="43767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740524" y="1291708"/>
        <a:ext cx="240723" cy="329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F2CE5-57F7-4840-B25E-54F3135759F5}">
      <dsp:nvSpPr>
        <dsp:cNvPr id="0" name=""/>
        <dsp:cNvSpPr/>
      </dsp:nvSpPr>
      <dsp:spPr>
        <a:xfrm>
          <a:off x="0" y="0"/>
          <a:ext cx="1911098" cy="6733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Partial</a:t>
          </a:r>
          <a:r>
            <a:rPr lang="en-US" sz="1300" kern="1200" baseline="0" dirty="0" smtClean="0"/>
            <a:t> AO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Subset of samples</a:t>
          </a:r>
          <a:endParaRPr lang="en-US" sz="1000" kern="1200" dirty="0"/>
        </a:p>
      </dsp:txBody>
      <dsp:txXfrm>
        <a:off x="19722" y="19722"/>
        <a:ext cx="1184501" cy="633905"/>
      </dsp:txXfrm>
    </dsp:sp>
    <dsp:sp modelId="{A6DA717D-05FB-5A42-B7B2-A84E7C8EAC57}">
      <dsp:nvSpPr>
        <dsp:cNvPr id="0" name=""/>
        <dsp:cNvSpPr/>
      </dsp:nvSpPr>
      <dsp:spPr>
        <a:xfrm>
          <a:off x="168626" y="785574"/>
          <a:ext cx="1911098" cy="6733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ADD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/>
        </a:p>
      </dsp:txBody>
      <dsp:txXfrm>
        <a:off x="188348" y="805296"/>
        <a:ext cx="1265350" cy="633905"/>
      </dsp:txXfrm>
    </dsp:sp>
    <dsp:sp modelId="{06177158-C475-394F-A2F8-70BD32F379A0}">
      <dsp:nvSpPr>
        <dsp:cNvPr id="0" name=""/>
        <dsp:cNvSpPr/>
      </dsp:nvSpPr>
      <dsp:spPr>
        <a:xfrm>
          <a:off x="337252" y="1571148"/>
          <a:ext cx="1911098" cy="6733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Final AO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/>
        </a:p>
      </dsp:txBody>
      <dsp:txXfrm>
        <a:off x="356974" y="1590870"/>
        <a:ext cx="1265350" cy="633905"/>
      </dsp:txXfrm>
    </dsp:sp>
    <dsp:sp modelId="{E2007DC5-6BD5-3C42-9F9F-4A56CE3C4C10}">
      <dsp:nvSpPr>
        <dsp:cNvPr id="0" name=""/>
        <dsp:cNvSpPr/>
      </dsp:nvSpPr>
      <dsp:spPr>
        <a:xfrm>
          <a:off x="1473421" y="510623"/>
          <a:ext cx="437677" cy="43767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571898" y="510623"/>
        <a:ext cx="240723" cy="329352"/>
      </dsp:txXfrm>
    </dsp:sp>
    <dsp:sp modelId="{7273329B-8808-0349-8602-C312222E12F4}">
      <dsp:nvSpPr>
        <dsp:cNvPr id="0" name=""/>
        <dsp:cNvSpPr/>
      </dsp:nvSpPr>
      <dsp:spPr>
        <a:xfrm>
          <a:off x="1642047" y="1291708"/>
          <a:ext cx="437677" cy="43767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740524" y="1291708"/>
        <a:ext cx="240723" cy="329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dsdsfsf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47D72AA-5B44-4AF9-9603-C7FE4BF66A9D}" type="datetimeFigureOut">
              <a:rPr lang="it-IT"/>
              <a:pPr>
                <a:defRPr/>
              </a:pPr>
              <a:t>21/04/2017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3175FED-6D57-49AF-B155-DCEF67A088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523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A95E51C-0D52-4B53-94C1-814EBC9CDD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86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en-US" sz="10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95E51C-0D52-4B53-94C1-814EBC9CDDC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21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 dirty="0" smtClean="0">
              <a:latin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F40051-8D84-4C64-9165-E3EC9D652E65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6163" y="792163"/>
            <a:ext cx="5060950" cy="3795712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6163" y="792163"/>
            <a:ext cx="5060950" cy="3795712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en-US" smtClean="0">
                <a:latin typeface="Arial" pitchFamily="34" charset="0"/>
              </a:rPr>
              <a:t>In this video we can see the rendering performance on the tested devices.</a:t>
            </a:r>
          </a:p>
          <a:p>
            <a:r>
              <a:rPr altLang="en-US" smtClean="0">
                <a:latin typeface="Arial" pitchFamily="34" charset="0"/>
              </a:rPr>
              <a:t>On the iPad, we have an average framerate of 37 fps, around 30 Mtris/s, and 15 fps on refined views, when exceeding the 2Mtris budget (defined cache size)</a:t>
            </a:r>
          </a:p>
          <a:p>
            <a:endParaRPr altLang="en-US" smtClean="0">
              <a:latin typeface="Arial" pitchFamily="34" charset="0"/>
            </a:endParaRPr>
          </a:p>
          <a:p>
            <a:r>
              <a:rPr altLang="en-US" smtClean="0">
                <a:latin typeface="Arial" pitchFamily="34" charset="0"/>
              </a:rPr>
              <a:t>On the iPhone, the average frame rate is of 10 fps, with 2.8fps  on refined views. This represents around 2.8Mtris/s. </a:t>
            </a:r>
            <a:endParaRPr lang="it-IT" altLang="en-US" smtClean="0">
              <a:latin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0B3E9B-3636-4293-8C6A-95ACB2512DDD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455" name="Shape 4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463" name="Shape 4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495" name="Shape 4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We have performed tests on a variety of models in order to validate our approach. </a:t>
            </a:r>
          </a:p>
          <a:p>
            <a:pPr lvl="0">
              <a:defRPr sz="1800"/>
            </a:pPr>
            <a:r>
              <a:rPr sz="2400"/>
              <a:t>Using standard compression formats for images and video the datasets typically consist of a few hundreds of megabytes, including probes and transition videos.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734" name="Shape 7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734" name="Shape 7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92163"/>
            <a:ext cx="5064125" cy="3798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5468" y="4860461"/>
            <a:ext cx="5210024" cy="4603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95E51C-0D52-4B53-94C1-814EBC9CDDC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09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We have also implemented a transfer function editor.</a:t>
            </a:r>
          </a:p>
          <a:p>
            <a:r>
              <a:rPr lang="es-ES" altLang="en-US" smtClean="0">
                <a:latin typeface="Arial" pitchFamily="34" charset="0"/>
                <a:ea typeface="ＭＳ Ｐゴシック" pitchFamily="34" charset="-128"/>
              </a:rPr>
              <a:t>*For that we have prepared a video</a:t>
            </a:r>
          </a:p>
        </p:txBody>
      </p:sp>
      <p:sp>
        <p:nvSpPr>
          <p:cNvPr id="696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803275" indent="-307975" defTabSz="99060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236663" indent="-246063" defTabSz="990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731963" indent="-246063" defTabSz="990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227263" indent="-246063" defTabSz="990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6844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1416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5988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40560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fld id="{E71A1E71-F5B3-489C-A6D7-4AB7E4DF4F97}" type="slidenum">
              <a:rPr lang="it-IT" altLang="en-US" sz="1300" smtClean="0">
                <a:ea typeface="ＭＳ Ｐゴシック" pitchFamily="34" charset="-128"/>
              </a:rPr>
              <a:pPr eaLnBrk="0" hangingPunct="0"/>
              <a:t>92</a:t>
            </a:fld>
            <a:endParaRPr lang="it-IT" altLang="en-US" sz="13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73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92163"/>
            <a:ext cx="5064125" cy="3798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5468" y="4860461"/>
            <a:ext cx="5210024" cy="4603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6163" y="792163"/>
            <a:ext cx="5064125" cy="3798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6163" y="792163"/>
            <a:ext cx="5064125" cy="3798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50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880" tIns="49940" rIns="99880" bIns="49940" anchor="ctr"/>
          <a:lstStyle/>
          <a:p>
            <a:endParaRPr lang="it-IT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E46F85-30A2-4BE2-ACF9-818C11BBE4DC}" type="slidenum">
              <a:rPr lang="it-IT"/>
              <a:pPr>
                <a:defRPr/>
              </a:pPr>
              <a:t>18</a:t>
            </a:fld>
            <a:endParaRPr lang="it-IT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altLang="en-US" dirty="0" smtClean="0">
              <a:latin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8626D8-A408-42C9-9765-D97292E0879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altLang="en-US" dirty="0" smtClean="0">
              <a:latin typeface="Arial" pitchFamily="34" charset="0"/>
            </a:endParaRPr>
          </a:p>
          <a:p>
            <a:r>
              <a:rPr altLang="en-US" dirty="0" smtClean="0">
                <a:latin typeface="Arial" pitchFamily="34" charset="0"/>
              </a:rPr>
              <a:t>enhancement and application in this peculiar web-based environment has resulted in very positive performance measurements and user </a:t>
            </a:r>
            <a:r>
              <a:rPr lang="it-IT" altLang="en-US" dirty="0" err="1" smtClean="0">
                <a:latin typeface="Arial" pitchFamily="34" charset="0"/>
              </a:rPr>
              <a:t>experience</a:t>
            </a:r>
            <a:endParaRPr altLang="en-US" dirty="0" smtClean="0">
              <a:latin typeface="Arial" pitchFamily="34" charset="0"/>
            </a:endParaRPr>
          </a:p>
          <a:p>
            <a:endParaRPr altLang="en-US" dirty="0" smtClean="0">
              <a:latin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C72141-B361-4594-8603-A115AC38CB6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-42044"/>
            <a:ext cx="9144000" cy="1628775"/>
          </a:xfrm>
          <a:prstGeom prst="rect">
            <a:avLst/>
          </a:prstGeom>
          <a:solidFill>
            <a:srgbClr val="4ABD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5" name="Immagine 13" descr="crs4-logo-white-gre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6063"/>
            <a:ext cx="353853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0"/>
          <p:cNvSpPr txBox="1">
            <a:spLocks noChangeArrowheads="1"/>
          </p:cNvSpPr>
          <p:nvPr userDrawn="1"/>
        </p:nvSpPr>
        <p:spPr bwMode="auto">
          <a:xfrm>
            <a:off x="1249363" y="987425"/>
            <a:ext cx="2397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en-US" sz="1400" u="none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Visual Computing Group</a:t>
            </a:r>
            <a:endParaRPr lang="it-IT" sz="1400" u="none" smtClean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" name="Rettangolo 5"/>
          <p:cNvSpPr>
            <a:spLocks noChangeArrowheads="1"/>
          </p:cNvSpPr>
          <p:nvPr userDrawn="1"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4ABDE0"/>
          </a:solidFill>
          <a:ln>
            <a:noFill/>
          </a:ln>
          <a:extLst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it-IT" altLang="it-IT" sz="2400" u="none" smtClean="0">
              <a:solidFill>
                <a:srgbClr val="000000"/>
              </a:solidFill>
            </a:endParaRPr>
          </a:p>
        </p:txBody>
      </p:sp>
      <p:pic>
        <p:nvPicPr>
          <p:cNvPr id="12" name="Immagine 10" descr="crs4-logo-white-gre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488113"/>
            <a:ext cx="10842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628800"/>
            <a:ext cx="8784976" cy="1143000"/>
          </a:xfrm>
        </p:spPr>
        <p:txBody>
          <a:bodyPr/>
          <a:lstStyle>
            <a:lvl1pPr algn="ctr">
              <a:defRPr sz="3600" baseline="0">
                <a:solidFill>
                  <a:srgbClr val="BA324F"/>
                </a:solidFill>
                <a:effectLst/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2780928"/>
            <a:ext cx="8799388" cy="3543672"/>
          </a:xfrm>
        </p:spPr>
        <p:txBody>
          <a:bodyPr/>
          <a:lstStyle>
            <a:lvl1pPr marL="0" indent="0">
              <a:buFont typeface="Times" charset="0"/>
              <a:buNone/>
              <a:defRPr>
                <a:solidFill>
                  <a:schemeClr val="tx2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sottotitolo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  <a:endParaRPr lang="en-US" noProof="0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 eaLnBrk="0" hangingPunct="0">
              <a:defRPr sz="1200" u="none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858C530-3EF6-467A-BBD3-EAABF64E0A8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77963"/>
            <a:ext cx="1333325" cy="133332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83" y="6495257"/>
            <a:ext cx="333332" cy="3333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86" y="77963"/>
            <a:ext cx="2743513" cy="139104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9" y="6465055"/>
            <a:ext cx="749298" cy="3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1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79512" y="1484785"/>
            <a:ext cx="5112568" cy="4896544"/>
          </a:xfrm>
        </p:spPr>
        <p:txBody>
          <a:bodyPr/>
          <a:lstStyle>
            <a:lvl1pPr>
              <a:defRPr u="none"/>
            </a:lvl1pPr>
            <a:lvl2pPr>
              <a:defRPr u="none"/>
            </a:lvl2pPr>
            <a:lvl3pPr>
              <a:defRPr u="none"/>
            </a:lvl3pPr>
            <a:lvl4pPr>
              <a:defRPr u="none"/>
            </a:lvl4pPr>
            <a:lvl5pPr>
              <a:defRPr u="none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436096" y="1484785"/>
            <a:ext cx="3528392" cy="4896544"/>
          </a:xfrm>
        </p:spPr>
        <p:txBody>
          <a:bodyPr/>
          <a:lstStyle>
            <a:lvl1pPr>
              <a:defRPr u="none"/>
            </a:lvl1pPr>
          </a:lstStyle>
          <a:p>
            <a:pPr lvl="0"/>
            <a:endParaRPr lang="en-US" noProof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8785225" cy="990600"/>
          </a:xfrm>
        </p:spPr>
        <p:txBody>
          <a:bodyPr/>
          <a:lstStyle>
            <a:lvl1pPr>
              <a:defRPr u="none"/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8FDBBAE4-304D-414C-8C19-A7740314F49A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213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testo e immagine con riferi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79512" y="1484785"/>
            <a:ext cx="5112568" cy="4896544"/>
          </a:xfrm>
        </p:spPr>
        <p:txBody>
          <a:bodyPr/>
          <a:lstStyle>
            <a:lvl1pPr>
              <a:defRPr u="none"/>
            </a:lvl1pPr>
            <a:lvl2pPr>
              <a:defRPr u="none"/>
            </a:lvl2pPr>
            <a:lvl3pPr>
              <a:defRPr u="none"/>
            </a:lvl3pPr>
            <a:lvl4pPr>
              <a:defRPr u="none"/>
            </a:lvl4pPr>
            <a:lvl5pPr>
              <a:defRPr u="none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8785225" cy="990600"/>
          </a:xfrm>
        </p:spPr>
        <p:txBody>
          <a:bodyPr/>
          <a:lstStyle>
            <a:lvl1pPr>
              <a:defRPr u="none"/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half" idx="10"/>
          </p:nvPr>
        </p:nvSpPr>
        <p:spPr>
          <a:xfrm>
            <a:off x="5436096" y="5445224"/>
            <a:ext cx="3528392" cy="943000"/>
          </a:xfrm>
        </p:spPr>
        <p:txBody>
          <a:bodyPr/>
          <a:lstStyle>
            <a:lvl1pPr marL="0" indent="0" algn="ctr">
              <a:buNone/>
              <a:defRPr sz="14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9" name="Segnaposto contenuto 5"/>
          <p:cNvSpPr>
            <a:spLocks noGrp="1"/>
          </p:cNvSpPr>
          <p:nvPr>
            <p:ph sz="quarter" idx="4"/>
          </p:nvPr>
        </p:nvSpPr>
        <p:spPr>
          <a:xfrm>
            <a:off x="5436095" y="1484785"/>
            <a:ext cx="3528393" cy="3960440"/>
          </a:xfrm>
        </p:spPr>
        <p:txBody>
          <a:bodyPr/>
          <a:lstStyle>
            <a:lvl1pPr>
              <a:buNone/>
              <a:defRPr sz="2400" u="none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AA836182-B8FC-4D0D-B4CA-9792D958183E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4245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390" y="476251"/>
            <a:ext cx="8785225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79388" y="1484314"/>
            <a:ext cx="4316412" cy="48974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2" y="1484314"/>
            <a:ext cx="4316413" cy="48974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4625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3FF9DE-FEB1-43C0-93FF-2DAEA338AD3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069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4267200" y="330200"/>
            <a:ext cx="4875213" cy="542925"/>
            <a:chOff x="0" y="0"/>
            <a:chExt cx="4875212" cy="542924"/>
          </a:xfrm>
        </p:grpSpPr>
        <p:sp>
          <p:nvSpPr>
            <p:cNvPr id="19" name="Shape 19"/>
            <p:cNvSpPr/>
            <p:nvPr/>
          </p:nvSpPr>
          <p:spPr>
            <a:xfrm>
              <a:off x="0" y="0"/>
              <a:ext cx="4875213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0" y="473075"/>
              <a:ext cx="4875213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sp>
        <p:nvSpPr>
          <p:cNvPr id="22" name="Shape 22"/>
          <p:cNvSpPr/>
          <p:nvPr/>
        </p:nvSpPr>
        <p:spPr>
          <a:xfrm>
            <a:off x="-1" y="6459537"/>
            <a:ext cx="9144002" cy="404813"/>
          </a:xfrm>
          <a:prstGeom prst="rect">
            <a:avLst/>
          </a:prstGeom>
          <a:solidFill>
            <a:srgbClr val="0B3E8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4400">
              <a:defRPr u="none"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-1" y="6388100"/>
            <a:ext cx="9144002" cy="71438"/>
          </a:xfrm>
          <a:prstGeom prst="rect">
            <a:avLst/>
          </a:prstGeom>
          <a:solidFill>
            <a:srgbClr val="A6CE3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4400">
              <a:defRPr u="none"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4975225" y="336550"/>
            <a:ext cx="3095513" cy="46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6799" tIns="46799" rIns="46799" bIns="46799">
            <a:spAutoFit/>
          </a:bodyPr>
          <a:lstStyle>
            <a:lvl1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 u="none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www.crs4.it/vic/</a:t>
            </a:r>
          </a:p>
        </p:txBody>
      </p:sp>
      <p:pic>
        <p:nvPicPr>
          <p:cNvPr id="2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725" y="11112"/>
            <a:ext cx="3233738" cy="941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" name="Group 28"/>
          <p:cNvGrpSpPr/>
          <p:nvPr/>
        </p:nvGrpSpPr>
        <p:grpSpPr>
          <a:xfrm>
            <a:off x="-1588" y="328612"/>
            <a:ext cx="487363" cy="541338"/>
            <a:chOff x="0" y="0"/>
            <a:chExt cx="487362" cy="541337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487363" cy="476250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0" y="471487"/>
              <a:ext cx="487363" cy="69851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652837" y="330200"/>
            <a:ext cx="149226" cy="542925"/>
            <a:chOff x="0" y="0"/>
            <a:chExt cx="149225" cy="542924"/>
          </a:xfrm>
        </p:grpSpPr>
        <p:sp>
          <p:nvSpPr>
            <p:cNvPr id="29" name="Shape 29"/>
            <p:cNvSpPr/>
            <p:nvPr/>
          </p:nvSpPr>
          <p:spPr>
            <a:xfrm>
              <a:off x="0" y="0"/>
              <a:ext cx="149225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0" y="473075"/>
              <a:ext cx="149225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860800" y="330200"/>
            <a:ext cx="149225" cy="542925"/>
            <a:chOff x="0" y="0"/>
            <a:chExt cx="149225" cy="542924"/>
          </a:xfrm>
        </p:grpSpPr>
        <p:sp>
          <p:nvSpPr>
            <p:cNvPr id="32" name="Shape 32"/>
            <p:cNvSpPr/>
            <p:nvPr/>
          </p:nvSpPr>
          <p:spPr>
            <a:xfrm>
              <a:off x="0" y="0"/>
              <a:ext cx="149225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473075"/>
              <a:ext cx="149225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064000" y="330200"/>
            <a:ext cx="149225" cy="542925"/>
            <a:chOff x="0" y="0"/>
            <a:chExt cx="149225" cy="542924"/>
          </a:xfrm>
        </p:grpSpPr>
        <p:sp>
          <p:nvSpPr>
            <p:cNvPr id="35" name="Shape 35"/>
            <p:cNvSpPr/>
            <p:nvPr/>
          </p:nvSpPr>
          <p:spPr>
            <a:xfrm>
              <a:off x="0" y="0"/>
              <a:ext cx="149225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0" y="473075"/>
              <a:ext cx="149225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pic>
        <p:nvPicPr>
          <p:cNvPr id="3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681412"/>
            <a:ext cx="9144000" cy="209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 41"/>
          <p:cNvGrpSpPr/>
          <p:nvPr/>
        </p:nvGrpSpPr>
        <p:grpSpPr>
          <a:xfrm>
            <a:off x="-1" y="6278562"/>
            <a:ext cx="595314" cy="596901"/>
            <a:chOff x="0" y="0"/>
            <a:chExt cx="595312" cy="596900"/>
          </a:xfrm>
        </p:grpSpPr>
        <p:sp>
          <p:nvSpPr>
            <p:cNvPr id="39" name="Shape 39"/>
            <p:cNvSpPr/>
            <p:nvPr/>
          </p:nvSpPr>
          <p:spPr>
            <a:xfrm>
              <a:off x="-1" y="0"/>
              <a:ext cx="595314" cy="577850"/>
            </a:xfrm>
            <a:prstGeom prst="rect">
              <a:avLst/>
            </a:prstGeom>
            <a:solidFill>
              <a:srgbClr val="BBE0E3"/>
            </a:solidFill>
            <a:ln w="936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pic>
          <p:nvPicPr>
            <p:cNvPr id="40" name="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50" y="30162"/>
              <a:ext cx="528638" cy="566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" name="Shape 42"/>
          <p:cNvSpPr/>
          <p:nvPr/>
        </p:nvSpPr>
        <p:spPr>
          <a:xfrm>
            <a:off x="1624012" y="6442075"/>
            <a:ext cx="5895976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u="none">
                <a:solidFill>
                  <a:srgbClr val="FFFFFF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</a:rPr>
              <a:t>Universita' di Cagliari, May  2015</a:t>
            </a:r>
          </a:p>
        </p:txBody>
      </p:sp>
      <p:pic>
        <p:nvPicPr>
          <p:cNvPr id="43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1797" y="6278562"/>
            <a:ext cx="879218" cy="596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747880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504" y="1340768"/>
            <a:ext cx="8928992" cy="28803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4267200"/>
            <a:ext cx="8928992" cy="21141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5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>
                <a:solidFill>
                  <a:srgbClr val="BA324F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u="none" baseline="0"/>
            </a:lvl1pPr>
            <a:lvl2pPr>
              <a:defRPr u="none">
                <a:solidFill>
                  <a:srgbClr val="175676"/>
                </a:solidFill>
              </a:defRPr>
            </a:lvl2pPr>
            <a:lvl3pPr>
              <a:defRPr u="none" baseline="0">
                <a:solidFill>
                  <a:srgbClr val="175676"/>
                </a:solidFill>
              </a:defRPr>
            </a:lvl3pPr>
            <a:lvl4pPr>
              <a:defRPr u="none">
                <a:solidFill>
                  <a:srgbClr val="175676"/>
                </a:solidFill>
              </a:defRPr>
            </a:lvl4pPr>
            <a:lvl5pPr>
              <a:defRPr u="none">
                <a:solidFill>
                  <a:srgbClr val="175676"/>
                </a:solidFill>
              </a:defRPr>
            </a:lvl5pPr>
          </a:lstStyle>
          <a:p>
            <a:pPr lvl="0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  <a:p>
            <a:pPr lvl="1"/>
            <a:r>
              <a:rPr lang="en-US" noProof="0" dirty="0" err="1" smtClean="0"/>
              <a:t>Secondo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Terzo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3"/>
            <a:r>
              <a:rPr lang="en-US" noProof="0" dirty="0" smtClean="0"/>
              <a:t>Quarto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701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2708920"/>
            <a:ext cx="7772400" cy="1362075"/>
          </a:xfrm>
        </p:spPr>
        <p:txBody>
          <a:bodyPr anchor="t"/>
          <a:lstStyle>
            <a:lvl1pPr algn="l">
              <a:defRPr sz="3600" b="1" u="none" cap="all"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7772400" cy="1500187"/>
          </a:xfrm>
        </p:spPr>
        <p:txBody>
          <a:bodyPr anchor="b"/>
          <a:lstStyle>
            <a:lvl1pPr marL="0" indent="0">
              <a:buNone/>
              <a:defRPr sz="2000" u="none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263FA5AF-18D2-49A6-A6F5-72FF9F3C9022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996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it-IT" noProof="0" dirty="0" smtClean="0"/>
              <a:t>Fare clic per modificare lo stile del 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4248472" cy="4896544"/>
          </a:xfrm>
        </p:spPr>
        <p:txBody>
          <a:bodyPr/>
          <a:lstStyle>
            <a:lvl1pPr>
              <a:defRPr sz="2400" u="none"/>
            </a:lvl1pPr>
            <a:lvl2pPr>
              <a:defRPr sz="2000" u="none"/>
            </a:lvl2pPr>
            <a:lvl3pPr>
              <a:defRPr sz="1800" u="none"/>
            </a:lvl3pPr>
            <a:lvl4pPr>
              <a:defRPr sz="1600" u="none"/>
            </a:lvl4pPr>
            <a:lvl5pPr>
              <a:defRPr sz="1600" u="none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en-US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392488" cy="4896544"/>
          </a:xfrm>
        </p:spPr>
        <p:txBody>
          <a:bodyPr/>
          <a:lstStyle>
            <a:lvl1pPr>
              <a:defRPr sz="2400" u="none"/>
            </a:lvl1pPr>
            <a:lvl2pPr>
              <a:defRPr sz="2000" u="none"/>
            </a:lvl2pPr>
            <a:lvl3pPr>
              <a:defRPr sz="1800" u="none"/>
            </a:lvl3pPr>
            <a:lvl4pPr>
              <a:defRPr sz="1600" u="none"/>
            </a:lvl4pPr>
            <a:lvl5pPr>
              <a:defRPr sz="16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en-US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B824C913-DA60-4E90-9636-382A26259AE4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967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176FF69B-07D0-40CB-92AD-4B61D5E5E95D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417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CDD5A0C4-374E-4A5F-AA4B-DD54C2904D20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20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3286001" cy="958428"/>
          </a:xfrm>
        </p:spPr>
        <p:txBody>
          <a:bodyPr anchor="b"/>
          <a:lstStyle>
            <a:lvl1pPr algn="l">
              <a:defRPr sz="2000" b="1" u="none" baseline="0"/>
            </a:lvl1pPr>
          </a:lstStyle>
          <a:p>
            <a:r>
              <a:rPr lang="it-IT" noProof="0" dirty="0" smtClean="0"/>
              <a:t>Fare clic per modificare lo stile del 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476672"/>
            <a:ext cx="5389438" cy="5832648"/>
          </a:xfrm>
        </p:spPr>
        <p:txBody>
          <a:bodyPr/>
          <a:lstStyle>
            <a:lvl1pPr>
              <a:defRPr sz="2800" u="none"/>
            </a:lvl1pPr>
            <a:lvl2pPr>
              <a:defRPr sz="2400" u="none"/>
            </a:lvl2pPr>
            <a:lvl3pPr>
              <a:defRPr sz="2000" u="none"/>
            </a:lvl3pPr>
            <a:lvl4pPr>
              <a:defRPr sz="1800" u="none"/>
            </a:lvl4pPr>
            <a:lvl5pPr>
              <a:defRPr sz="1800" u="none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286001" cy="4874220"/>
          </a:xfrm>
        </p:spPr>
        <p:txBody>
          <a:bodyPr/>
          <a:lstStyle>
            <a:lvl1pPr marL="0" indent="0">
              <a:buNone/>
              <a:defRPr sz="14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D3D0545D-3DE0-40F1-A7A3-1D47CC9AA08D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907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5373216"/>
            <a:ext cx="7128792" cy="422722"/>
          </a:xfrm>
        </p:spPr>
        <p:txBody>
          <a:bodyPr anchor="b"/>
          <a:lstStyle>
            <a:lvl1pPr algn="ctr">
              <a:defRPr sz="2000" b="1" u="none" baseline="0"/>
            </a:lvl1pPr>
          </a:lstStyle>
          <a:p>
            <a:r>
              <a:rPr lang="it-IT" noProof="0" dirty="0" smtClean="0"/>
              <a:t>Fare clic per modificare lo stile del titolo</a:t>
            </a:r>
            <a:endParaRPr lang="en-US" noProof="0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31640" y="620688"/>
            <a:ext cx="6552728" cy="4752528"/>
          </a:xfrm>
        </p:spPr>
        <p:txBody>
          <a:bodyPr/>
          <a:lstStyle>
            <a:lvl1pPr marL="0" indent="0">
              <a:buNone/>
              <a:defRPr sz="3200" u="none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43608" y="5805264"/>
            <a:ext cx="7128792" cy="510952"/>
          </a:xfrm>
        </p:spPr>
        <p:txBody>
          <a:bodyPr/>
          <a:lstStyle>
            <a:lvl1pPr marL="0" indent="0" algn="ctr">
              <a:buNone/>
              <a:defRPr sz="14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72F3060C-58F3-49F4-9306-2096443CD9C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38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43608" y="5805264"/>
            <a:ext cx="7128792" cy="510952"/>
          </a:xfrm>
        </p:spPr>
        <p:txBody>
          <a:bodyPr/>
          <a:lstStyle>
            <a:lvl1pPr marL="0" indent="0" algn="l">
              <a:buNone/>
              <a:defRPr sz="12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C450A173-25BB-42E5-903C-44DF96C9B5BA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347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5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4ABDE0"/>
          </a:solidFill>
          <a:ln>
            <a:noFill/>
          </a:ln>
          <a:extLst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it-IT" altLang="it-IT" sz="2400" u="none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76250"/>
            <a:ext cx="8785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here to change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84313"/>
            <a:ext cx="87852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 smtClean="0"/>
              <a:t>Click here to change styles</a:t>
            </a:r>
          </a:p>
          <a:p>
            <a:pPr lvl="1"/>
            <a:r>
              <a:rPr lang="en-US" altLang="it-IT" dirty="0" smtClean="0"/>
              <a:t>Second level</a:t>
            </a:r>
          </a:p>
          <a:p>
            <a:pPr lvl="2"/>
            <a:r>
              <a:rPr lang="en-US" altLang="it-IT" dirty="0" smtClean="0"/>
              <a:t>Third level</a:t>
            </a:r>
          </a:p>
          <a:p>
            <a:pPr lvl="3"/>
            <a:r>
              <a:rPr lang="en-US" altLang="it-IT" dirty="0" smtClean="0"/>
              <a:t>Fourth level</a:t>
            </a:r>
          </a:p>
          <a:p>
            <a:pPr lvl="4"/>
            <a:r>
              <a:rPr lang="en-US" altLang="it-IT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4625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629776C-41AE-4D9C-9400-074A64C323B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2" name="Rettangolo 6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4ABDE0"/>
          </a:solidFill>
          <a:ln w="9525" algn="ctr">
            <a:noFill/>
            <a:round/>
            <a:headEnd/>
            <a:tailEnd/>
          </a:ln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it-IT" sz="1200" u="none" dirty="0" smtClean="0">
                <a:solidFill>
                  <a:srgbClr val="FFFFFF"/>
                </a:solidFill>
                <a:latin typeface="Verdana" pitchFamily="34" charset="0"/>
              </a:rPr>
              <a:t>Mobile Graphics Tutorial</a:t>
            </a:r>
            <a:r>
              <a:rPr lang="en-US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mr-IN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–</a:t>
            </a:r>
            <a:r>
              <a:rPr lang="en-US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it-IT" sz="1200" u="none" baseline="0" dirty="0" err="1" smtClean="0">
                <a:solidFill>
                  <a:srgbClr val="FFFFFF"/>
                </a:solidFill>
                <a:latin typeface="Verdana" pitchFamily="34" charset="0"/>
              </a:rPr>
              <a:t>EuroGraphics</a:t>
            </a:r>
            <a:r>
              <a:rPr lang="en-US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 2017</a:t>
            </a:r>
            <a:endParaRPr lang="it-IT" altLang="it-IT" sz="1200" u="none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3" name="Immagine 10" descr="crs4-logo-white-green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488113"/>
            <a:ext cx="10842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83" y="6495257"/>
            <a:ext cx="333332" cy="33333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9" y="6465055"/>
            <a:ext cx="749298" cy="379918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16933"/>
            <a:ext cx="2959100" cy="4931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5" r:id="rId12"/>
    <p:sldLayoutId id="2147484217" r:id="rId13"/>
    <p:sldLayoutId id="2147484218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effectLst/>
          <a:latin typeface="MS Reference Sans Serif" charset="0"/>
          <a:ea typeface="MS Reference Sans Serif" charset="0"/>
          <a:cs typeface="MS Reference Sans Serif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Font typeface="Times" pitchFamily="18" charset="0"/>
        <a:buChar char="•"/>
        <a:defRPr sz="2400" b="1">
          <a:solidFill>
            <a:schemeClr val="tx1"/>
          </a:solidFill>
          <a:latin typeface="Geneva" charset="0"/>
          <a:ea typeface="Geneva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Char char="–"/>
        <a:defRPr sz="2000">
          <a:solidFill>
            <a:srgbClr val="175676"/>
          </a:solidFill>
          <a:latin typeface="Geneva" charset="0"/>
          <a:ea typeface="Geneva" charset="0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Font typeface="Times" pitchFamily="18" charset="0"/>
        <a:buChar char="•"/>
        <a:defRPr>
          <a:solidFill>
            <a:srgbClr val="175676"/>
          </a:solidFill>
          <a:latin typeface="Geneva" charset="0"/>
          <a:ea typeface="Geneva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Char char="–"/>
        <a:defRPr>
          <a:solidFill>
            <a:srgbClr val="175676"/>
          </a:solidFill>
          <a:latin typeface="Geneva" charset="0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Char char="»"/>
        <a:defRPr>
          <a:solidFill>
            <a:srgbClr val="175676"/>
          </a:solidFill>
          <a:latin typeface="Geneva" charset="0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4.wmv"/><Relationship Id="rId7" Type="http://schemas.openxmlformats.org/officeDocument/2006/relationships/image" Target="../media/image57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 5</a:t>
            </a:r>
            <a:endParaRPr lang="it-IT" dirty="0"/>
          </a:p>
        </p:txBody>
      </p:sp>
      <p:sp>
        <p:nvSpPr>
          <p:cNvPr id="7171" name="Segnaposto contenuto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mobile </a:t>
            </a:r>
            <a:r>
              <a:rPr lang="en-US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70" y="4439652"/>
            <a:ext cx="1667702" cy="13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33" y="4439652"/>
            <a:ext cx="1800710" cy="13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97" y="4439653"/>
            <a:ext cx="2117286" cy="137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10" y="4439653"/>
            <a:ext cx="843511" cy="139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54" y="4439650"/>
            <a:ext cx="829721" cy="137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8C530-3EF6-467A-BBD3-EAABF64E0A80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88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Scalable Mobile </a:t>
            </a:r>
            <a:r>
              <a:rPr lang="it-IT" dirty="0" err="1" smtClean="0"/>
              <a:t>Visualization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669507" y="4126833"/>
            <a:ext cx="2594809" cy="6136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GB" sz="2000" dirty="0" smtClean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2358190" y="3132642"/>
            <a:ext cx="3597442" cy="58511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Itty</a:t>
            </a:r>
            <a:r>
              <a:rPr lang="it-IT" dirty="0" smtClean="0"/>
              <a:t> </a:t>
            </a:r>
            <a:r>
              <a:rPr lang="it-IT" dirty="0" err="1" smtClean="0"/>
              <a:t>bitty</a:t>
            </a:r>
            <a:r>
              <a:rPr lang="it-IT" dirty="0" smtClean="0"/>
              <a:t> living </a:t>
            </a:r>
            <a:r>
              <a:rPr lang="it-IT" dirty="0" err="1" smtClean="0"/>
              <a:t>space</a:t>
            </a:r>
            <a:r>
              <a:rPr lang="it-IT" dirty="0" smtClean="0"/>
              <a:t>!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54" y="4593678"/>
            <a:ext cx="2476846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real-time data filtering problem!</a:t>
            </a:r>
            <a:endParaRPr lang="it-IT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Models of unbounded complexity on limited computers</a:t>
            </a:r>
          </a:p>
          <a:p>
            <a:pPr lvl="1"/>
            <a:r>
              <a:rPr lang="en-US" dirty="0" smtClean="0"/>
              <a:t>Need for output-sensitive techniques (O(N), not O(K))</a:t>
            </a:r>
          </a:p>
          <a:p>
            <a:pPr lvl="2"/>
            <a:r>
              <a:rPr lang="en-US" dirty="0" smtClean="0"/>
              <a:t>We assume less data on screen (N) than in model (K </a:t>
            </a:r>
            <a:r>
              <a:rPr lang="en-US" dirty="0" smtClean="0">
                <a:sym typeface="Symbol" pitchFamily="82" charset="2"/>
              </a:rPr>
              <a:t></a:t>
            </a:r>
            <a:r>
              <a:rPr lang="en-US" dirty="0" smtClean="0"/>
              <a:t>)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532688" y="4018810"/>
            <a:ext cx="1079500" cy="1439862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682750" y="4020397"/>
            <a:ext cx="1079500" cy="1439863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anchor="ctr"/>
          <a:lstStyle/>
          <a:p>
            <a:endParaRPr lang="en-US"/>
          </a:p>
        </p:txBody>
      </p:sp>
      <p:cxnSp>
        <p:nvCxnSpPr>
          <p:cNvPr id="25" name="AutoShape 6"/>
          <p:cNvCxnSpPr>
            <a:cxnSpLocks noChangeShapeType="1"/>
            <a:stCxn id="24" idx="3"/>
            <a:endCxn id="23" idx="1"/>
          </p:cNvCxnSpPr>
          <p:nvPr/>
        </p:nvCxnSpPr>
        <p:spPr bwMode="auto">
          <a:xfrm flipV="1">
            <a:off x="2762250" y="4739535"/>
            <a:ext cx="4770438" cy="1587"/>
          </a:xfrm>
          <a:prstGeom prst="straightConnector1">
            <a:avLst/>
          </a:prstGeom>
          <a:noFill/>
          <a:ln w="406400">
            <a:solidFill>
              <a:schemeClr val="bg2"/>
            </a:solidFill>
            <a:round/>
            <a:headEnd/>
            <a:tailEnd type="triangl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 rot="-5400000">
            <a:off x="2105819" y="4529191"/>
            <a:ext cx="3968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b="1">
                <a:solidFill>
                  <a:schemeClr val="bg1"/>
                </a:solidFill>
              </a:rPr>
              <a:t>I/O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 rot="-5400000">
            <a:off x="2023269" y="3548116"/>
            <a:ext cx="4889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2000" b="1"/>
              <a:t>Storage</a:t>
            </a:r>
            <a:endParaRPr lang="it-IT" sz="2000" b="1"/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 rot="-5400000">
            <a:off x="7770019" y="3635428"/>
            <a:ext cx="4889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2000" b="1"/>
              <a:t>Screen</a:t>
            </a:r>
            <a:endParaRPr lang="it-IT" sz="2000" b="1"/>
          </a:p>
        </p:txBody>
      </p:sp>
      <p:pic>
        <p:nvPicPr>
          <p:cNvPr id="30" name="Picture 11" descr="stmatthew_4px_full_sha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4474422"/>
            <a:ext cx="900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 rot="-5400000">
            <a:off x="7634777" y="4945700"/>
            <a:ext cx="677108" cy="23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10-100 Hz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O(N=1M-100M) pixels</a:t>
            </a:r>
            <a:endParaRPr lang="it-IT" sz="1600" dirty="0">
              <a:solidFill>
                <a:schemeClr val="accent2"/>
              </a:solidFill>
            </a:endParaRP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8108950" y="4989244"/>
            <a:ext cx="0" cy="7842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/>
          <a:lstStyle/>
          <a:p>
            <a:endParaRPr lang="it-IT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 flipV="1">
            <a:off x="2230438" y="5000357"/>
            <a:ext cx="0" cy="742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/>
          <a:lstStyle/>
          <a:p>
            <a:endParaRPr lang="it-IT"/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 rot="-5400000">
            <a:off x="1859757" y="4747150"/>
            <a:ext cx="6731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600">
                <a:solidFill>
                  <a:schemeClr val="accent2"/>
                </a:solidFill>
              </a:rPr>
              <a:t>O(K=unbounded) bytes (triangles, points, …)</a:t>
            </a:r>
            <a:endParaRPr lang="it-IT" sz="1600">
              <a:solidFill>
                <a:schemeClr val="accent2"/>
              </a:solidFill>
            </a:endParaRPr>
          </a:p>
        </p:txBody>
      </p:sp>
      <p:cxnSp>
        <p:nvCxnSpPr>
          <p:cNvPr id="35" name="AutoShape 16"/>
          <p:cNvCxnSpPr>
            <a:cxnSpLocks noChangeShapeType="1"/>
            <a:endCxn id="23" idx="1"/>
          </p:cNvCxnSpPr>
          <p:nvPr/>
        </p:nvCxnSpPr>
        <p:spPr bwMode="auto">
          <a:xfrm flipV="1">
            <a:off x="6597650" y="4739535"/>
            <a:ext cx="935038" cy="1587"/>
          </a:xfrm>
          <a:prstGeom prst="straightConnector1">
            <a:avLst/>
          </a:prstGeom>
          <a:noFill/>
          <a:ln w="406400">
            <a:solidFill>
              <a:schemeClr val="bg2"/>
            </a:solidFill>
            <a:round/>
            <a:headEnd/>
            <a:tailEnd type="triangl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3394075" y="4963372"/>
            <a:ext cx="31892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b="1"/>
              <a:t>Limited bandwidth</a:t>
            </a:r>
          </a:p>
          <a:p>
            <a:pPr algn="l" eaLnBrk="1" hangingPunct="1"/>
            <a:r>
              <a:rPr lang="en-US"/>
              <a:t>(network/disk/RAM/CPU/PCIe/GPU/…)</a:t>
            </a:r>
            <a:endParaRPr lang="it-IT"/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4832350" y="4102947"/>
            <a:ext cx="0" cy="4159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/>
          <a:lstStyle/>
          <a:p>
            <a:endParaRPr lang="it-IT"/>
          </a:p>
        </p:txBody>
      </p:sp>
      <p:sp>
        <p:nvSpPr>
          <p:cNvPr id="38" name="Rectangle 19"/>
          <p:cNvSpPr>
            <a:spLocks noChangeArrowheads="1"/>
          </p:cNvSpPr>
          <p:nvPr/>
        </p:nvSpPr>
        <p:spPr bwMode="auto">
          <a:xfrm>
            <a:off x="3924300" y="3819058"/>
            <a:ext cx="171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chemeClr val="accent2"/>
                </a:solidFill>
              </a:rPr>
              <a:t>View parameters</a:t>
            </a:r>
            <a:endParaRPr lang="it-IT" sz="1600" dirty="0">
              <a:solidFill>
                <a:schemeClr val="accent2"/>
              </a:solidFill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460750" y="4610947"/>
            <a:ext cx="270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chemeClr val="bg1"/>
                </a:solidFill>
              </a:rPr>
              <a:t>Projection + Visibility + Shading</a:t>
            </a:r>
            <a:endParaRPr lang="it-IT">
              <a:solidFill>
                <a:schemeClr val="bg1"/>
              </a:solidFill>
            </a:endParaRPr>
          </a:p>
        </p:txBody>
      </p:sp>
      <p:pic>
        <p:nvPicPr>
          <p:cNvPr id="43" name="Picture 10" descr="stmatthew_4px_face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4474422"/>
            <a:ext cx="900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4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real-time data filtering problem!</a:t>
            </a:r>
            <a:endParaRPr lang="it-IT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Models of unbounded complexity on limited computers</a:t>
            </a:r>
          </a:p>
          <a:p>
            <a:pPr lvl="1"/>
            <a:r>
              <a:rPr lang="en-US" dirty="0" smtClean="0"/>
              <a:t>Need for output-sensitive techniques (O(N), not O(K))</a:t>
            </a:r>
          </a:p>
          <a:p>
            <a:pPr lvl="2"/>
            <a:r>
              <a:rPr lang="en-US" dirty="0" smtClean="0"/>
              <a:t>We assume less data on screen (N) than in model (K </a:t>
            </a:r>
            <a:r>
              <a:rPr lang="en-US" dirty="0" smtClean="0">
                <a:sym typeface="Symbol" pitchFamily="82" charset="2"/>
              </a:rPr>
              <a:t></a:t>
            </a:r>
            <a:r>
              <a:rPr lang="en-US" dirty="0" smtClean="0"/>
              <a:t>)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532688" y="4018810"/>
            <a:ext cx="1079500" cy="1439862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682750" y="4020397"/>
            <a:ext cx="1079500" cy="1439863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anchor="ctr"/>
          <a:lstStyle/>
          <a:p>
            <a:endParaRPr lang="en-US"/>
          </a:p>
        </p:txBody>
      </p:sp>
      <p:cxnSp>
        <p:nvCxnSpPr>
          <p:cNvPr id="15366" name="AutoShape 6"/>
          <p:cNvCxnSpPr>
            <a:cxnSpLocks noChangeShapeType="1"/>
            <a:stCxn id="15365" idx="3"/>
            <a:endCxn id="15364" idx="1"/>
          </p:cNvCxnSpPr>
          <p:nvPr/>
        </p:nvCxnSpPr>
        <p:spPr bwMode="auto">
          <a:xfrm flipV="1">
            <a:off x="2762250" y="4739535"/>
            <a:ext cx="4770438" cy="1587"/>
          </a:xfrm>
          <a:prstGeom prst="straightConnector1">
            <a:avLst/>
          </a:prstGeom>
          <a:noFill/>
          <a:ln w="406400">
            <a:solidFill>
              <a:schemeClr val="bg2"/>
            </a:solidFill>
            <a:round/>
            <a:headEnd/>
            <a:tailEnd type="triangl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-5400000">
            <a:off x="2105819" y="4529191"/>
            <a:ext cx="3968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b="1">
                <a:solidFill>
                  <a:schemeClr val="bg1"/>
                </a:solidFill>
              </a:rPr>
              <a:t>I/O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 rot="-5400000">
            <a:off x="2023269" y="3548116"/>
            <a:ext cx="4889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2000" b="1"/>
              <a:t>Storage</a:t>
            </a:r>
            <a:endParaRPr lang="it-IT" sz="2000" b="1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 rot="-5400000">
            <a:off x="7770019" y="3635428"/>
            <a:ext cx="4889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2000" b="1"/>
              <a:t>Screen</a:t>
            </a:r>
            <a:endParaRPr lang="it-IT" sz="2000" b="1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 rot="-5400000">
            <a:off x="7634777" y="4945700"/>
            <a:ext cx="677108" cy="23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10-100 Hz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O(N=1M-100M) pixels</a:t>
            </a:r>
            <a:endParaRPr lang="it-IT" sz="1600" dirty="0">
              <a:solidFill>
                <a:schemeClr val="accent2"/>
              </a:solidFill>
            </a:endParaRP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8108950" y="4989244"/>
            <a:ext cx="0" cy="7842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/>
          <a:lstStyle/>
          <a:p>
            <a:endParaRPr lang="it-IT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2230438" y="5000357"/>
            <a:ext cx="0" cy="742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/>
          <a:lstStyle/>
          <a:p>
            <a:endParaRPr lang="it-IT"/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 rot="-5400000">
            <a:off x="1859757" y="4747150"/>
            <a:ext cx="6731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600">
                <a:solidFill>
                  <a:schemeClr val="accent2"/>
                </a:solidFill>
              </a:rPr>
              <a:t>O(K=unbounded) bytes (triangles, points, …)</a:t>
            </a:r>
            <a:endParaRPr lang="it-IT" sz="1600">
              <a:solidFill>
                <a:schemeClr val="accent2"/>
              </a:solidFill>
            </a:endParaRPr>
          </a:p>
        </p:txBody>
      </p:sp>
      <p:cxnSp>
        <p:nvCxnSpPr>
          <p:cNvPr id="15376" name="AutoShape 16"/>
          <p:cNvCxnSpPr>
            <a:cxnSpLocks noChangeShapeType="1"/>
            <a:endCxn id="15364" idx="1"/>
          </p:cNvCxnSpPr>
          <p:nvPr/>
        </p:nvCxnSpPr>
        <p:spPr bwMode="auto">
          <a:xfrm flipV="1">
            <a:off x="6597650" y="4739535"/>
            <a:ext cx="935038" cy="1587"/>
          </a:xfrm>
          <a:prstGeom prst="straightConnector1">
            <a:avLst/>
          </a:prstGeom>
          <a:noFill/>
          <a:ln w="406400">
            <a:solidFill>
              <a:schemeClr val="bg2"/>
            </a:solidFill>
            <a:round/>
            <a:headEnd/>
            <a:tailEnd type="triangl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3394075" y="4963372"/>
            <a:ext cx="31892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b="1"/>
              <a:t>Limited bandwidth</a:t>
            </a:r>
          </a:p>
          <a:p>
            <a:pPr algn="l" eaLnBrk="1" hangingPunct="1"/>
            <a:r>
              <a:rPr lang="en-US"/>
              <a:t>(network/disk/RAM/CPU/PCIe/GPU/…)</a:t>
            </a:r>
            <a:endParaRPr lang="it-IT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4832350" y="4102947"/>
            <a:ext cx="0" cy="4159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/>
          <a:lstStyle/>
          <a:p>
            <a:endParaRPr lang="it-IT"/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3924300" y="3819058"/>
            <a:ext cx="171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chemeClr val="accent2"/>
                </a:solidFill>
              </a:rPr>
              <a:t>View parameters</a:t>
            </a:r>
            <a:endParaRPr lang="it-IT" sz="1600" dirty="0">
              <a:solidFill>
                <a:schemeClr val="accent2"/>
              </a:solidFill>
            </a:endParaRP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3460750" y="4610947"/>
            <a:ext cx="270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chemeClr val="bg1"/>
                </a:solidFill>
              </a:rPr>
              <a:t>Projection + Visibility + Shading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3536950" y="4272810"/>
            <a:ext cx="2536825" cy="735012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H="1" flipV="1">
            <a:off x="5726112" y="4640315"/>
            <a:ext cx="1781175" cy="118712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/>
          <a:lstStyle/>
          <a:p>
            <a:endParaRPr lang="it-IT"/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 rot="-5400000">
            <a:off x="4388585" y="3314754"/>
            <a:ext cx="800219" cy="26082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Small</a:t>
            </a:r>
          </a:p>
          <a:p>
            <a:pPr algn="ctr"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Working Set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24" name="Picture 10" descr="stmatthew_4px_face_sha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4474422"/>
            <a:ext cx="900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stmatthew_4px_full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00" y="4474800"/>
            <a:ext cx="900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15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Proposed</a:t>
            </a:r>
            <a:r>
              <a:rPr lang="it-IT" dirty="0" smtClean="0"/>
              <a:t> </a:t>
            </a:r>
            <a:r>
              <a:rPr lang="it-IT" dirty="0" err="1" smtClean="0"/>
              <a:t>approaches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Output sensitive techniques: </a:t>
            </a:r>
            <a:r>
              <a:rPr lang="en-US" sz="1800" dirty="0"/>
              <a:t>a</a:t>
            </a:r>
            <a:r>
              <a:rPr lang="en-US" sz="1800" dirty="0" smtClean="0"/>
              <a:t>daptive multiresolution</a:t>
            </a:r>
          </a:p>
          <a:p>
            <a:pPr lvl="1"/>
            <a:r>
              <a:rPr lang="en-US" sz="1600" dirty="0" smtClean="0"/>
              <a:t>Algorithm complexity proportional to pixel count, not to model size</a:t>
            </a:r>
          </a:p>
          <a:p>
            <a:r>
              <a:rPr lang="en-US" sz="1800" dirty="0" smtClean="0"/>
              <a:t>Chunk-based multiresolution structures</a:t>
            </a:r>
          </a:p>
          <a:p>
            <a:pPr lvl="1"/>
            <a:r>
              <a:rPr lang="en-US" sz="1600" dirty="0" smtClean="0"/>
              <a:t>Amortize selection costs over groups of primitives</a:t>
            </a:r>
          </a:p>
          <a:p>
            <a:pPr lvl="1"/>
            <a:r>
              <a:rPr lang="en-US" sz="1600" dirty="0" smtClean="0"/>
              <a:t>Same structure used for visibility and detail culling</a:t>
            </a:r>
          </a:p>
          <a:p>
            <a:r>
              <a:rPr lang="en-US" sz="1800" dirty="0" smtClean="0"/>
              <a:t>Seamless combination of chunks</a:t>
            </a:r>
          </a:p>
          <a:p>
            <a:pPr lvl="1"/>
            <a:r>
              <a:rPr lang="en-US" sz="1600" dirty="0" smtClean="0"/>
              <a:t>Dependencies ensure consistency at the level of chunks</a:t>
            </a:r>
          </a:p>
          <a:p>
            <a:r>
              <a:rPr lang="en-US" sz="1800" dirty="0" smtClean="0"/>
              <a:t>Data compression</a:t>
            </a:r>
          </a:p>
          <a:p>
            <a:pPr lvl="1"/>
            <a:r>
              <a:rPr lang="en-US" sz="1600" dirty="0" smtClean="0"/>
              <a:t>Fast GPU decompression or compression domain rendering</a:t>
            </a:r>
          </a:p>
          <a:p>
            <a:r>
              <a:rPr lang="en-US" sz="1800" dirty="0" smtClean="0"/>
              <a:t>Chunk-based external memory management</a:t>
            </a:r>
          </a:p>
          <a:p>
            <a:pPr lvl="1"/>
            <a:r>
              <a:rPr lang="en-US" sz="1600" dirty="0" smtClean="0"/>
              <a:t>Streaming, compressed data, caching</a:t>
            </a:r>
          </a:p>
          <a:p>
            <a:r>
              <a:rPr lang="en-US" sz="1800" dirty="0" smtClean="0"/>
              <a:t>Minimize </a:t>
            </a:r>
            <a:r>
              <a:rPr lang="en-US" sz="1800" dirty="0"/>
              <a:t>CPU </a:t>
            </a:r>
            <a:r>
              <a:rPr lang="en-US" sz="1800" dirty="0" smtClean="0"/>
              <a:t>workload</a:t>
            </a:r>
          </a:p>
          <a:p>
            <a:pPr lvl="1"/>
            <a:r>
              <a:rPr lang="en-US" sz="1400" dirty="0" smtClean="0"/>
              <a:t>Move computation to GPU</a:t>
            </a:r>
            <a:endParaRPr lang="en-US" sz="1400" dirty="0"/>
          </a:p>
          <a:p>
            <a:r>
              <a:rPr lang="en-US" sz="1800" dirty="0"/>
              <a:t>Complex rendering primitives</a:t>
            </a:r>
          </a:p>
          <a:p>
            <a:pPr lvl="1"/>
            <a:r>
              <a:rPr lang="en-US" sz="1600" dirty="0"/>
              <a:t>GPU programming features (curvilinear patches)</a:t>
            </a:r>
          </a:p>
          <a:p>
            <a:pPr lvl="1"/>
            <a:endParaRPr lang="en-US" sz="1800" dirty="0" smtClean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31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Mobile </a:t>
            </a:r>
            <a:r>
              <a:rPr lang="it-IT" dirty="0" err="1"/>
              <a:t>mandatory</a:t>
            </a:r>
            <a:r>
              <a:rPr lang="it-IT" dirty="0"/>
              <a:t> </a:t>
            </a:r>
            <a:r>
              <a:rPr lang="it-IT" dirty="0" err="1"/>
              <a:t>requirements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Output sensitive techniques: </a:t>
            </a:r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daptive multiresolution</a:t>
            </a:r>
          </a:p>
          <a:p>
            <a:pPr lvl="1"/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Algorithm complexity proportional to pixel count, not to model size</a:t>
            </a:r>
          </a:p>
          <a:p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Chunk-based multiresolution structures</a:t>
            </a:r>
          </a:p>
          <a:p>
            <a:pPr lvl="1"/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Amortize selection costs over groups of primitives</a:t>
            </a:r>
          </a:p>
          <a:p>
            <a:pPr lvl="1"/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Same structure used for visibility and detail culling</a:t>
            </a:r>
          </a:p>
          <a:p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Seamless combination of chunks</a:t>
            </a:r>
          </a:p>
          <a:p>
            <a:pPr lvl="1"/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Dependencies ensure consistency at the level of chunks</a:t>
            </a:r>
          </a:p>
          <a:p>
            <a:r>
              <a:rPr lang="en-US" sz="1800" dirty="0" smtClean="0"/>
              <a:t>Data compression</a:t>
            </a:r>
          </a:p>
          <a:p>
            <a:pPr lvl="1"/>
            <a:r>
              <a:rPr lang="en-US" sz="1600" dirty="0" smtClean="0"/>
              <a:t>Fast GPU decompression or compression domain rendering</a:t>
            </a:r>
          </a:p>
          <a:p>
            <a:r>
              <a:rPr lang="en-US" sz="1800" dirty="0" smtClean="0"/>
              <a:t>Chunk-based external memory management</a:t>
            </a:r>
          </a:p>
          <a:p>
            <a:pPr lvl="1"/>
            <a:r>
              <a:rPr lang="en-US" sz="1600" dirty="0" smtClean="0"/>
              <a:t>Streaming, compressed data, caching</a:t>
            </a:r>
          </a:p>
          <a:p>
            <a:r>
              <a:rPr lang="en-US" sz="1800" dirty="0" smtClean="0"/>
              <a:t>Minimize </a:t>
            </a:r>
            <a:r>
              <a:rPr lang="en-US" sz="1800" dirty="0"/>
              <a:t>CPU </a:t>
            </a:r>
            <a:r>
              <a:rPr lang="en-US" sz="1800" dirty="0" smtClean="0"/>
              <a:t>workload</a:t>
            </a:r>
          </a:p>
          <a:p>
            <a:pPr lvl="1"/>
            <a:r>
              <a:rPr lang="en-US" sz="1400" dirty="0" smtClean="0"/>
              <a:t>Move computation to GPU</a:t>
            </a:r>
            <a:endParaRPr lang="en-US" sz="1400" dirty="0"/>
          </a:p>
          <a:p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Complex rendering primitives</a:t>
            </a:r>
          </a:p>
          <a:p>
            <a:pPr lvl="1"/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GPU programming features (curvilinear patches)</a:t>
            </a:r>
          </a:p>
          <a:p>
            <a:pPr lvl="1"/>
            <a:endParaRPr lang="en-US" sz="1800" dirty="0" smtClean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27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00" y="1821612"/>
            <a:ext cx="4253400" cy="188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Chunked multiresolution structures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77487"/>
            <a:ext cx="5799138" cy="4876800"/>
          </a:xfrm>
        </p:spPr>
        <p:txBody>
          <a:bodyPr/>
          <a:lstStyle/>
          <a:p>
            <a:r>
              <a:rPr lang="en-GB" sz="2000" dirty="0" smtClean="0"/>
              <a:t>Two surface </a:t>
            </a:r>
            <a:r>
              <a:rPr lang="en-GB" sz="2000" dirty="0"/>
              <a:t>representation approaches integrated in a common </a:t>
            </a:r>
            <a:r>
              <a:rPr lang="en-GB" sz="2000" dirty="0" smtClean="0"/>
              <a:t>framework with</a:t>
            </a:r>
          </a:p>
          <a:p>
            <a:pPr lvl="1"/>
            <a:r>
              <a:rPr lang="en-GB" sz="1800" dirty="0" smtClean="0"/>
              <a:t>Compression, Streaming, Rendering</a:t>
            </a:r>
            <a:endParaRPr lang="en-GB" sz="1800" dirty="0"/>
          </a:p>
          <a:p>
            <a:pPr lvl="1"/>
            <a:endParaRPr lang="en-GB" altLang="en-US" b="1" dirty="0" smtClean="0">
              <a:ea typeface="ＭＳ Ｐゴシック" pitchFamily="34" charset="-128"/>
            </a:endParaRPr>
          </a:p>
          <a:p>
            <a:pPr lvl="1"/>
            <a:r>
              <a:rPr lang="en-GB" altLang="en-US" b="1" dirty="0" smtClean="0">
                <a:ea typeface="ＭＳ Ｐゴシック" pitchFamily="34" charset="-128"/>
              </a:rPr>
              <a:t>Fixed coarse subdivision</a:t>
            </a:r>
          </a:p>
          <a:p>
            <a:pPr lvl="2"/>
            <a:r>
              <a:rPr lang="en-GB" altLang="en-US" dirty="0">
                <a:ea typeface="ＭＳ Ｐゴシック" pitchFamily="34" charset="-128"/>
              </a:rPr>
              <a:t>Multiresolution inside </a:t>
            </a:r>
            <a:r>
              <a:rPr lang="en-GB" altLang="en-US" dirty="0" smtClean="0">
                <a:ea typeface="ＭＳ Ｐゴシック" pitchFamily="34" charset="-128"/>
              </a:rPr>
              <a:t>patch</a:t>
            </a:r>
          </a:p>
          <a:p>
            <a:pPr lvl="2"/>
            <a:endParaRPr lang="en-GB" altLang="en-US" dirty="0" smtClean="0">
              <a:ea typeface="ＭＳ Ｐゴシック" pitchFamily="34" charset="-128"/>
            </a:endParaRPr>
          </a:p>
          <a:p>
            <a:pPr lvl="2"/>
            <a:endParaRPr lang="en-GB" altLang="en-US" dirty="0" smtClean="0">
              <a:ea typeface="ＭＳ Ｐゴシック" pitchFamily="34" charset="-128"/>
            </a:endParaRPr>
          </a:p>
          <a:p>
            <a:pPr lvl="1"/>
            <a:r>
              <a:rPr lang="en-GB" altLang="en-US" b="1" dirty="0" smtClean="0">
                <a:ea typeface="ＭＳ Ｐゴシック" pitchFamily="34" charset="-128"/>
              </a:rPr>
              <a:t>Adaptive coarse subdivision</a:t>
            </a:r>
          </a:p>
          <a:p>
            <a:pPr lvl="2"/>
            <a:r>
              <a:rPr lang="it-IT" altLang="en-US" dirty="0">
                <a:ea typeface="ＭＳ Ｐゴシック" pitchFamily="34" charset="-128"/>
              </a:rPr>
              <a:t>Global </a:t>
            </a:r>
            <a:r>
              <a:rPr lang="it-IT" altLang="en-US" dirty="0" err="1">
                <a:ea typeface="ＭＳ Ｐゴシック" pitchFamily="34" charset="-128"/>
              </a:rPr>
              <a:t>multiresolution</a:t>
            </a:r>
            <a:r>
              <a:rPr lang="it-IT" altLang="en-US" dirty="0">
                <a:ea typeface="ＭＳ Ｐゴシック" pitchFamily="34" charset="-128"/>
              </a:rPr>
              <a:t> </a:t>
            </a: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79" y="4063681"/>
            <a:ext cx="2458391" cy="229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158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Generic</a:t>
            </a:r>
            <a:r>
              <a:rPr lang="it-IT" dirty="0" smtClean="0"/>
              <a:t> </a:t>
            </a:r>
            <a:r>
              <a:rPr lang="it-IT" dirty="0" err="1" smtClean="0"/>
              <a:t>approach</a:t>
            </a:r>
            <a:r>
              <a:rPr lang="it-IT" dirty="0" smtClean="0"/>
              <a:t> for </a:t>
            </a:r>
            <a:r>
              <a:rPr lang="it-IT" dirty="0" err="1" smtClean="0"/>
              <a:t>simple</a:t>
            </a:r>
            <a:r>
              <a:rPr lang="it-IT" dirty="0" smtClean="0"/>
              <a:t> 3D </a:t>
            </a:r>
            <a:r>
              <a:rPr lang="it-IT" dirty="0" err="1" smtClean="0"/>
              <a:t>models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err="1" smtClean="0"/>
              <a:t>Predefined</a:t>
            </a:r>
            <a:r>
              <a:rPr lang="it-IT" sz="2000" dirty="0" smtClean="0"/>
              <a:t> </a:t>
            </a:r>
            <a:r>
              <a:rPr lang="it-IT" sz="2000" dirty="0" err="1" smtClean="0"/>
              <a:t>structure</a:t>
            </a:r>
            <a:r>
              <a:rPr lang="it-IT" sz="2000" dirty="0" smtClean="0"/>
              <a:t> with </a:t>
            </a:r>
            <a:r>
              <a:rPr lang="it-IT" sz="2000" dirty="0" err="1" smtClean="0"/>
              <a:t>fixed</a:t>
            </a:r>
            <a:r>
              <a:rPr lang="it-IT" sz="2000" dirty="0" smtClean="0"/>
              <a:t> </a:t>
            </a:r>
            <a:r>
              <a:rPr lang="it-IT" sz="2000" dirty="0" err="1" smtClean="0"/>
              <a:t>number</a:t>
            </a:r>
            <a:r>
              <a:rPr lang="it-IT" sz="2000" dirty="0" smtClean="0"/>
              <a:t> of </a:t>
            </a:r>
            <a:r>
              <a:rPr lang="it-IT" sz="2000" dirty="0" err="1" smtClean="0"/>
              <a:t>quad</a:t>
            </a:r>
            <a:r>
              <a:rPr lang="it-IT" sz="2000" dirty="0" smtClean="0"/>
              <a:t> </a:t>
            </a:r>
            <a:r>
              <a:rPr lang="it-IT" sz="2000" dirty="0" err="1" smtClean="0"/>
              <a:t>patches</a:t>
            </a:r>
            <a:endParaRPr lang="it-IT" sz="2000" dirty="0" smtClean="0"/>
          </a:p>
          <a:p>
            <a:r>
              <a:rPr lang="it-IT" sz="2000" dirty="0" err="1"/>
              <a:t>Multiresolution</a:t>
            </a:r>
            <a:r>
              <a:rPr lang="it-IT" sz="2000" dirty="0"/>
              <a:t> </a:t>
            </a:r>
            <a:r>
              <a:rPr lang="it-IT" sz="2000" dirty="0" err="1"/>
              <a:t>structure</a:t>
            </a:r>
            <a:r>
              <a:rPr lang="it-IT" sz="2000" dirty="0"/>
              <a:t> per patch</a:t>
            </a:r>
          </a:p>
          <a:p>
            <a:r>
              <a:rPr lang="it-IT" sz="2000" dirty="0" err="1" smtClean="0"/>
              <a:t>Compressed</a:t>
            </a:r>
            <a:r>
              <a:rPr lang="it-IT" sz="2000" dirty="0" smtClean="0"/>
              <a:t> data </a:t>
            </a:r>
            <a:r>
              <a:rPr lang="it-IT" sz="2000" dirty="0" err="1" smtClean="0"/>
              <a:t>loaded</a:t>
            </a:r>
            <a:r>
              <a:rPr lang="it-IT" sz="2000" dirty="0" smtClean="0"/>
              <a:t> </a:t>
            </a:r>
            <a:r>
              <a:rPr lang="it-IT" sz="2000" dirty="0" err="1" smtClean="0"/>
              <a:t>incrementally</a:t>
            </a:r>
            <a:r>
              <a:rPr lang="it-IT" sz="2000" dirty="0" smtClean="0"/>
              <a:t> on </a:t>
            </a:r>
            <a:r>
              <a:rPr lang="it-IT" sz="2000" dirty="0" err="1" smtClean="0"/>
              <a:t>demand</a:t>
            </a:r>
            <a:endParaRPr lang="it-IT" sz="2000" dirty="0" smtClean="0"/>
          </a:p>
          <a:p>
            <a:r>
              <a:rPr lang="it-IT" sz="2000" dirty="0" err="1" smtClean="0"/>
              <a:t>Reuse</a:t>
            </a:r>
            <a:r>
              <a:rPr lang="it-IT" sz="2000" dirty="0" smtClean="0"/>
              <a:t> </a:t>
            </a:r>
            <a:r>
              <a:rPr lang="it-IT" sz="2000" dirty="0" err="1" smtClean="0"/>
              <a:t>components</a:t>
            </a:r>
            <a:r>
              <a:rPr lang="it-IT" sz="2000" dirty="0" smtClean="0"/>
              <a:t>: </a:t>
            </a:r>
            <a:r>
              <a:rPr lang="it-IT" sz="2000" dirty="0" err="1" smtClean="0"/>
              <a:t>compressed</a:t>
            </a:r>
            <a:r>
              <a:rPr lang="it-IT" sz="2000" dirty="0" smtClean="0"/>
              <a:t> images.png </a:t>
            </a:r>
          </a:p>
          <a:p>
            <a:r>
              <a:rPr lang="it-IT" sz="2000" dirty="0" err="1"/>
              <a:t>Adaptive</a:t>
            </a:r>
            <a:r>
              <a:rPr lang="it-IT" sz="2000" dirty="0"/>
              <a:t> </a:t>
            </a:r>
            <a:r>
              <a:rPr lang="it-IT" sz="2000" dirty="0" err="1"/>
              <a:t>rendering</a:t>
            </a:r>
            <a:r>
              <a:rPr lang="it-IT" sz="2000" dirty="0"/>
              <a:t> </a:t>
            </a:r>
            <a:r>
              <a:rPr lang="it-IT" sz="2000" dirty="0" err="1"/>
              <a:t>handled</a:t>
            </a:r>
            <a:r>
              <a:rPr lang="it-IT" sz="2000" dirty="0"/>
              <a:t> </a:t>
            </a:r>
            <a:r>
              <a:rPr lang="it-IT" sz="2000" dirty="0" err="1" smtClean="0"/>
              <a:t>almost</a:t>
            </a:r>
            <a:r>
              <a:rPr lang="it-IT" sz="2000" dirty="0" smtClean="0"/>
              <a:t> </a:t>
            </a:r>
            <a:r>
              <a:rPr lang="it-IT" sz="2000" dirty="0" err="1"/>
              <a:t>totally</a:t>
            </a:r>
            <a:r>
              <a:rPr lang="it-IT" sz="2000" dirty="0"/>
              <a:t> in GPU</a:t>
            </a:r>
          </a:p>
          <a:p>
            <a:r>
              <a:rPr lang="it-IT" sz="2000" dirty="0"/>
              <a:t>Works </a:t>
            </a:r>
            <a:r>
              <a:rPr lang="it-IT" sz="2000" dirty="0" err="1"/>
              <a:t>both</a:t>
            </a:r>
            <a:r>
              <a:rPr lang="it-IT" sz="2000" dirty="0"/>
              <a:t> on Mobile and </a:t>
            </a:r>
            <a:r>
              <a:rPr lang="it-IT" sz="2000" dirty="0" err="1"/>
              <a:t>WebGL</a:t>
            </a:r>
            <a:endParaRPr lang="en-GB" sz="2000" dirty="0"/>
          </a:p>
          <a:p>
            <a:r>
              <a:rPr lang="it-IT" sz="2000" dirty="0" smtClean="0"/>
              <a:t>Works with </a:t>
            </a:r>
            <a:r>
              <a:rPr lang="it-IT" sz="2000" dirty="0" err="1" smtClean="0"/>
              <a:t>topologically</a:t>
            </a:r>
            <a:r>
              <a:rPr lang="it-IT" sz="2000" dirty="0" smtClean="0"/>
              <a:t> </a:t>
            </a:r>
            <a:r>
              <a:rPr lang="it-IT" sz="2000" dirty="0" err="1" smtClean="0"/>
              <a:t>simple</a:t>
            </a:r>
            <a:r>
              <a:rPr lang="it-IT" sz="2000" dirty="0" smtClean="0"/>
              <a:t> </a:t>
            </a:r>
            <a:r>
              <a:rPr lang="it-IT" sz="2000" dirty="0" err="1" smtClean="0"/>
              <a:t>clean</a:t>
            </a:r>
            <a:r>
              <a:rPr lang="it-IT" sz="2000" dirty="0" smtClean="0"/>
              <a:t> </a:t>
            </a:r>
            <a:r>
              <a:rPr lang="it-IT" sz="2000" dirty="0" err="1" smtClean="0"/>
              <a:t>manifold</a:t>
            </a:r>
            <a:r>
              <a:rPr lang="it-IT" sz="2000" dirty="0" smtClean="0"/>
              <a:t> </a:t>
            </a:r>
            <a:r>
              <a:rPr lang="it-IT" sz="2000" dirty="0" err="1" smtClean="0"/>
              <a:t>meshes</a:t>
            </a:r>
            <a:endParaRPr lang="it-IT" sz="20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41" y="4307392"/>
            <a:ext cx="4253400" cy="188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4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8289" y="3955177"/>
            <a:ext cx="1437663" cy="236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234" y="2666325"/>
            <a:ext cx="1362593" cy="23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12"/>
          <p:cNvCxnSpPr/>
          <p:nvPr/>
        </p:nvCxnSpPr>
        <p:spPr bwMode="auto">
          <a:xfrm flipH="1">
            <a:off x="5255952" y="4610100"/>
            <a:ext cx="1119112" cy="4421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16"/>
          <p:cNvCxnSpPr/>
          <p:nvPr/>
        </p:nvCxnSpPr>
        <p:spPr bwMode="auto">
          <a:xfrm flipH="1">
            <a:off x="3818289" y="4762500"/>
            <a:ext cx="2413899" cy="15606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Adaptive</a:t>
            </a:r>
            <a:r>
              <a:rPr lang="it-IT" dirty="0" smtClean="0"/>
              <a:t> </a:t>
            </a:r>
            <a:r>
              <a:rPr lang="it-IT" dirty="0" err="1" smtClean="0"/>
              <a:t>Quad</a:t>
            </a:r>
            <a:r>
              <a:rPr lang="it-IT" dirty="0" smtClean="0"/>
              <a:t> Patches: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err="1" smtClean="0"/>
              <a:t>simplified</a:t>
            </a:r>
            <a:r>
              <a:rPr lang="it-IT" sz="2400" dirty="0" smtClean="0"/>
              <a:t> streaming &amp; </a:t>
            </a:r>
            <a:r>
              <a:rPr lang="it-IT" sz="2400" dirty="0" err="1" smtClean="0"/>
              <a:t>rendering</a:t>
            </a:r>
            <a:r>
              <a:rPr lang="it-IT" sz="2400" dirty="0" smtClean="0"/>
              <a:t> for mobile &amp; web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510615"/>
            <a:ext cx="9120141" cy="4032232"/>
          </a:xfrm>
        </p:spPr>
        <p:txBody>
          <a:bodyPr/>
          <a:lstStyle/>
          <a:p>
            <a:r>
              <a:rPr lang="en-US" altLang="en-US" sz="1800" dirty="0" smtClean="0">
                <a:ea typeface="ＭＳ Ｐゴシック" pitchFamily="34" charset="-128"/>
              </a:rPr>
              <a:t>Models partitioned into fixed </a:t>
            </a:r>
            <a:r>
              <a:rPr lang="en-US" altLang="en-US" sz="1800" dirty="0">
                <a:ea typeface="ＭＳ Ｐゴシック" pitchFamily="34" charset="-128"/>
              </a:rPr>
              <a:t>number of </a:t>
            </a:r>
            <a:r>
              <a:rPr lang="en-US" altLang="en-US" sz="1800" dirty="0" smtClean="0">
                <a:ea typeface="ＭＳ Ｐゴシック" pitchFamily="34" charset="-128"/>
              </a:rPr>
              <a:t>quad patches</a:t>
            </a:r>
          </a:p>
          <a:p>
            <a:pPr lvl="1"/>
            <a:r>
              <a:rPr lang="en-US" altLang="en-US" sz="1600" dirty="0" smtClean="0">
                <a:ea typeface="ＭＳ Ｐゴシック" pitchFamily="34" charset="-128"/>
              </a:rPr>
              <a:t>Geometry encoded as detail with respect to the 4 corners interpolation</a:t>
            </a:r>
          </a:p>
          <a:p>
            <a:r>
              <a:rPr lang="en-US" altLang="en-US" sz="1800" dirty="0" smtClean="0">
                <a:ea typeface="ＭＳ Ｐゴシック" pitchFamily="34" charset="-128"/>
              </a:rPr>
              <a:t>For each quad: 3 multiresolution pyramids</a:t>
            </a:r>
          </a:p>
          <a:p>
            <a:pPr lvl="1"/>
            <a:r>
              <a:rPr lang="en-US" altLang="en-US" sz="1600" dirty="0" smtClean="0">
                <a:ea typeface="ＭＳ Ｐゴシック" pitchFamily="34" charset="-128"/>
              </a:rPr>
              <a:t>Detail geometry</a:t>
            </a:r>
          </a:p>
          <a:p>
            <a:pPr lvl="1"/>
            <a:r>
              <a:rPr lang="en-US" altLang="en-US" sz="1600" dirty="0" err="1" smtClean="0">
                <a:ea typeface="ＭＳ Ｐゴシック" pitchFamily="34" charset="-128"/>
              </a:rPr>
              <a:t>Normals</a:t>
            </a:r>
            <a:endParaRPr lang="en-US" altLang="en-US" sz="1600" dirty="0" smtClean="0">
              <a:ea typeface="ＭＳ Ｐゴシック" pitchFamily="34" charset="-128"/>
            </a:endParaRPr>
          </a:p>
          <a:p>
            <a:pPr lvl="1"/>
            <a:r>
              <a:rPr lang="en-US" altLang="en-US" sz="1600" dirty="0" smtClean="0">
                <a:ea typeface="ＭＳ Ｐゴシック" pitchFamily="34" charset="-128"/>
              </a:rPr>
              <a:t>Colors</a:t>
            </a:r>
          </a:p>
          <a:p>
            <a:r>
              <a:rPr lang="en-US" altLang="en-US" sz="1800" dirty="0">
                <a:ea typeface="ＭＳ Ｐゴシック" pitchFamily="34" charset="-128"/>
              </a:rPr>
              <a:t>Data encoded as </a:t>
            </a:r>
            <a:r>
              <a:rPr lang="en-US" altLang="en-US" sz="1800" dirty="0" smtClean="0">
                <a:ea typeface="ＭＳ Ｐゴシック" pitchFamily="34" charset="-128"/>
              </a:rPr>
              <a:t>images</a:t>
            </a:r>
          </a:p>
          <a:p>
            <a:pPr lvl="1"/>
            <a:r>
              <a:rPr lang="en-US" altLang="en-US" sz="1400" dirty="0" smtClean="0">
                <a:ea typeface="ＭＳ Ｐゴシック" pitchFamily="34" charset="-128"/>
              </a:rPr>
              <a:t>Exploit .</a:t>
            </a:r>
            <a:r>
              <a:rPr lang="en-US" altLang="en-US" sz="1400" dirty="0" err="1" smtClean="0">
                <a:ea typeface="ＭＳ Ｐゴシック" pitchFamily="34" charset="-128"/>
              </a:rPr>
              <a:t>png</a:t>
            </a:r>
            <a:r>
              <a:rPr lang="en-US" altLang="en-US" sz="1400" dirty="0" smtClean="0">
                <a:ea typeface="ＭＳ Ｐゴシック" pitchFamily="34" charset="-128"/>
              </a:rPr>
              <a:t> </a:t>
            </a:r>
            <a:r>
              <a:rPr lang="en-US" altLang="en-US" sz="1400" dirty="0">
                <a:ea typeface="ＭＳ Ｐゴシック" pitchFamily="34" charset="-128"/>
              </a:rPr>
              <a:t>(lossless </a:t>
            </a:r>
            <a:r>
              <a:rPr lang="en-US" altLang="en-US" sz="1400" dirty="0" smtClean="0">
                <a:ea typeface="ＭＳ Ｐゴシック" pitchFamily="34" charset="-128"/>
              </a:rPr>
              <a:t>compression)	</a:t>
            </a:r>
            <a:endParaRPr lang="en-US" altLang="en-US" sz="1400" dirty="0">
              <a:ea typeface="ＭＳ Ｐゴシック" pitchFamily="34" charset="-128"/>
            </a:endParaRPr>
          </a:p>
          <a:p>
            <a:r>
              <a:rPr lang="en-US" altLang="en-US" sz="1800" dirty="0" smtClean="0">
                <a:ea typeface="ＭＳ Ｐゴシック" pitchFamily="34" charset="-128"/>
              </a:rPr>
              <a:t>Ensure connectivity</a:t>
            </a:r>
          </a:p>
          <a:p>
            <a:pPr lvl="1"/>
            <a:r>
              <a:rPr lang="en-US" altLang="en-US" sz="1600" dirty="0" smtClean="0">
                <a:ea typeface="ＭＳ Ｐゴシック" pitchFamily="34" charset="-128"/>
              </a:rPr>
              <a:t>Duplicated boundary information</a:t>
            </a:r>
          </a:p>
          <a:p>
            <a:pPr marL="0" indent="0">
              <a:buNone/>
            </a:pPr>
            <a:endParaRPr lang="en-US" altLang="en-US" sz="1800" dirty="0">
              <a:ea typeface="ＭＳ Ｐゴシック" pitchFamily="34" charset="-128"/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16" y="2176293"/>
            <a:ext cx="2028825" cy="336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3"/>
          <p:cNvCxnSpPr/>
          <p:nvPr/>
        </p:nvCxnSpPr>
        <p:spPr bwMode="auto">
          <a:xfrm flipH="1">
            <a:off x="6375065" y="3859295"/>
            <a:ext cx="1502843" cy="8365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742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160338" y="296863"/>
            <a:ext cx="8323262" cy="131127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en-US" sz="2800" smtClean="0">
                <a:ea typeface="ＭＳ Ｐゴシック" pitchFamily="34" charset="-128"/>
              </a:rPr>
              <a:t>Adaptive rendering</a:t>
            </a:r>
            <a:endParaRPr lang="en-US" altLang="en-US" sz="2800" smtClean="0">
              <a:ea typeface="ＭＳ Ｐゴシック" pitchFamily="34" charset="-128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idx="1"/>
          </p:nvPr>
        </p:nvSpPr>
        <p:spPr>
          <a:xfrm>
            <a:off x="160338" y="1430338"/>
            <a:ext cx="5746032" cy="4818062"/>
          </a:xfrm>
        </p:spPr>
        <p:txBody>
          <a:bodyPr/>
          <a:lstStyle/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600" dirty="0"/>
              <a:t>1. CPU </a:t>
            </a:r>
            <a:r>
              <a:rPr lang="en-US" altLang="en-US" sz="1600" dirty="0" smtClean="0"/>
              <a:t>LOD Selection</a:t>
            </a:r>
            <a:endParaRPr lang="en-US" altLang="en-US" sz="1200" dirty="0"/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 smtClean="0"/>
              <a:t>Find edge LODs</a:t>
            </a:r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 smtClean="0"/>
              <a:t>Quad LOD = max edge LODs</a:t>
            </a:r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 smtClean="0"/>
              <a:t>If data available use it, otherwise</a:t>
            </a:r>
          </a:p>
          <a:p>
            <a:pPr marL="1141413" lvl="2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200" dirty="0" smtClean="0"/>
              <a:t>Query data for next frames</a:t>
            </a:r>
          </a:p>
          <a:p>
            <a:pPr marL="1141413" lvl="2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200" dirty="0" smtClean="0"/>
              <a:t>Use best available representation</a:t>
            </a:r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 smtClean="0"/>
              <a:t>Send VBO with regular grid (1 for each LOD)</a:t>
            </a:r>
          </a:p>
          <a:p>
            <a:pPr marL="0" indent="0" eaLnBrk="1" hangingPunct="1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altLang="en-US" sz="1600" dirty="0" smtClean="0"/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600" dirty="0"/>
              <a:t>2. GPU: Vertex </a:t>
            </a:r>
            <a:r>
              <a:rPr lang="en-US" altLang="en-US" sz="1600" dirty="0" err="1"/>
              <a:t>Shader</a:t>
            </a:r>
            <a:endParaRPr lang="en-US" altLang="en-US" sz="1600" dirty="0"/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/>
              <a:t>Snap vertices on edges (match neighbors)</a:t>
            </a:r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/>
              <a:t>Base position = corner interpolation (</a:t>
            </a:r>
            <a:r>
              <a:rPr lang="en-US" altLang="en-US" sz="1400" dirty="0" err="1"/>
              <a:t>u,v</a:t>
            </a:r>
            <a:r>
              <a:rPr lang="en-US" altLang="en-US" sz="1400" dirty="0"/>
              <a:t>)</a:t>
            </a:r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/>
              <a:t>Displace VBO vertices</a:t>
            </a:r>
          </a:p>
          <a:p>
            <a:pPr marL="1141413" lvl="2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200" dirty="0"/>
              <a:t>normal + displacement (</a:t>
            </a:r>
            <a:r>
              <a:rPr lang="en-US" altLang="en-US" sz="1200" dirty="0" err="1"/>
              <a:t>dequantized</a:t>
            </a:r>
            <a:r>
              <a:rPr lang="en-US" altLang="en-US" sz="1200" dirty="0"/>
              <a:t>)</a:t>
            </a:r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altLang="en-US" sz="1600" dirty="0" smtClean="0"/>
          </a:p>
          <a:p>
            <a:pPr marL="341313" indent="-341313" eaLnBrk="1" hangingPunct="1"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600" dirty="0" smtClean="0"/>
              <a:t>3. GPU: Fragment </a:t>
            </a:r>
            <a:r>
              <a:rPr lang="en-US" altLang="en-US" sz="1600" dirty="0" err="1" smtClean="0"/>
              <a:t>Shader</a:t>
            </a:r>
            <a:endParaRPr lang="en-US" altLang="en-US" sz="1600" dirty="0" smtClean="0"/>
          </a:p>
          <a:p>
            <a:pPr marL="741363" lvl="1" indent="-284163" eaLnBrk="1" hangingPunct="1">
              <a:buFont typeface="Myriad Pro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400" dirty="0" smtClean="0"/>
              <a:t>Texturing &amp; Shading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44103" y="650229"/>
            <a:ext cx="2239163" cy="3175203"/>
            <a:chOff x="5708650" y="1690688"/>
            <a:chExt cx="3213100" cy="4556277"/>
          </a:xfrm>
        </p:grpSpPr>
        <p:pic>
          <p:nvPicPr>
            <p:cNvPr id="2662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650" y="1690688"/>
              <a:ext cx="3213100" cy="261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629" name="6 Conector recto"/>
            <p:cNvCxnSpPr>
              <a:cxnSpLocks noChangeShapeType="1"/>
            </p:cNvCxnSpPr>
            <p:nvPr/>
          </p:nvCxnSpPr>
          <p:spPr bwMode="auto">
            <a:xfrm flipH="1">
              <a:off x="6217460" y="3379788"/>
              <a:ext cx="1616854" cy="1465526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0" name="7 Conector recto"/>
            <p:cNvCxnSpPr>
              <a:cxnSpLocks noChangeShapeType="1"/>
            </p:cNvCxnSpPr>
            <p:nvPr/>
          </p:nvCxnSpPr>
          <p:spPr bwMode="auto">
            <a:xfrm flipH="1">
              <a:off x="7585622" y="3633788"/>
              <a:ext cx="539203" cy="2613177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grpSp>
        <p:nvGrpSpPr>
          <p:cNvPr id="19" name="Group 18"/>
          <p:cNvGrpSpPr/>
          <p:nvPr/>
        </p:nvGrpSpPr>
        <p:grpSpPr>
          <a:xfrm>
            <a:off x="5762852" y="2705399"/>
            <a:ext cx="1550195" cy="1393032"/>
            <a:chOff x="5550693" y="2548935"/>
            <a:chExt cx="1550195" cy="139303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672" y="2748483"/>
              <a:ext cx="953453" cy="953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550693" y="3680029"/>
              <a:ext cx="395287" cy="26193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100" b="1" u="none" dirty="0" smtClean="0"/>
                <a:t>0,0          </a:t>
              </a:r>
              <a:r>
                <a:rPr lang="en-US" sz="1100" b="1" u="none" dirty="0" err="1" smtClean="0"/>
                <a:t>u,v</a:t>
              </a:r>
              <a:endParaRPr lang="en-US" sz="1100" b="1" u="none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48438" y="2548935"/>
              <a:ext cx="552450" cy="3333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100" b="1" u="none" dirty="0" smtClean="0"/>
                <a:t>1,1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5748337" y="3715748"/>
              <a:ext cx="1055911" cy="128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5757862" y="2680883"/>
              <a:ext cx="2" cy="10443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078" name="CasellaDiTesto 3077"/>
          <p:cNvSpPr txBox="1"/>
          <p:nvPr/>
        </p:nvSpPr>
        <p:spPr>
          <a:xfrm>
            <a:off x="5000888" y="5351094"/>
            <a:ext cx="364070" cy="32971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it-IT" sz="1400" u="none" dirty="0" smtClean="0"/>
              <a:t>P</a:t>
            </a:r>
            <a:r>
              <a:rPr lang="it-IT" sz="1400" u="none" baseline="-25000" dirty="0" smtClean="0"/>
              <a:t>0</a:t>
            </a:r>
            <a:endParaRPr lang="en-GB" sz="1400" u="none" baseline="-25000" dirty="0" smtClean="0"/>
          </a:p>
        </p:txBody>
      </p:sp>
      <p:sp>
        <p:nvSpPr>
          <p:cNvPr id="140" name="CasellaDiTesto 139"/>
          <p:cNvSpPr txBox="1"/>
          <p:nvPr/>
        </p:nvSpPr>
        <p:spPr>
          <a:xfrm>
            <a:off x="6227212" y="4206015"/>
            <a:ext cx="364070" cy="32971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it-IT" sz="1400" u="none" dirty="0" smtClean="0"/>
              <a:t>P</a:t>
            </a:r>
            <a:r>
              <a:rPr lang="it-IT" sz="1400" u="none" baseline="-25000" dirty="0" smtClean="0"/>
              <a:t>1</a:t>
            </a:r>
            <a:endParaRPr lang="en-GB" sz="1400" u="none" baseline="-25000" dirty="0" smtClean="0"/>
          </a:p>
        </p:txBody>
      </p:sp>
      <p:sp>
        <p:nvSpPr>
          <p:cNvPr id="141" name="CasellaDiTesto 140"/>
          <p:cNvSpPr txBox="1"/>
          <p:nvPr/>
        </p:nvSpPr>
        <p:spPr>
          <a:xfrm>
            <a:off x="8009858" y="5152961"/>
            <a:ext cx="364070" cy="32971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it-IT" sz="1400" u="none" dirty="0" smtClean="0"/>
              <a:t>P</a:t>
            </a:r>
            <a:r>
              <a:rPr lang="it-IT" sz="1400" u="none" baseline="-25000" dirty="0" smtClean="0"/>
              <a:t>2</a:t>
            </a:r>
            <a:endParaRPr lang="en-GB" sz="1400" u="none" baseline="-25000" dirty="0" smtClean="0"/>
          </a:p>
        </p:txBody>
      </p:sp>
      <p:sp>
        <p:nvSpPr>
          <p:cNvPr id="142" name="CasellaDiTesto 141"/>
          <p:cNvSpPr txBox="1"/>
          <p:nvPr/>
        </p:nvSpPr>
        <p:spPr>
          <a:xfrm>
            <a:off x="6958210" y="6144629"/>
            <a:ext cx="364070" cy="32971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it-IT" sz="1400" u="none" dirty="0" smtClean="0"/>
              <a:t>P</a:t>
            </a:r>
            <a:r>
              <a:rPr lang="it-IT" sz="1400" u="none" baseline="-25000" dirty="0" smtClean="0"/>
              <a:t>3</a:t>
            </a:r>
            <a:endParaRPr lang="en-GB" sz="1400" u="none" baseline="-25000" dirty="0" smtClean="0"/>
          </a:p>
        </p:txBody>
      </p:sp>
      <p:grpSp>
        <p:nvGrpSpPr>
          <p:cNvPr id="3084" name="Gruppo 3083"/>
          <p:cNvGrpSpPr/>
          <p:nvPr/>
        </p:nvGrpSpPr>
        <p:grpSpPr>
          <a:xfrm>
            <a:off x="5419952" y="4475298"/>
            <a:ext cx="2565935" cy="1834191"/>
            <a:chOff x="5312794" y="4368662"/>
            <a:chExt cx="2565935" cy="1834191"/>
          </a:xfrm>
        </p:grpSpPr>
        <p:cxnSp>
          <p:nvCxnSpPr>
            <p:cNvPr id="8" name="Connettore 1 7"/>
            <p:cNvCxnSpPr/>
            <p:nvPr/>
          </p:nvCxnSpPr>
          <p:spPr bwMode="auto">
            <a:xfrm>
              <a:off x="5312794" y="5436348"/>
              <a:ext cx="1371598" cy="7665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ttore 1 10"/>
            <p:cNvCxnSpPr/>
            <p:nvPr/>
          </p:nvCxnSpPr>
          <p:spPr bwMode="auto">
            <a:xfrm flipV="1">
              <a:off x="5312794" y="4419095"/>
              <a:ext cx="1196340" cy="10172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5655694" y="4867672"/>
              <a:ext cx="913857" cy="7667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Connettore 1 25"/>
            <p:cNvCxnSpPr/>
            <p:nvPr/>
          </p:nvCxnSpPr>
          <p:spPr bwMode="auto">
            <a:xfrm flipV="1">
              <a:off x="5991576" y="4799877"/>
              <a:ext cx="1223546" cy="10250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Connettore 1 26"/>
            <p:cNvCxnSpPr/>
            <p:nvPr/>
          </p:nvCxnSpPr>
          <p:spPr bwMode="auto">
            <a:xfrm flipV="1">
              <a:off x="6341148" y="5244458"/>
              <a:ext cx="936277" cy="7836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Connettore 1 29"/>
            <p:cNvCxnSpPr/>
            <p:nvPr/>
          </p:nvCxnSpPr>
          <p:spPr bwMode="auto">
            <a:xfrm flipV="1">
              <a:off x="6684392" y="5193977"/>
              <a:ext cx="1194337" cy="10088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Connettore 1 30"/>
            <p:cNvCxnSpPr/>
            <p:nvPr/>
          </p:nvCxnSpPr>
          <p:spPr bwMode="auto">
            <a:xfrm>
              <a:off x="5620170" y="5180317"/>
              <a:ext cx="1354524" cy="7705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Connettore 1 32"/>
            <p:cNvCxnSpPr/>
            <p:nvPr/>
          </p:nvCxnSpPr>
          <p:spPr bwMode="auto">
            <a:xfrm>
              <a:off x="5935446" y="4921998"/>
              <a:ext cx="1369941" cy="766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Connettore 1 34"/>
            <p:cNvCxnSpPr/>
            <p:nvPr/>
          </p:nvCxnSpPr>
          <p:spPr bwMode="auto">
            <a:xfrm>
              <a:off x="6226525" y="4663015"/>
              <a:ext cx="1368359" cy="7666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Connettore 1 36"/>
            <p:cNvCxnSpPr/>
            <p:nvPr/>
          </p:nvCxnSpPr>
          <p:spPr bwMode="auto">
            <a:xfrm>
              <a:off x="6509134" y="4419095"/>
              <a:ext cx="1369595" cy="7726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56" name="Connettore 1 31755"/>
            <p:cNvCxnSpPr/>
            <p:nvPr/>
          </p:nvCxnSpPr>
          <p:spPr bwMode="auto">
            <a:xfrm flipV="1">
              <a:off x="5930366" y="4810808"/>
              <a:ext cx="1268210" cy="1086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60" name="Connettore 1 31759"/>
            <p:cNvCxnSpPr/>
            <p:nvPr/>
          </p:nvCxnSpPr>
          <p:spPr bwMode="auto">
            <a:xfrm flipV="1">
              <a:off x="5620170" y="5040610"/>
              <a:ext cx="1298154" cy="1397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64" name="Connettore 1 31763"/>
            <p:cNvCxnSpPr/>
            <p:nvPr/>
          </p:nvCxnSpPr>
          <p:spPr bwMode="auto">
            <a:xfrm flipV="1">
              <a:off x="5312794" y="5193977"/>
              <a:ext cx="2565935" cy="2362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70" name="Connettore 1 31769"/>
            <p:cNvCxnSpPr/>
            <p:nvPr/>
          </p:nvCxnSpPr>
          <p:spPr bwMode="auto">
            <a:xfrm flipV="1">
              <a:off x="5655694" y="5430398"/>
              <a:ext cx="1954430" cy="2040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Connettore 1 123"/>
            <p:cNvCxnSpPr/>
            <p:nvPr/>
          </p:nvCxnSpPr>
          <p:spPr bwMode="auto">
            <a:xfrm flipV="1">
              <a:off x="6007668" y="5688009"/>
              <a:ext cx="1297719" cy="1369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Connettore 1 126"/>
            <p:cNvCxnSpPr/>
            <p:nvPr/>
          </p:nvCxnSpPr>
          <p:spPr bwMode="auto">
            <a:xfrm flipV="1">
              <a:off x="6365808" y="5950899"/>
              <a:ext cx="608886" cy="684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Connettore 1 125"/>
            <p:cNvCxnSpPr/>
            <p:nvPr/>
          </p:nvCxnSpPr>
          <p:spPr bwMode="auto">
            <a:xfrm>
              <a:off x="6226525" y="4663015"/>
              <a:ext cx="977131" cy="1503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3" name="Connettore 1 3072"/>
            <p:cNvCxnSpPr/>
            <p:nvPr/>
          </p:nvCxnSpPr>
          <p:spPr bwMode="auto">
            <a:xfrm>
              <a:off x="6918324" y="5046325"/>
              <a:ext cx="960405" cy="1476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5" name="Connettore 2 3074"/>
            <p:cNvCxnSpPr/>
            <p:nvPr/>
          </p:nvCxnSpPr>
          <p:spPr bwMode="auto">
            <a:xfrm flipV="1">
              <a:off x="7193931" y="4419095"/>
              <a:ext cx="166989" cy="38078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7" name="Connettore 2 136"/>
            <p:cNvCxnSpPr/>
            <p:nvPr/>
          </p:nvCxnSpPr>
          <p:spPr bwMode="auto">
            <a:xfrm flipH="1" flipV="1">
              <a:off x="6071879" y="5059746"/>
              <a:ext cx="225553" cy="51443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83" name="Ovale 3082"/>
            <p:cNvSpPr/>
            <p:nvPr/>
          </p:nvSpPr>
          <p:spPr bwMode="auto">
            <a:xfrm>
              <a:off x="7327053" y="4368662"/>
              <a:ext cx="86504" cy="8650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9" name="Ovale 148"/>
            <p:cNvSpPr/>
            <p:nvPr/>
          </p:nvSpPr>
          <p:spPr bwMode="auto">
            <a:xfrm>
              <a:off x="6028627" y="5003073"/>
              <a:ext cx="86504" cy="86504"/>
            </a:xfrm>
            <a:prstGeom prst="ellipse">
              <a:avLst/>
            </a:prstGeom>
            <a:solidFill>
              <a:srgbClr val="4ABD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cxnSp>
        <p:nvCxnSpPr>
          <p:cNvPr id="3086" name="Connettore 1 3085"/>
          <p:cNvCxnSpPr/>
          <p:nvPr/>
        </p:nvCxnSpPr>
        <p:spPr bwMode="auto">
          <a:xfrm flipV="1">
            <a:off x="6616292" y="3721564"/>
            <a:ext cx="976754" cy="7969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Connettore 1 152"/>
          <p:cNvCxnSpPr/>
          <p:nvPr/>
        </p:nvCxnSpPr>
        <p:spPr bwMode="auto">
          <a:xfrm flipV="1">
            <a:off x="7985887" y="4475298"/>
            <a:ext cx="976754" cy="823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8" name="Connettore 1 3087"/>
          <p:cNvCxnSpPr/>
          <p:nvPr/>
        </p:nvCxnSpPr>
        <p:spPr bwMode="auto">
          <a:xfrm flipH="1" flipV="1">
            <a:off x="7593046" y="3721564"/>
            <a:ext cx="1369595" cy="7537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89" name="CasellaDiTesto 3088"/>
          <p:cNvSpPr txBox="1"/>
          <p:nvPr/>
        </p:nvSpPr>
        <p:spPr>
          <a:xfrm>
            <a:off x="7036970" y="4025356"/>
            <a:ext cx="1510955" cy="49319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it-IT" sz="1200" u="none" dirty="0" err="1" smtClean="0">
                <a:solidFill>
                  <a:srgbClr val="FF0000"/>
                </a:solidFill>
              </a:rPr>
              <a:t>Shared</a:t>
            </a:r>
            <a:r>
              <a:rPr lang="it-IT" sz="1200" u="none" dirty="0" smtClean="0">
                <a:solidFill>
                  <a:srgbClr val="FF0000"/>
                </a:solidFill>
              </a:rPr>
              <a:t> </a:t>
            </a:r>
            <a:r>
              <a:rPr lang="it-IT" sz="1200" u="none" dirty="0" err="1" smtClean="0">
                <a:solidFill>
                  <a:srgbClr val="FF0000"/>
                </a:solidFill>
              </a:rPr>
              <a:t>Boundary</a:t>
            </a:r>
            <a:endParaRPr lang="it-IT" sz="1200" u="none" dirty="0" smtClean="0">
              <a:solidFill>
                <a:srgbClr val="FF0000"/>
              </a:solidFill>
            </a:endParaRPr>
          </a:p>
          <a:p>
            <a:r>
              <a:rPr lang="it-IT" sz="1200" u="none" dirty="0" err="1" smtClean="0">
                <a:solidFill>
                  <a:srgbClr val="FF0000"/>
                </a:solidFill>
              </a:rPr>
              <a:t>Representation</a:t>
            </a:r>
            <a:endParaRPr lang="en-GB" sz="1200" u="none" dirty="0" smtClean="0">
              <a:solidFill>
                <a:srgbClr val="FF0000"/>
              </a:solidFill>
            </a:endParaRPr>
          </a:p>
        </p:txBody>
      </p:sp>
      <p:sp>
        <p:nvSpPr>
          <p:cNvPr id="157" name="CasellaDiTesto 156"/>
          <p:cNvSpPr txBox="1"/>
          <p:nvPr/>
        </p:nvSpPr>
        <p:spPr>
          <a:xfrm>
            <a:off x="5006791" y="4780404"/>
            <a:ext cx="991894" cy="298581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it-IT" sz="1200" u="none" dirty="0" smtClean="0">
                <a:solidFill>
                  <a:srgbClr val="0070C0"/>
                </a:solidFill>
              </a:rPr>
              <a:t>Inner </a:t>
            </a:r>
            <a:r>
              <a:rPr lang="it-IT" sz="1200" u="none" dirty="0" err="1" smtClean="0">
                <a:solidFill>
                  <a:srgbClr val="0070C0"/>
                </a:solidFill>
              </a:rPr>
              <a:t>Vertex</a:t>
            </a:r>
            <a:endParaRPr lang="en-GB" sz="1200" u="none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57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dirty="0" err="1" smtClean="0">
                <a:ea typeface="ＭＳ Ｐゴシック" pitchFamily="34" charset="-128"/>
              </a:rPr>
              <a:t>Results</a:t>
            </a:r>
            <a:endParaRPr lang="it-IT" altLang="en-US" dirty="0" smtClean="0">
              <a:ea typeface="ＭＳ Ｐゴシック" pitchFamily="34" charset="-128"/>
            </a:endParaRPr>
          </a:p>
        </p:txBody>
      </p:sp>
      <p:pic>
        <p:nvPicPr>
          <p:cNvPr id="286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04" y="1553444"/>
            <a:ext cx="31718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04" y="2952098"/>
            <a:ext cx="31273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_s2013-sigsmgia-teaser-AQ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76.8968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296806"/>
            <a:ext cx="52514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4625"/>
            <a:ext cx="1905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F01A5-D381-42D3-A08F-4AF08A209073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676602"/>
              </p:ext>
            </p:extLst>
          </p:nvPr>
        </p:nvGraphicFramePr>
        <p:xfrm>
          <a:off x="404813" y="4304913"/>
          <a:ext cx="5251450" cy="20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725"/>
                <a:gridCol w="2625725"/>
              </a:tblGrid>
              <a:tr h="347867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St. Matthew</a:t>
                      </a:r>
                      <a:endParaRPr lang="en-GB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374 M Tri</a:t>
                      </a:r>
                      <a:endParaRPr lang="en-GB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7867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Avg</a:t>
                      </a:r>
                      <a:r>
                        <a:rPr lang="it-IT" sz="1400" dirty="0" smtClean="0"/>
                        <a:t> bps</a:t>
                      </a:r>
                      <a:r>
                        <a:rPr lang="it-IT" sz="1400" baseline="0" dirty="0" smtClean="0"/>
                        <a:t> (geo + col + </a:t>
                      </a:r>
                      <a:r>
                        <a:rPr lang="it-IT" sz="1400" baseline="0" dirty="0" err="1" smtClean="0"/>
                        <a:t>norm</a:t>
                      </a:r>
                      <a:r>
                        <a:rPr lang="it-IT" sz="1400" baseline="0" dirty="0" smtClean="0"/>
                        <a:t>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24.3 (6.3 + 9.5 + 8.5)</a:t>
                      </a:r>
                      <a:endParaRPr lang="en-GB" sz="1400" dirty="0"/>
                    </a:p>
                  </a:txBody>
                  <a:tcPr/>
                </a:tc>
              </a:tr>
              <a:tr h="34786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Pixel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Accuracy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</a:tr>
              <a:tr h="34786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FPS </a:t>
                      </a:r>
                      <a:r>
                        <a:rPr lang="it-IT" sz="1400" dirty="0" err="1" smtClean="0"/>
                        <a:t>avg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37</a:t>
                      </a:r>
                      <a:endParaRPr lang="en-GB" sz="1400" dirty="0"/>
                    </a:p>
                  </a:txBody>
                  <a:tcPr/>
                </a:tc>
              </a:tr>
              <a:tr h="34786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FPS </a:t>
                      </a:r>
                      <a:r>
                        <a:rPr lang="it-IT" sz="1400" dirty="0" err="1" smtClean="0"/>
                        <a:t>min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13</a:t>
                      </a:r>
                      <a:endParaRPr lang="en-GB" sz="1400" dirty="0"/>
                    </a:p>
                  </a:txBody>
                  <a:tcPr/>
                </a:tc>
              </a:tr>
              <a:tr h="34786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ADSL</a:t>
                      </a:r>
                      <a:r>
                        <a:rPr lang="it-IT" sz="1400" baseline="0" dirty="0" smtClean="0"/>
                        <a:t> 8Mbps </a:t>
                      </a:r>
                      <a:r>
                        <a:rPr lang="it-IT" sz="1400" baseline="0" dirty="0" err="1" smtClean="0"/>
                        <a:t>refine</a:t>
                      </a:r>
                      <a:r>
                        <a:rPr lang="it-IT" sz="1400" baseline="0" dirty="0" smtClean="0"/>
                        <a:t> time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2s for model from scratch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13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Mobile </a:t>
            </a:r>
            <a:r>
              <a:rPr lang="it-IT" dirty="0" err="1" smtClean="0"/>
              <a:t>platforms</a:t>
            </a:r>
            <a:r>
              <a:rPr lang="it-IT" dirty="0" smtClean="0"/>
              <a:t> scenario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Mobile </a:t>
            </a:r>
            <a:r>
              <a:rPr lang="en-GB" sz="2000" dirty="0"/>
              <a:t>hardware is continuously improving at impressive paces. </a:t>
            </a:r>
            <a:endParaRPr lang="en-GB" sz="2000" dirty="0" smtClean="0"/>
          </a:p>
          <a:p>
            <a:r>
              <a:rPr lang="en-GB" sz="2000" dirty="0" smtClean="0"/>
              <a:t>Screen </a:t>
            </a:r>
            <a:r>
              <a:rPr lang="en-GB" sz="2000" dirty="0"/>
              <a:t>resolutions are often extremely large. </a:t>
            </a:r>
            <a:r>
              <a:rPr lang="en-GB" sz="2000" dirty="0" smtClean="0"/>
              <a:t>(2 – 6 </a:t>
            </a:r>
            <a:r>
              <a:rPr lang="en-GB" sz="2000" dirty="0" err="1" smtClean="0"/>
              <a:t>Mpix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Mobile </a:t>
            </a:r>
            <a:r>
              <a:rPr lang="en-GB" sz="2000" dirty="0"/>
              <a:t>3D graphics hardware </a:t>
            </a:r>
            <a:r>
              <a:rPr lang="en-GB" sz="2000" dirty="0" smtClean="0"/>
              <a:t>is </a:t>
            </a:r>
            <a:r>
              <a:rPr lang="en-GB" sz="2000" smtClean="0"/>
              <a:t>powerful but still </a:t>
            </a:r>
            <a:r>
              <a:rPr lang="en-GB" sz="2000" dirty="0" smtClean="0"/>
              <a:t>constrained </a:t>
            </a:r>
          </a:p>
          <a:p>
            <a:r>
              <a:rPr lang="en-GB" sz="2000" dirty="0" smtClean="0"/>
              <a:t>Major </a:t>
            </a:r>
            <a:r>
              <a:rPr lang="en-GB" sz="2000" dirty="0"/>
              <a:t>limiting factors </a:t>
            </a:r>
            <a:r>
              <a:rPr lang="en-GB" sz="2000" dirty="0" err="1" smtClean="0"/>
              <a:t>wrt</a:t>
            </a:r>
            <a:r>
              <a:rPr lang="en-GB" sz="2000" dirty="0" smtClean="0"/>
              <a:t> desktop counterparts</a:t>
            </a:r>
          </a:p>
          <a:p>
            <a:pPr lvl="1"/>
            <a:r>
              <a:rPr lang="en-GB" sz="1800" dirty="0" smtClean="0"/>
              <a:t>low </a:t>
            </a:r>
            <a:r>
              <a:rPr lang="en-GB" sz="1800" dirty="0"/>
              <a:t>computing </a:t>
            </a:r>
            <a:r>
              <a:rPr lang="en-GB" sz="1800" dirty="0" smtClean="0"/>
              <a:t>powers</a:t>
            </a:r>
          </a:p>
          <a:p>
            <a:pPr lvl="1"/>
            <a:r>
              <a:rPr lang="en-GB" sz="1800" dirty="0" smtClean="0"/>
              <a:t>low </a:t>
            </a:r>
            <a:r>
              <a:rPr lang="en-GB" sz="1800" dirty="0"/>
              <a:t>memory </a:t>
            </a:r>
            <a:r>
              <a:rPr lang="en-GB" sz="1800" dirty="0" smtClean="0"/>
              <a:t>bandwidths</a:t>
            </a:r>
          </a:p>
          <a:p>
            <a:pPr lvl="1"/>
            <a:r>
              <a:rPr lang="en-GB" sz="1800" dirty="0" smtClean="0"/>
              <a:t>small </a:t>
            </a:r>
            <a:r>
              <a:rPr lang="en-GB" sz="1800" dirty="0"/>
              <a:t>amounts of </a:t>
            </a:r>
            <a:r>
              <a:rPr lang="en-GB" sz="1800" dirty="0" smtClean="0"/>
              <a:t>memory</a:t>
            </a:r>
          </a:p>
          <a:p>
            <a:pPr lvl="1"/>
            <a:r>
              <a:rPr lang="en-GB" sz="1800" dirty="0" smtClean="0"/>
              <a:t>limited </a:t>
            </a:r>
            <a:r>
              <a:rPr lang="en-GB" sz="1800" dirty="0"/>
              <a:t>power supply. </a:t>
            </a:r>
            <a:endParaRPr lang="en-GB" sz="1800" dirty="0" smtClean="0"/>
          </a:p>
          <a:p>
            <a:endParaRPr lang="it-IT" sz="2200" dirty="0"/>
          </a:p>
          <a:p>
            <a:r>
              <a:rPr lang="it-IT" sz="2200" dirty="0" err="1" smtClean="0"/>
              <a:t>Try</a:t>
            </a:r>
            <a:r>
              <a:rPr lang="it-IT" sz="2200" dirty="0" smtClean="0"/>
              <a:t> to circumnavigate </a:t>
            </a:r>
            <a:r>
              <a:rPr lang="it-IT" sz="2200" dirty="0" err="1" smtClean="0"/>
              <a:t>these</a:t>
            </a:r>
            <a:r>
              <a:rPr lang="it-IT" sz="2200" dirty="0" smtClean="0"/>
              <a:t> </a:t>
            </a:r>
            <a:r>
              <a:rPr lang="it-IT" sz="2200" dirty="0" err="1" smtClean="0"/>
              <a:t>limitations</a:t>
            </a:r>
            <a:endParaRPr lang="it-IT" sz="2200" dirty="0" smtClean="0"/>
          </a:p>
          <a:p>
            <a:pPr lvl="1"/>
            <a:r>
              <a:rPr lang="it-IT" sz="1800" dirty="0" smtClean="0"/>
              <a:t>In </a:t>
            </a:r>
            <a:r>
              <a:rPr lang="it-IT" sz="1800" dirty="0" err="1" smtClean="0"/>
              <a:t>order</a:t>
            </a:r>
            <a:r>
              <a:rPr lang="it-IT" sz="1800" dirty="0" smtClean="0"/>
              <a:t> to </a:t>
            </a:r>
            <a:r>
              <a:rPr lang="it-IT" sz="1800" dirty="0" err="1" smtClean="0"/>
              <a:t>achieve</a:t>
            </a:r>
            <a:r>
              <a:rPr lang="it-IT" sz="1800" dirty="0" smtClean="0"/>
              <a:t> </a:t>
            </a:r>
            <a:r>
              <a:rPr lang="it-IT" sz="1800" dirty="0" err="1" smtClean="0"/>
              <a:t>scalable</a:t>
            </a:r>
            <a:r>
              <a:rPr lang="it-IT" sz="1800" dirty="0" smtClean="0"/>
              <a:t> mobile </a:t>
            </a:r>
            <a:r>
              <a:rPr lang="it-IT" sz="1800" dirty="0" err="1" smtClean="0"/>
              <a:t>rendering</a:t>
            </a:r>
            <a:endParaRPr lang="en-GB" sz="1800" dirty="0" smtClean="0"/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8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dirty="0" smtClean="0">
                <a:ea typeface="ＭＳ Ｐゴシック" pitchFamily="34" charset="-128"/>
              </a:rPr>
              <a:t>Conclusions: Adaptive Quad Patches</a:t>
            </a:r>
          </a:p>
        </p:txBody>
      </p:sp>
      <p:sp>
        <p:nvSpPr>
          <p:cNvPr id="29699" name="Segnaposto testo 2"/>
          <p:cNvSpPr>
            <a:spLocks noGrp="1"/>
          </p:cNvSpPr>
          <p:nvPr>
            <p:ph type="body" sz="half" idx="1"/>
          </p:nvPr>
        </p:nvSpPr>
        <p:spPr>
          <a:xfrm>
            <a:off x="179388" y="1484314"/>
            <a:ext cx="8716962" cy="4897437"/>
          </a:xfrm>
        </p:spPr>
        <p:txBody>
          <a:bodyPr/>
          <a:lstStyle/>
          <a:p>
            <a:pPr eaLnBrk="1" hangingPunct="1"/>
            <a:r>
              <a:rPr lang="it-IT" altLang="en-US" sz="2000" dirty="0" err="1" smtClean="0">
                <a:ea typeface="ＭＳ Ｐゴシック" pitchFamily="34" charset="-128"/>
              </a:rPr>
              <a:t>Effective</a:t>
            </a:r>
            <a:r>
              <a:rPr lang="it-IT" altLang="en-US" sz="2000" dirty="0" smtClean="0">
                <a:ea typeface="ＭＳ Ｐゴシック" pitchFamily="34" charset="-128"/>
              </a:rPr>
              <a:t> creation and distribution system</a:t>
            </a:r>
          </a:p>
          <a:p>
            <a:pPr lvl="1" eaLnBrk="1" hangingPunct="1"/>
            <a:r>
              <a:rPr lang="it-IT" altLang="en-US" sz="1800" dirty="0" err="1" smtClean="0">
                <a:ea typeface="ＭＳ Ｐゴシック" pitchFamily="34" charset="-128"/>
              </a:rPr>
              <a:t>Fully</a:t>
            </a:r>
            <a:r>
              <a:rPr lang="it-IT" altLang="en-US" sz="1800" dirty="0" smtClean="0">
                <a:ea typeface="ＭＳ Ｐゴシック" pitchFamily="34" charset="-128"/>
              </a:rPr>
              <a:t> </a:t>
            </a:r>
            <a:r>
              <a:rPr lang="it-IT" altLang="en-US" sz="1800" dirty="0" err="1" smtClean="0">
                <a:ea typeface="ＭＳ Ｐゴシック" pitchFamily="34" charset="-128"/>
              </a:rPr>
              <a:t>automatic</a:t>
            </a:r>
            <a:endParaRPr lang="it-IT" altLang="en-US" sz="18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it-IT" altLang="en-US" sz="1800" dirty="0" smtClean="0">
                <a:ea typeface="ＭＳ Ｐゴシック" pitchFamily="34" charset="-128"/>
              </a:rPr>
              <a:t>Compact, streamable and renderable 3D model representations</a:t>
            </a:r>
          </a:p>
          <a:p>
            <a:pPr lvl="1" eaLnBrk="1" hangingPunct="1"/>
            <a:r>
              <a:rPr lang="it-IT" altLang="en-US" sz="1800" dirty="0" smtClean="0">
                <a:ea typeface="ＭＳ Ｐゴシック" pitchFamily="34" charset="-128"/>
              </a:rPr>
              <a:t>Low CPU overhead </a:t>
            </a:r>
            <a:r>
              <a:rPr lang="it-IT" altLang="en-US" sz="1800" dirty="0" smtClean="0">
                <a:ea typeface="ＭＳ Ｐゴシック" pitchFamily="34" charset="-128"/>
                <a:sym typeface="Wingdings" pitchFamily="2" charset="2"/>
              </a:rPr>
              <a:t> GPU </a:t>
            </a:r>
            <a:r>
              <a:rPr lang="it-IT" altLang="en-US" sz="1800" dirty="0" err="1" smtClean="0">
                <a:ea typeface="ＭＳ Ｐゴシック" pitchFamily="34" charset="-128"/>
                <a:sym typeface="Wingdings" pitchFamily="2" charset="2"/>
              </a:rPr>
              <a:t>adaptive</a:t>
            </a:r>
            <a:r>
              <a:rPr lang="it-IT" altLang="en-US" sz="1800" dirty="0" smtClean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it-IT" altLang="en-US" sz="1800" dirty="0" err="1" smtClean="0">
                <a:ea typeface="ＭＳ Ｐゴシック" pitchFamily="34" charset="-128"/>
                <a:sym typeface="Wingdings" pitchFamily="2" charset="2"/>
              </a:rPr>
              <a:t>rendering</a:t>
            </a:r>
            <a:endParaRPr lang="it-IT" altLang="en-US" sz="1800" dirty="0" smtClean="0">
              <a:ea typeface="ＭＳ Ｐゴシック" pitchFamily="34" charset="-128"/>
              <a:sym typeface="Wingdings" pitchFamily="2" charset="2"/>
            </a:endParaRPr>
          </a:p>
          <a:p>
            <a:pPr lvl="1" eaLnBrk="1" hangingPunct="1"/>
            <a:r>
              <a:rPr lang="it-IT" altLang="en-US" sz="1800" dirty="0" smtClean="0">
                <a:ea typeface="ＭＳ Ｐゴシック" pitchFamily="34" charset="-128"/>
                <a:sym typeface="Wingdings" pitchFamily="2" charset="2"/>
              </a:rPr>
              <a:t>Mobile, </a:t>
            </a:r>
            <a:r>
              <a:rPr lang="it-IT" altLang="en-US" sz="1800" dirty="0" err="1" smtClean="0">
                <a:ea typeface="ＭＳ Ｐゴシック" pitchFamily="34" charset="-128"/>
              </a:rPr>
              <a:t>WebGL</a:t>
            </a:r>
            <a:endParaRPr lang="it-IT" altLang="en-US" sz="1800" dirty="0" smtClean="0">
              <a:ea typeface="ＭＳ Ｐゴシック" pitchFamily="34" charset="-128"/>
            </a:endParaRPr>
          </a:p>
          <a:p>
            <a:pPr lvl="1" eaLnBrk="1" hangingPunct="1"/>
            <a:endParaRPr lang="it-IT" altLang="en-US" sz="1600" b="1" dirty="0" smtClean="0">
              <a:ea typeface="ＭＳ Ｐゴシック" pitchFamily="34" charset="-128"/>
            </a:endParaRPr>
          </a:p>
          <a:p>
            <a:pPr eaLnBrk="1" hangingPunct="1"/>
            <a:r>
              <a:rPr lang="it-IT" altLang="en-US" sz="2000" dirty="0">
                <a:ea typeface="ＭＳ Ｐゴシック" pitchFamily="34" charset="-128"/>
              </a:rPr>
              <a:t>Limitations</a:t>
            </a:r>
          </a:p>
          <a:p>
            <a:pPr lvl="1" eaLnBrk="1" hangingPunct="1"/>
            <a:r>
              <a:rPr lang="it-IT" altLang="en-US" sz="1800" dirty="0">
                <a:ea typeface="ＭＳ Ｐゴシック" pitchFamily="34" charset="-128"/>
              </a:rPr>
              <a:t>Closed objects with large </a:t>
            </a:r>
            <a:r>
              <a:rPr lang="it-IT" altLang="en-US" sz="1800" dirty="0" smtClean="0">
                <a:ea typeface="ＭＳ Ｐゴシック" pitchFamily="34" charset="-128"/>
              </a:rPr>
              <a:t>components (i.e,3D scanned objs)</a:t>
            </a:r>
            <a:endParaRPr lang="it-IT" altLang="en-US" sz="1800" dirty="0">
              <a:ea typeface="ＭＳ Ｐゴシック" pitchFamily="34" charset="-128"/>
            </a:endParaRPr>
          </a:p>
          <a:p>
            <a:pPr eaLnBrk="1" hangingPunct="1"/>
            <a:endParaRPr lang="en-US" altLang="en-US" sz="2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alt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Next ? More general method</a:t>
            </a:r>
            <a:endParaRPr lang="it-IT" altLang="en-US" sz="2000" dirty="0" smtClean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4625"/>
            <a:ext cx="1905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F01A5-D381-42D3-A08F-4AF08A209073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02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6" y="1880610"/>
            <a:ext cx="3000376" cy="27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77963"/>
            <a:ext cx="8793164" cy="489585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ea typeface="ＭＳ Ｐゴシック" pitchFamily="34" charset="-128"/>
              </a:rPr>
              <a:t>Built on Adaptive </a:t>
            </a:r>
            <a:r>
              <a:rPr lang="en-US" altLang="en-US" sz="1800" dirty="0" err="1">
                <a:ea typeface="ＭＳ Ｐゴシック" pitchFamily="34" charset="-128"/>
              </a:rPr>
              <a:t>TetraPuzzles</a:t>
            </a:r>
            <a:r>
              <a:rPr lang="en-US" altLang="en-US" sz="1800" dirty="0">
                <a:ea typeface="ＭＳ Ｐゴシック" pitchFamily="34" charset="-128"/>
              </a:rPr>
              <a:t> [CRS4+ISTI CNR, SIGGRAPH’04]</a:t>
            </a: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More general models</a:t>
            </a:r>
          </a:p>
          <a:p>
            <a:pPr lvl="1" eaLnBrk="1" hangingPunct="1"/>
            <a:r>
              <a:rPr lang="en-US" altLang="en-US" sz="1800" dirty="0" smtClean="0">
                <a:ea typeface="ＭＳ Ｐゴシック" pitchFamily="34" charset="-128"/>
              </a:rPr>
              <a:t>Regular conformal hierarchy of </a:t>
            </a:r>
            <a:r>
              <a:rPr lang="en-US" altLang="en-US" sz="1800" dirty="0" err="1" smtClean="0">
                <a:ea typeface="ＭＳ Ｐゴシック" pitchFamily="34" charset="-128"/>
              </a:rPr>
              <a:t>tetrahedra</a:t>
            </a:r>
            <a:endParaRPr lang="en-US" altLang="en-US" sz="18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z="1800" dirty="0" smtClean="0">
                <a:ea typeface="ＭＳ Ｐゴシック" pitchFamily="34" charset="-128"/>
              </a:rPr>
              <a:t>Spatially partition input mesh</a:t>
            </a:r>
          </a:p>
          <a:p>
            <a:pPr lvl="2" eaLnBrk="1" hangingPunct="1"/>
            <a:r>
              <a:rPr lang="en-US" altLang="en-US" sz="1600" dirty="0" smtClean="0">
                <a:ea typeface="ＭＳ Ｐゴシック" pitchFamily="34" charset="-128"/>
              </a:rPr>
              <a:t>Mesh fragments at different resolutions</a:t>
            </a:r>
          </a:p>
          <a:p>
            <a:pPr lvl="2" eaLnBrk="1" hangingPunct="1"/>
            <a:r>
              <a:rPr lang="en-US" altLang="en-US" sz="1600" dirty="0" smtClean="0">
                <a:ea typeface="ＭＳ Ｐゴシック" pitchFamily="34" charset="-128"/>
              </a:rPr>
              <a:t>Associated to implicit diamonds</a:t>
            </a:r>
          </a:p>
          <a:p>
            <a:pPr lvl="2" eaLnBrk="1" hangingPunct="1"/>
            <a:endParaRPr lang="en-US" altLang="en-US" sz="1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2000" dirty="0" smtClean="0">
                <a:ea typeface="ＭＳ Ｐゴシック" pitchFamily="34" charset="-128"/>
              </a:rPr>
              <a:t>Objective</a:t>
            </a: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</a:rPr>
              <a:t>Mobile</a:t>
            </a:r>
          </a:p>
          <a:p>
            <a:pPr lvl="2" eaLnBrk="1" hangingPunct="1"/>
            <a:r>
              <a:rPr lang="en-US" altLang="en-US" sz="1400" dirty="0" smtClean="0">
                <a:ea typeface="ＭＳ Ｐゴシック" pitchFamily="34" charset="-128"/>
              </a:rPr>
              <a:t>Limited resources / performance </a:t>
            </a:r>
          </a:p>
          <a:p>
            <a:pPr lvl="2" eaLnBrk="1" hangingPunct="1"/>
            <a:endParaRPr lang="en-US" altLang="en-US" sz="14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</a:rPr>
              <a:t>Compact GPU representation</a:t>
            </a:r>
          </a:p>
          <a:p>
            <a:pPr lvl="2" eaLnBrk="1" hangingPunct="1"/>
            <a:r>
              <a:rPr lang="en-US" altLang="en-US" sz="1400" dirty="0" smtClean="0">
                <a:ea typeface="ＭＳ Ｐゴシック" pitchFamily="34" charset="-128"/>
              </a:rPr>
              <a:t>Good compression ratio (maximize resource usage)</a:t>
            </a:r>
          </a:p>
          <a:p>
            <a:pPr lvl="2" eaLnBrk="1" hangingPunct="1"/>
            <a:r>
              <a:rPr lang="en-US" altLang="en-US" sz="1400" dirty="0" smtClean="0">
                <a:ea typeface="ＭＳ Ｐゴシック" pitchFamily="34" charset="-128"/>
              </a:rPr>
              <a:t>Low decoding complexity (maximize decoding/rendering performance)</a:t>
            </a:r>
            <a:endParaRPr lang="en-US" altLang="en-US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  <a:p>
            <a:pPr lvl="1"/>
            <a:endParaRPr lang="it-IT" altLang="en-US" sz="1600" dirty="0" smtClean="0">
              <a:ea typeface="ＭＳ Ｐゴシック" pitchFamily="34" charset="-128"/>
            </a:endParaRPr>
          </a:p>
        </p:txBody>
      </p:sp>
      <p:sp>
        <p:nvSpPr>
          <p:cNvPr id="30723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 smtClean="0">
                <a:ea typeface="ＭＳ Ｐゴシック" pitchFamily="34" charset="-128"/>
              </a:rPr>
              <a:t>Compact </a:t>
            </a:r>
            <a:r>
              <a:rPr lang="es-ES" altLang="en-US" dirty="0" err="1" smtClean="0">
                <a:ea typeface="ＭＳ Ｐゴシック" pitchFamily="34" charset="-128"/>
              </a:rPr>
              <a:t>Adaptive</a:t>
            </a:r>
            <a:r>
              <a:rPr lang="es-ES" altLang="en-US" dirty="0" smtClean="0">
                <a:ea typeface="ＭＳ Ｐゴシック" pitchFamily="34" charset="-128"/>
              </a:rPr>
              <a:t> Tetra </a:t>
            </a:r>
            <a:r>
              <a:rPr lang="es-ES" altLang="en-US" dirty="0" err="1" smtClean="0">
                <a:ea typeface="ＭＳ Ｐゴシック" pitchFamily="34" charset="-128"/>
              </a:rPr>
              <a:t>Puzzles</a:t>
            </a:r>
            <a:r>
              <a:rPr lang="es-ES" altLang="en-US" dirty="0" smtClean="0">
                <a:ea typeface="ＭＳ Ｐゴシック" pitchFamily="34" charset="-128"/>
              </a:rPr>
              <a:t/>
            </a:r>
            <a:br>
              <a:rPr lang="es-ES" altLang="en-US" dirty="0" smtClean="0">
                <a:ea typeface="ＭＳ Ｐゴシック" pitchFamily="34" charset="-128"/>
              </a:rPr>
            </a:br>
            <a:r>
              <a:rPr lang="es-ES" altLang="en-US" sz="2400" dirty="0" err="1" smtClean="0">
                <a:ea typeface="ＭＳ Ｐゴシック" pitchFamily="34" charset="-128"/>
              </a:rPr>
              <a:t>Efficient</a:t>
            </a:r>
            <a:r>
              <a:rPr lang="es-ES" altLang="en-US" sz="2400" dirty="0" smtClean="0">
                <a:ea typeface="ＭＳ Ｐゴシック" pitchFamily="34" charset="-128"/>
              </a:rPr>
              <a:t> </a:t>
            </a:r>
            <a:r>
              <a:rPr lang="es-ES" altLang="en-US" sz="2400" dirty="0" err="1" smtClean="0">
                <a:ea typeface="ＭＳ Ｐゴシック" pitchFamily="34" charset="-128"/>
              </a:rPr>
              <a:t>distribution</a:t>
            </a:r>
            <a:r>
              <a:rPr lang="es-ES" altLang="en-US" sz="2400" dirty="0" smtClean="0">
                <a:ea typeface="ＭＳ Ｐゴシック" pitchFamily="34" charset="-128"/>
              </a:rPr>
              <a:t> and </a:t>
            </a:r>
            <a:r>
              <a:rPr lang="es-ES" altLang="en-US" sz="2400" dirty="0" err="1" smtClean="0">
                <a:ea typeface="ＭＳ Ｐゴシック" pitchFamily="34" charset="-128"/>
              </a:rPr>
              <a:t>rendering</a:t>
            </a:r>
            <a:r>
              <a:rPr lang="es-ES" altLang="en-US" sz="2400" dirty="0" smtClean="0">
                <a:ea typeface="ＭＳ Ｐゴシック" pitchFamily="34" charset="-128"/>
              </a:rPr>
              <a:t> </a:t>
            </a:r>
            <a:r>
              <a:rPr lang="es-ES" altLang="en-US" sz="2400" dirty="0" err="1" smtClean="0">
                <a:ea typeface="ＭＳ Ｐゴシック" pitchFamily="34" charset="-128"/>
              </a:rPr>
              <a:t>for</a:t>
            </a:r>
            <a:r>
              <a:rPr lang="es-ES" altLang="en-US" sz="2400" dirty="0" smtClean="0">
                <a:ea typeface="ＭＳ Ｐゴシック" pitchFamily="34" charset="-128"/>
              </a:rPr>
              <a:t> </a:t>
            </a:r>
            <a:r>
              <a:rPr lang="es-ES" altLang="en-US" sz="2400" dirty="0" err="1" smtClean="0">
                <a:ea typeface="ＭＳ Ｐゴシック" pitchFamily="34" charset="-128"/>
              </a:rPr>
              <a:t>mobile</a:t>
            </a:r>
            <a:endParaRPr lang="it-IT" altLang="en-US" sz="4000" dirty="0" smtClean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u="none" smtClean="0"/>
              <a:pPr>
                <a:defRPr/>
              </a:pPr>
              <a:t>21</a:t>
            </a:fld>
            <a:endParaRPr lang="it-IT" u="none" dirty="0"/>
          </a:p>
        </p:txBody>
      </p:sp>
      <p:pic>
        <p:nvPicPr>
          <p:cNvPr id="6" name="Picture 2" descr="http://www.crs4.it/vic/data/multimedia/img/snv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50" y="4957775"/>
            <a:ext cx="1501494" cy="12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40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255613" y="4530171"/>
            <a:ext cx="832427" cy="3876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Overview</a:t>
            </a:r>
            <a:endParaRPr lang="it-IT" altLang="en-US" sz="2400" dirty="0" smtClean="0">
              <a:ea typeface="ＭＳ Ｐゴシック" pitchFamily="34" charset="-128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511" y="1484784"/>
            <a:ext cx="4887879" cy="4896544"/>
          </a:xfrm>
        </p:spPr>
        <p:txBody>
          <a:bodyPr/>
          <a:lstStyle/>
          <a:p>
            <a:r>
              <a:rPr lang="en-US" altLang="en-US" sz="1800" dirty="0" smtClean="0">
                <a:ea typeface="ＭＳ Ｐゴシック" pitchFamily="34" charset="-128"/>
              </a:rPr>
              <a:t>Construction</a:t>
            </a:r>
          </a:p>
          <a:p>
            <a:pPr lvl="1"/>
            <a:r>
              <a:rPr lang="en-US" altLang="en-US" sz="1600" dirty="0" smtClean="0">
                <a:ea typeface="ＭＳ Ｐゴシック" pitchFamily="34" charset="-128"/>
              </a:rPr>
              <a:t>Start with hires triangle soup</a:t>
            </a:r>
          </a:p>
          <a:p>
            <a:pPr lvl="1"/>
            <a:r>
              <a:rPr lang="it-IT" altLang="en-US" sz="1600" dirty="0" smtClean="0">
                <a:ea typeface="ＭＳ Ｐゴシック" pitchFamily="34" charset="-128"/>
              </a:rPr>
              <a:t>Partition model</a:t>
            </a:r>
          </a:p>
          <a:p>
            <a:pPr lvl="1"/>
            <a:r>
              <a:rPr lang="it-IT" altLang="en-US" sz="1600" dirty="0" smtClean="0">
                <a:ea typeface="ＭＳ Ｐゴシック" pitchFamily="34" charset="-128"/>
              </a:rPr>
              <a:t>Construct non-leaf cells by bottom-up recombination and simplification of lower level cells</a:t>
            </a:r>
            <a:endParaRPr lang="en-US" altLang="en-US" sz="1600" dirty="0" smtClean="0">
              <a:ea typeface="ＭＳ Ｐゴシック" pitchFamily="34" charset="-128"/>
            </a:endParaRPr>
          </a:p>
          <a:p>
            <a:pPr lvl="1"/>
            <a:r>
              <a:rPr lang="en-US" altLang="en-US" sz="1600" dirty="0" smtClean="0">
                <a:ea typeface="ＭＳ Ｐゴシック" pitchFamily="34" charset="-128"/>
              </a:rPr>
              <a:t>Assign model space errors to cells</a:t>
            </a:r>
          </a:p>
          <a:p>
            <a:pPr lvl="1"/>
            <a:endParaRPr lang="it-IT" altLang="en-US" sz="1600" dirty="0" smtClean="0">
              <a:ea typeface="ＭＳ Ｐゴシック" pitchFamily="34" charset="-128"/>
            </a:endParaRPr>
          </a:p>
          <a:p>
            <a:r>
              <a:rPr lang="en-US" altLang="en-US" sz="1800" dirty="0" smtClean="0">
                <a:ea typeface="ＭＳ Ｐゴシック" pitchFamily="34" charset="-128"/>
              </a:rPr>
              <a:t>Rendering</a:t>
            </a:r>
          </a:p>
          <a:p>
            <a:pPr lvl="1"/>
            <a:r>
              <a:rPr lang="it-IT" altLang="en-US" sz="1600" dirty="0" err="1" smtClean="0">
                <a:ea typeface="ＭＳ Ｐゴシック" pitchFamily="34" charset="-128"/>
              </a:rPr>
              <a:t>Refine</a:t>
            </a:r>
            <a:r>
              <a:rPr lang="it-IT" altLang="en-US" sz="1600" dirty="0" smtClean="0">
                <a:ea typeface="ＭＳ Ｐゴシック" pitchFamily="34" charset="-128"/>
              </a:rPr>
              <a:t> </a:t>
            </a:r>
            <a:r>
              <a:rPr lang="it-IT" altLang="en-US" sz="1600" dirty="0" err="1" smtClean="0">
                <a:ea typeface="ＭＳ Ｐゴシック" pitchFamily="34" charset="-128"/>
              </a:rPr>
              <a:t>graph</a:t>
            </a:r>
            <a:endParaRPr lang="it-IT" altLang="en-US" sz="1600" dirty="0" smtClean="0">
              <a:ea typeface="ＭＳ Ｐゴシック" pitchFamily="34" charset="-128"/>
            </a:endParaRPr>
          </a:p>
          <a:p>
            <a:pPr lvl="1"/>
            <a:r>
              <a:rPr lang="it-IT" altLang="en-US" sz="1600" dirty="0" smtClean="0">
                <a:ea typeface="ＭＳ Ｐゴシック" pitchFamily="34" charset="-128"/>
              </a:rPr>
              <a:t>Render </a:t>
            </a:r>
            <a:r>
              <a:rPr lang="it-IT" altLang="en-US" sz="1600" dirty="0" err="1" smtClean="0">
                <a:ea typeface="ＭＳ Ｐゴシック" pitchFamily="34" charset="-128"/>
              </a:rPr>
              <a:t>selected</a:t>
            </a:r>
            <a:r>
              <a:rPr lang="it-IT" altLang="en-US" sz="1600" dirty="0" smtClean="0">
                <a:ea typeface="ＭＳ Ｐゴシック" pitchFamily="34" charset="-128"/>
              </a:rPr>
              <a:t> </a:t>
            </a:r>
            <a:r>
              <a:rPr lang="it-IT" altLang="en-US" sz="1600" dirty="0" err="1" smtClean="0">
                <a:ea typeface="ＭＳ Ｐゴシック" pitchFamily="34" charset="-128"/>
              </a:rPr>
              <a:t>precomputed</a:t>
            </a:r>
            <a:r>
              <a:rPr lang="it-IT" altLang="en-US" sz="1600" dirty="0" smtClean="0">
                <a:ea typeface="ＭＳ Ｐゴシック" pitchFamily="34" charset="-128"/>
              </a:rPr>
              <a:t> </a:t>
            </a:r>
            <a:r>
              <a:rPr lang="it-IT" altLang="en-US" sz="1600" dirty="0" err="1" smtClean="0">
                <a:ea typeface="ＭＳ Ｐゴシック" pitchFamily="34" charset="-128"/>
              </a:rPr>
              <a:t>cells</a:t>
            </a:r>
            <a:endParaRPr lang="en-US" altLang="en-US" sz="1600" dirty="0" smtClean="0">
              <a:ea typeface="ＭＳ Ｐゴシック" pitchFamily="34" charset="-128"/>
            </a:endParaRPr>
          </a:p>
          <a:p>
            <a:pPr marL="457200" lvl="1" indent="0">
              <a:buNone/>
            </a:pPr>
            <a:endParaRPr lang="it-IT" altLang="en-US" sz="1600" dirty="0" smtClean="0">
              <a:ea typeface="ＭＳ Ｐゴシック" pitchFamily="34" charset="-128"/>
            </a:endParaRPr>
          </a:p>
          <a:p>
            <a:pPr lvl="1"/>
            <a:endParaRPr lang="it-IT" altLang="en-US" sz="1600" dirty="0" smtClean="0">
              <a:ea typeface="ＭＳ Ｐゴシック" pitchFamily="34" charset="-128"/>
            </a:endParaRPr>
          </a:p>
        </p:txBody>
      </p:sp>
      <p:pic>
        <p:nvPicPr>
          <p:cNvPr id="33796" name="Picture 71" descr="armadillo-fullres-tetra-step03-bl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2087563"/>
            <a:ext cx="6175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2" descr="armadillo-fullres-tetra-step00-ble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95438"/>
            <a:ext cx="3762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3" descr="armadillo-fullres-tetra-step02-bl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747838"/>
            <a:ext cx="555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4" descr="armadillo-fullres-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>
            <a:fillRect/>
          </a:stretch>
        </p:blipFill>
        <p:spPr bwMode="auto">
          <a:xfrm>
            <a:off x="7878763" y="2643188"/>
            <a:ext cx="10287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75" descr="armadillo-fullres-tetra-step10-ble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2295525"/>
            <a:ext cx="86995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Line 77"/>
          <p:cNvSpPr>
            <a:spLocks noChangeShapeType="1"/>
          </p:cNvSpPr>
          <p:nvPr/>
        </p:nvSpPr>
        <p:spPr bwMode="auto">
          <a:xfrm>
            <a:off x="5786438" y="1314450"/>
            <a:ext cx="2762250" cy="12192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33802" name="Text Box 78"/>
          <p:cNvSpPr txBox="1">
            <a:spLocks noChangeArrowheads="1"/>
          </p:cNvSpPr>
          <p:nvPr/>
        </p:nvSpPr>
        <p:spPr bwMode="auto">
          <a:xfrm rot="1394283">
            <a:off x="6913563" y="1663700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>
              <a:defRPr sz="2000"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it-IT" sz="1400" b="0" u="none">
                <a:latin typeface="Tahoma" pitchFamily="34" charset="0"/>
              </a:rPr>
              <a:t>Partitioning</a:t>
            </a:r>
            <a:endParaRPr lang="it-IT" altLang="it-IT" sz="1400" b="0" u="none">
              <a:latin typeface="Tahoma" pitchFamily="34" charset="0"/>
            </a:endParaRPr>
          </a:p>
        </p:txBody>
      </p:sp>
      <p:sp>
        <p:nvSpPr>
          <p:cNvPr id="33803" name="Line 79"/>
          <p:cNvSpPr>
            <a:spLocks noChangeShapeType="1"/>
          </p:cNvSpPr>
          <p:nvPr/>
        </p:nvSpPr>
        <p:spPr bwMode="auto">
          <a:xfrm flipH="1" flipV="1">
            <a:off x="5357813" y="2162175"/>
            <a:ext cx="2857500" cy="12954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33804" name="Text Box 80"/>
          <p:cNvSpPr txBox="1">
            <a:spLocks noChangeArrowheads="1"/>
          </p:cNvSpPr>
          <p:nvPr/>
        </p:nvSpPr>
        <p:spPr bwMode="auto">
          <a:xfrm rot="1394283">
            <a:off x="5568810" y="2909421"/>
            <a:ext cx="2392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>
              <a:defRPr sz="2000"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it-IT" sz="1400" b="0" u="none" dirty="0">
                <a:latin typeface="Tahoma" pitchFamily="34" charset="0"/>
              </a:rPr>
              <a:t>Constrained simplification +</a:t>
            </a:r>
          </a:p>
          <a:p>
            <a:r>
              <a:rPr lang="en-US" altLang="it-IT" sz="1400" b="0" u="none" dirty="0">
                <a:latin typeface="Tahoma" pitchFamily="34" charset="0"/>
              </a:rPr>
              <a:t>Chunk error computation</a:t>
            </a:r>
            <a:endParaRPr lang="it-IT" altLang="it-IT" sz="1400" b="0" u="none" dirty="0">
              <a:latin typeface="Tahoma" pitchFamily="34" charset="0"/>
            </a:endParaRPr>
          </a:p>
        </p:txBody>
      </p:sp>
      <p:sp>
        <p:nvSpPr>
          <p:cNvPr id="33806" name="Rectangle 92"/>
          <p:cNvSpPr>
            <a:spLocks noChangeArrowheads="1"/>
          </p:cNvSpPr>
          <p:nvPr/>
        </p:nvSpPr>
        <p:spPr bwMode="auto">
          <a:xfrm>
            <a:off x="5281613" y="3924300"/>
            <a:ext cx="552450" cy="590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u="none"/>
          </a:p>
        </p:txBody>
      </p:sp>
      <p:pic>
        <p:nvPicPr>
          <p:cNvPr id="33807" name="Picture 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1" y="3659041"/>
            <a:ext cx="924906" cy="11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808" name="Picture 94" descr="Nome file: j0282452.wmf&#10;Parole chiave: computer, informatica, monitor ...&#10;Dimensioni file: 37 K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457700"/>
            <a:ext cx="5175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Freeform 95"/>
          <p:cNvSpPr>
            <a:spLocks/>
          </p:cNvSpPr>
          <p:nvPr/>
        </p:nvSpPr>
        <p:spPr bwMode="auto">
          <a:xfrm>
            <a:off x="8677275" y="4524375"/>
            <a:ext cx="228600" cy="369332"/>
          </a:xfrm>
          <a:custGeom>
            <a:avLst/>
            <a:gdLst>
              <a:gd name="T0" fmla="*/ 0 w 248"/>
              <a:gd name="T1" fmla="*/ 0 h 313"/>
              <a:gd name="T2" fmla="*/ 2147483647 w 248"/>
              <a:gd name="T3" fmla="*/ 2147483647 h 313"/>
              <a:gd name="T4" fmla="*/ 2147483647 w 248"/>
              <a:gd name="T5" fmla="*/ 2147483647 h 313"/>
              <a:gd name="T6" fmla="*/ 2147483647 w 248"/>
              <a:gd name="T7" fmla="*/ 2147483647 h 313"/>
              <a:gd name="T8" fmla="*/ 2147483647 w 248"/>
              <a:gd name="T9" fmla="*/ 2147483647 h 313"/>
              <a:gd name="T10" fmla="*/ 2147483647 w 248"/>
              <a:gd name="T11" fmla="*/ 2147483647 h 313"/>
              <a:gd name="T12" fmla="*/ 2147483647 w 248"/>
              <a:gd name="T13" fmla="*/ 2147483647 h 313"/>
              <a:gd name="T14" fmla="*/ 2147483647 w 248"/>
              <a:gd name="T15" fmla="*/ 2147483647 h 313"/>
              <a:gd name="T16" fmla="*/ 2147483647 w 248"/>
              <a:gd name="T17" fmla="*/ 2147483647 h 313"/>
              <a:gd name="T18" fmla="*/ 2147483647 w 248"/>
              <a:gd name="T19" fmla="*/ 2147483647 h 313"/>
              <a:gd name="T20" fmla="*/ 2147483647 w 248"/>
              <a:gd name="T21" fmla="*/ 2147483647 h 313"/>
              <a:gd name="T22" fmla="*/ 2147483647 w 248"/>
              <a:gd name="T23" fmla="*/ 2147483647 h 313"/>
              <a:gd name="T24" fmla="*/ 2147483647 w 248"/>
              <a:gd name="T25" fmla="*/ 2147483647 h 313"/>
              <a:gd name="T26" fmla="*/ 2147483647 w 248"/>
              <a:gd name="T27" fmla="*/ 2147483647 h 313"/>
              <a:gd name="T28" fmla="*/ 2147483647 w 248"/>
              <a:gd name="T29" fmla="*/ 2147483647 h 313"/>
              <a:gd name="T30" fmla="*/ 2147483647 w 248"/>
              <a:gd name="T31" fmla="*/ 2147483647 h 313"/>
              <a:gd name="T32" fmla="*/ 0 w 248"/>
              <a:gd name="T33" fmla="*/ 0 h 3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48"/>
              <a:gd name="T52" fmla="*/ 0 h 313"/>
              <a:gd name="T53" fmla="*/ 248 w 248"/>
              <a:gd name="T54" fmla="*/ 313 h 31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48" h="313">
                <a:moveTo>
                  <a:pt x="0" y="0"/>
                </a:moveTo>
                <a:lnTo>
                  <a:pt x="18" y="138"/>
                </a:lnTo>
                <a:lnTo>
                  <a:pt x="26" y="199"/>
                </a:lnTo>
                <a:lnTo>
                  <a:pt x="29" y="250"/>
                </a:lnTo>
                <a:lnTo>
                  <a:pt x="27" y="300"/>
                </a:lnTo>
                <a:lnTo>
                  <a:pt x="26" y="313"/>
                </a:lnTo>
                <a:lnTo>
                  <a:pt x="248" y="253"/>
                </a:lnTo>
                <a:lnTo>
                  <a:pt x="245" y="220"/>
                </a:lnTo>
                <a:lnTo>
                  <a:pt x="240" y="162"/>
                </a:lnTo>
                <a:lnTo>
                  <a:pt x="231" y="117"/>
                </a:lnTo>
                <a:lnTo>
                  <a:pt x="225" y="79"/>
                </a:lnTo>
                <a:lnTo>
                  <a:pt x="219" y="45"/>
                </a:lnTo>
                <a:lnTo>
                  <a:pt x="212" y="22"/>
                </a:lnTo>
                <a:lnTo>
                  <a:pt x="146" y="13"/>
                </a:lnTo>
                <a:lnTo>
                  <a:pt x="116" y="9"/>
                </a:lnTo>
                <a:lnTo>
                  <a:pt x="81" y="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u="none"/>
          </a:p>
        </p:txBody>
      </p:sp>
      <p:pic>
        <p:nvPicPr>
          <p:cNvPr id="33810" name="Picture 96" descr="armadillo-shad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2940">
            <a:off x="8704263" y="4560888"/>
            <a:ext cx="1682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3" name="Rectangle 104"/>
          <p:cNvSpPr>
            <a:spLocks noChangeArrowheads="1"/>
          </p:cNvSpPr>
          <p:nvPr/>
        </p:nvSpPr>
        <p:spPr bwMode="auto">
          <a:xfrm>
            <a:off x="6242050" y="4541322"/>
            <a:ext cx="685800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900" u="none">
                <a:solidFill>
                  <a:srgbClr val="000080"/>
                </a:solidFill>
              </a:rPr>
              <a:t>Adaptive rendering</a:t>
            </a:r>
            <a:endParaRPr lang="it-IT" altLang="it-IT" sz="900" u="none">
              <a:solidFill>
                <a:srgbClr val="000080"/>
              </a:solidFill>
            </a:endParaRPr>
          </a:p>
        </p:txBody>
      </p:sp>
      <p:cxnSp>
        <p:nvCxnSpPr>
          <p:cNvPr id="33816" name="AutoShape 107"/>
          <p:cNvCxnSpPr>
            <a:cxnSpLocks noChangeShapeType="1"/>
          </p:cNvCxnSpPr>
          <p:nvPr/>
        </p:nvCxnSpPr>
        <p:spPr bwMode="auto">
          <a:xfrm rot="10800000" flipV="1">
            <a:off x="5557604" y="4725989"/>
            <a:ext cx="674923" cy="97588"/>
          </a:xfrm>
          <a:prstGeom prst="bentConnector4">
            <a:avLst>
              <a:gd name="adj1" fmla="val 27285"/>
              <a:gd name="adj2" fmla="val 334250"/>
            </a:avLst>
          </a:prstGeom>
          <a:noFill/>
          <a:ln w="28575">
            <a:solidFill>
              <a:schemeClr val="bg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7" name="AutoShape 108"/>
          <p:cNvCxnSpPr>
            <a:cxnSpLocks noChangeShapeType="1"/>
            <a:stCxn id="33813" idx="3"/>
          </p:cNvCxnSpPr>
          <p:nvPr/>
        </p:nvCxnSpPr>
        <p:spPr bwMode="auto">
          <a:xfrm flipV="1">
            <a:off x="6927850" y="4725987"/>
            <a:ext cx="274638" cy="1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8" name="Rectangle 109"/>
          <p:cNvSpPr>
            <a:spLocks noChangeArrowheads="1"/>
          </p:cNvSpPr>
          <p:nvPr/>
        </p:nvSpPr>
        <p:spPr bwMode="auto">
          <a:xfrm>
            <a:off x="6188075" y="4509685"/>
            <a:ext cx="2076450" cy="446892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it-IT" altLang="it-IT" u="none"/>
          </a:p>
        </p:txBody>
      </p:sp>
      <p:sp>
        <p:nvSpPr>
          <p:cNvPr id="33819" name="Rectangle 110"/>
          <p:cNvSpPr>
            <a:spLocks noChangeArrowheads="1"/>
          </p:cNvSpPr>
          <p:nvPr/>
        </p:nvSpPr>
        <p:spPr bwMode="auto">
          <a:xfrm>
            <a:off x="6791325" y="4925859"/>
            <a:ext cx="604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900" b="1" u="none" dirty="0">
                <a:solidFill>
                  <a:srgbClr val="000080"/>
                </a:solidFill>
              </a:rPr>
              <a:t>On-line</a:t>
            </a:r>
            <a:endParaRPr lang="it-IT" altLang="it-IT" sz="900" b="1" u="none" dirty="0">
              <a:solidFill>
                <a:srgbClr val="000080"/>
              </a:solidFill>
            </a:endParaRPr>
          </a:p>
        </p:txBody>
      </p:sp>
      <p:sp>
        <p:nvSpPr>
          <p:cNvPr id="33820" name="Line 111"/>
          <p:cNvSpPr>
            <a:spLocks noChangeShapeType="1"/>
          </p:cNvSpPr>
          <p:nvPr/>
        </p:nvSpPr>
        <p:spPr bwMode="auto">
          <a:xfrm flipV="1">
            <a:off x="8124825" y="4752975"/>
            <a:ext cx="374650" cy="15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u="none"/>
          </a:p>
        </p:txBody>
      </p:sp>
      <p:cxnSp>
        <p:nvCxnSpPr>
          <p:cNvPr id="33821" name="AutoShape 112"/>
          <p:cNvCxnSpPr>
            <a:cxnSpLocks noChangeShapeType="1"/>
            <a:endCxn id="33804" idx="1"/>
          </p:cNvCxnSpPr>
          <p:nvPr/>
        </p:nvCxnSpPr>
        <p:spPr bwMode="auto">
          <a:xfrm rot="5400000" flipH="1" flipV="1">
            <a:off x="5159740" y="3095766"/>
            <a:ext cx="902869" cy="109378"/>
          </a:xfrm>
          <a:prstGeom prst="bentConnector2">
            <a:avLst/>
          </a:prstGeom>
          <a:noFill/>
          <a:ln w="28575">
            <a:solidFill>
              <a:schemeClr val="bg2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B040C2-9F27-408D-AA28-2CFE88E39C5B}" type="slidenum">
              <a:rPr lang="it-IT" u="none" smtClean="0"/>
              <a:pPr>
                <a:defRPr/>
              </a:pPr>
              <a:t>22</a:t>
            </a:fld>
            <a:endParaRPr lang="it-IT" u="none" dirty="0"/>
          </a:p>
        </p:txBody>
      </p:sp>
      <p:grpSp>
        <p:nvGrpSpPr>
          <p:cNvPr id="33812" name="Group 98"/>
          <p:cNvGrpSpPr>
            <a:grpSpLocks/>
          </p:cNvGrpSpPr>
          <p:nvPr/>
        </p:nvGrpSpPr>
        <p:grpSpPr bwMode="auto">
          <a:xfrm>
            <a:off x="7582719" y="4561545"/>
            <a:ext cx="506846" cy="369325"/>
            <a:chOff x="4193" y="1386"/>
            <a:chExt cx="824" cy="585"/>
          </a:xfrm>
        </p:grpSpPr>
        <p:pic>
          <p:nvPicPr>
            <p:cNvPr id="33822" name="Picture 99" descr="armadillo-cach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" y="1553"/>
              <a:ext cx="777" cy="25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823" name="Group 100"/>
            <p:cNvGrpSpPr>
              <a:grpSpLocks/>
            </p:cNvGrpSpPr>
            <p:nvPr/>
          </p:nvGrpSpPr>
          <p:grpSpPr bwMode="auto">
            <a:xfrm>
              <a:off x="4203" y="1386"/>
              <a:ext cx="814" cy="585"/>
              <a:chOff x="4330" y="2061"/>
              <a:chExt cx="582" cy="383"/>
            </a:xfrm>
          </p:grpSpPr>
          <p:sp>
            <p:nvSpPr>
              <p:cNvPr id="33824" name="Rectangle 101"/>
              <p:cNvSpPr>
                <a:spLocks noChangeArrowheads="1"/>
              </p:cNvSpPr>
              <p:nvPr/>
            </p:nvSpPr>
            <p:spPr bwMode="auto">
              <a:xfrm>
                <a:off x="4330" y="2061"/>
                <a:ext cx="215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 altLang="it-IT" u="none"/>
              </a:p>
            </p:txBody>
          </p:sp>
          <p:sp>
            <p:nvSpPr>
              <p:cNvPr id="33825" name="Rectangle 102"/>
              <p:cNvSpPr>
                <a:spLocks noChangeArrowheads="1"/>
              </p:cNvSpPr>
              <p:nvPr/>
            </p:nvSpPr>
            <p:spPr bwMode="auto">
              <a:xfrm>
                <a:off x="4512" y="2061"/>
                <a:ext cx="215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 altLang="it-IT" u="none"/>
              </a:p>
            </p:txBody>
          </p:sp>
          <p:sp>
            <p:nvSpPr>
              <p:cNvPr id="33826" name="Rectangle 103"/>
              <p:cNvSpPr>
                <a:spLocks noChangeArrowheads="1"/>
              </p:cNvSpPr>
              <p:nvPr/>
            </p:nvSpPr>
            <p:spPr bwMode="auto">
              <a:xfrm>
                <a:off x="4697" y="2061"/>
                <a:ext cx="215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 altLang="it-IT" u="none"/>
              </a:p>
            </p:txBody>
          </p:sp>
        </p:grpSp>
      </p:grpSp>
      <p:sp>
        <p:nvSpPr>
          <p:cNvPr id="41" name="Rectangle 106"/>
          <p:cNvSpPr>
            <a:spLocks noChangeArrowheads="1"/>
          </p:cNvSpPr>
          <p:nvPr/>
        </p:nvSpPr>
        <p:spPr bwMode="auto">
          <a:xfrm>
            <a:off x="7198462" y="4630485"/>
            <a:ext cx="4898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900" u="none" dirty="0" smtClean="0">
                <a:solidFill>
                  <a:srgbClr val="000080"/>
                </a:solidFill>
              </a:rPr>
              <a:t>GPU</a:t>
            </a:r>
            <a:endParaRPr lang="it-IT" altLang="it-IT" sz="900" u="none" dirty="0">
              <a:solidFill>
                <a:srgbClr val="000080"/>
              </a:solidFill>
            </a:endParaRPr>
          </a:p>
        </p:txBody>
      </p:sp>
      <p:sp>
        <p:nvSpPr>
          <p:cNvPr id="42" name="Rectangle 106"/>
          <p:cNvSpPr>
            <a:spLocks noChangeArrowheads="1"/>
          </p:cNvSpPr>
          <p:nvPr/>
        </p:nvSpPr>
        <p:spPr bwMode="auto">
          <a:xfrm>
            <a:off x="7544818" y="4477811"/>
            <a:ext cx="5537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900" u="none" dirty="0" smtClean="0">
                <a:solidFill>
                  <a:srgbClr val="000080"/>
                </a:solidFill>
              </a:rPr>
              <a:t>Cache</a:t>
            </a:r>
            <a:endParaRPr lang="it-IT" altLang="it-IT" sz="900" u="none" dirty="0">
              <a:solidFill>
                <a:srgbClr val="000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3950" y="5657850"/>
            <a:ext cx="7424738" cy="60007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rmAutofit/>
          </a:bodyPr>
          <a:lstStyle/>
          <a:p>
            <a:pPr algn="ctr"/>
            <a:r>
              <a:rPr lang="en-US" sz="2000" b="1" u="none" dirty="0" smtClean="0"/>
              <a:t>Ensure continuity </a:t>
            </a:r>
            <a:r>
              <a:rPr lang="en-US" sz="2000" b="1" u="none" dirty="0" smtClean="0">
                <a:sym typeface="Wingdings" pitchFamily="2" charset="2"/>
              </a:rPr>
              <a:t> Shared information on borders</a:t>
            </a:r>
            <a:endParaRPr lang="en-US" sz="2000" b="1" u="none" dirty="0" smtClean="0"/>
          </a:p>
        </p:txBody>
      </p:sp>
    </p:spTree>
    <p:extLst>
      <p:ext uri="{BB962C8B-B14F-4D97-AF65-F5344CB8AC3E}">
        <p14:creationId xmlns:p14="http://schemas.microsoft.com/office/powerpoint/2010/main" val="3925741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978201" y="1232896"/>
            <a:ext cx="3048000" cy="2692875"/>
            <a:chOff x="4076700" y="3800730"/>
            <a:chExt cx="3048000" cy="26928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013" y="3915030"/>
              <a:ext cx="2706687" cy="244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190330" y="4906615"/>
              <a:ext cx="409575" cy="35071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sz="1600" b="1" u="none" dirty="0" smtClean="0">
                  <a:solidFill>
                    <a:srgbClr val="FF3300"/>
                  </a:solidFill>
                </a:rPr>
                <a:t>P2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76700" y="5581650"/>
              <a:ext cx="409575" cy="35071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sz="1600" b="1" u="none" dirty="0" smtClean="0">
                  <a:solidFill>
                    <a:srgbClr val="FF3300"/>
                  </a:solidFill>
                </a:rPr>
                <a:t>P1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95156" y="3800730"/>
              <a:ext cx="409575" cy="35071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sz="1600" b="1" u="none" dirty="0" smtClean="0">
                  <a:solidFill>
                    <a:srgbClr val="FF3300"/>
                  </a:solidFill>
                </a:rPr>
                <a:t>P3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76093" y="6142895"/>
              <a:ext cx="409575" cy="35071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sz="1600" b="1" u="none" dirty="0" smtClean="0">
                  <a:solidFill>
                    <a:srgbClr val="FF3300"/>
                  </a:solidFill>
                </a:rPr>
                <a:t>P4</a:t>
              </a:r>
            </a:p>
          </p:txBody>
        </p:sp>
      </p:grp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dirty="0" err="1" smtClean="0">
                <a:ea typeface="ＭＳ Ｐゴシック" pitchFamily="34" charset="-128"/>
              </a:rPr>
              <a:t>Our</a:t>
            </a:r>
            <a:r>
              <a:rPr lang="it-IT" altLang="en-US" dirty="0" smtClean="0">
                <a:ea typeface="ＭＳ Ｐゴシック" pitchFamily="34" charset="-128"/>
              </a:rPr>
              <a:t> </a:t>
            </a:r>
            <a:r>
              <a:rPr lang="it-IT" altLang="en-US" dirty="0" err="1" smtClean="0">
                <a:ea typeface="ＭＳ Ｐゴシック" pitchFamily="34" charset="-128"/>
              </a:rPr>
              <a:t>approach</a:t>
            </a:r>
            <a:endParaRPr lang="it-IT" altLang="en-US" dirty="0" smtClean="0">
              <a:ea typeface="ＭＳ Ｐゴシック" pitchFamily="34" charset="-128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285893"/>
            <a:ext cx="6442476" cy="5124955"/>
          </a:xfrm>
        </p:spPr>
        <p:txBody>
          <a:bodyPr/>
          <a:lstStyle/>
          <a:p>
            <a:pPr eaLnBrk="1" hangingPunct="1"/>
            <a:r>
              <a:rPr lang="en-US" altLang="en-US" sz="2000" b="1" dirty="0" smtClean="0">
                <a:ea typeface="ＭＳ Ｐゴシック" pitchFamily="34" charset="-128"/>
              </a:rPr>
              <a:t>Geometry clipped</a:t>
            </a:r>
            <a:r>
              <a:rPr lang="en-US" altLang="en-US" sz="2000" dirty="0" smtClean="0">
                <a:ea typeface="ＭＳ Ｐゴシック" pitchFamily="34" charset="-128"/>
              </a:rPr>
              <a:t> against containing </a:t>
            </a:r>
            <a:r>
              <a:rPr lang="en-US" altLang="en-US" sz="2000" dirty="0" err="1" smtClean="0">
                <a:ea typeface="ＭＳ Ｐゴシック" pitchFamily="34" charset="-128"/>
              </a:rPr>
              <a:t>tetrahedra</a:t>
            </a:r>
            <a:endParaRPr lang="en-US" altLang="en-US" sz="2000" dirty="0" smtClean="0">
              <a:ea typeface="ＭＳ Ｐゴシック" pitchFamily="34" charset="-128"/>
            </a:endParaRPr>
          </a:p>
          <a:p>
            <a:pPr lvl="1" eaLnBrk="1" hangingPunct="1"/>
            <a:endParaRPr lang="en-US" altLang="en-US" sz="1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2000" dirty="0" smtClean="0">
                <a:ea typeface="ＭＳ Ｐゴシック" pitchFamily="34" charset="-128"/>
              </a:rPr>
              <a:t>Vertices: </a:t>
            </a:r>
            <a:r>
              <a:rPr lang="en-US" altLang="en-US" sz="2000" dirty="0" err="1" smtClean="0">
                <a:ea typeface="ＭＳ Ｐゴシック" pitchFamily="34" charset="-128"/>
              </a:rPr>
              <a:t>tetrahedra</a:t>
            </a:r>
            <a:r>
              <a:rPr lang="en-US" altLang="en-US" sz="2000" dirty="0" smtClean="0">
                <a:ea typeface="ＭＳ Ｐゴシック" pitchFamily="34" charset="-128"/>
              </a:rPr>
              <a:t> </a:t>
            </a:r>
            <a:r>
              <a:rPr lang="en-US" altLang="en-US" sz="2000" b="1" dirty="0" err="1" smtClean="0">
                <a:ea typeface="ＭＳ Ｐゴシック" pitchFamily="34" charset="-128"/>
              </a:rPr>
              <a:t>barycentric</a:t>
            </a:r>
            <a:r>
              <a:rPr lang="en-US" altLang="en-US" sz="2000" b="1" dirty="0" smtClean="0">
                <a:ea typeface="ＭＳ Ｐゴシック" pitchFamily="34" charset="-128"/>
              </a:rPr>
              <a:t> coordinates </a:t>
            </a:r>
          </a:p>
          <a:p>
            <a:pPr lvl="1" eaLnBrk="1" hangingPunct="1"/>
            <a:r>
              <a:rPr lang="en-US" sz="1800" dirty="0" err="1" smtClean="0"/>
              <a:t>P</a:t>
            </a:r>
            <a:r>
              <a:rPr lang="en-US" sz="1800" baseline="-25000" dirty="0" err="1" smtClean="0"/>
              <a:t>barycentric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l-GR" sz="1800" dirty="0"/>
              <a:t>λ</a:t>
            </a:r>
            <a:r>
              <a:rPr lang="en-US" sz="1800" baseline="-25000" dirty="0"/>
              <a:t>1</a:t>
            </a:r>
            <a:r>
              <a:rPr lang="en-US" sz="1800" dirty="0"/>
              <a:t>*P</a:t>
            </a:r>
            <a:r>
              <a:rPr lang="en-US" sz="1800" baseline="-25000" dirty="0"/>
              <a:t>1</a:t>
            </a:r>
            <a:r>
              <a:rPr lang="en-US" sz="1800" dirty="0"/>
              <a:t>+</a:t>
            </a:r>
            <a:r>
              <a:rPr lang="el-GR" sz="1800" dirty="0"/>
              <a:t>λ</a:t>
            </a:r>
            <a:r>
              <a:rPr lang="en-US" sz="1800" baseline="-25000" dirty="0"/>
              <a:t>2</a:t>
            </a:r>
            <a:r>
              <a:rPr lang="en-US" sz="1800" dirty="0"/>
              <a:t>*P</a:t>
            </a:r>
            <a:r>
              <a:rPr lang="en-US" sz="1800" baseline="-25000" dirty="0"/>
              <a:t>2</a:t>
            </a:r>
            <a:r>
              <a:rPr lang="en-US" sz="1800" dirty="0"/>
              <a:t>+</a:t>
            </a:r>
            <a:r>
              <a:rPr lang="el-GR" sz="1800" dirty="0"/>
              <a:t>λ</a:t>
            </a:r>
            <a:r>
              <a:rPr lang="en-US" sz="1800" baseline="-25000" dirty="0"/>
              <a:t>3</a:t>
            </a:r>
            <a:r>
              <a:rPr lang="en-US" sz="1800" dirty="0"/>
              <a:t>*P</a:t>
            </a:r>
            <a:r>
              <a:rPr lang="en-US" sz="1800" baseline="-25000" dirty="0"/>
              <a:t>3</a:t>
            </a:r>
            <a:r>
              <a:rPr lang="en-US" sz="1800" dirty="0"/>
              <a:t>+</a:t>
            </a:r>
            <a:r>
              <a:rPr lang="el-GR" sz="1800" dirty="0"/>
              <a:t>λ</a:t>
            </a:r>
            <a:r>
              <a:rPr lang="en-US" sz="1800" baseline="-25000" dirty="0"/>
              <a:t>4*</a:t>
            </a:r>
            <a:r>
              <a:rPr lang="en-US" sz="1800" dirty="0"/>
              <a:t>P</a:t>
            </a:r>
            <a:r>
              <a:rPr lang="en-US" sz="1800" baseline="-25000" dirty="0"/>
              <a:t>4</a:t>
            </a:r>
          </a:p>
          <a:p>
            <a:pPr lvl="1" eaLnBrk="1" hangingPunct="1"/>
            <a:endParaRPr lang="en-US" altLang="en-US" sz="1400" b="1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2000" dirty="0" smtClean="0">
                <a:ea typeface="ＭＳ Ｐゴシック" pitchFamily="34" charset="-128"/>
              </a:rPr>
              <a:t>Seamless </a:t>
            </a:r>
            <a:r>
              <a:rPr lang="en-US" altLang="en-US" sz="2000" b="1" dirty="0" smtClean="0">
                <a:ea typeface="ＭＳ Ｐゴシック" pitchFamily="34" charset="-128"/>
              </a:rPr>
              <a:t>local quantization</a:t>
            </a:r>
          </a:p>
          <a:p>
            <a:pPr lvl="1" eaLnBrk="1" hangingPunct="1"/>
            <a:r>
              <a:rPr lang="en-US" altLang="en-US" sz="1400" dirty="0" smtClean="0">
                <a:ea typeface="ＭＳ Ｐゴシック" pitchFamily="34" charset="-128"/>
              </a:rPr>
              <a:t>Inner vertices (I):  4 corners</a:t>
            </a:r>
          </a:p>
          <a:p>
            <a:pPr lvl="1" eaLnBrk="1" hangingPunct="1"/>
            <a:r>
              <a:rPr lang="en-US" altLang="en-US" sz="1400" dirty="0" smtClean="0">
                <a:ea typeface="ＭＳ Ｐゴシック" pitchFamily="34" charset="-128"/>
              </a:rPr>
              <a:t>Face vertices (F): 3 corners</a:t>
            </a:r>
          </a:p>
          <a:p>
            <a:pPr lvl="1" eaLnBrk="1" hangingPunct="1"/>
            <a:r>
              <a:rPr lang="en-US" altLang="en-US" sz="1400" dirty="0" smtClean="0">
                <a:ea typeface="ＭＳ Ｐゴシック" pitchFamily="34" charset="-128"/>
              </a:rPr>
              <a:t>Edge vertices (E): 2 corners</a:t>
            </a:r>
          </a:p>
          <a:p>
            <a:pPr lvl="2" eaLnBrk="1" hangingPunct="1"/>
            <a:endParaRPr lang="en-US" altLang="en-US" sz="12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2000" b="1" dirty="0" smtClean="0">
                <a:ea typeface="ＭＳ Ｐゴシック" pitchFamily="34" charset="-128"/>
              </a:rPr>
              <a:t>GPU friendly compact data representation</a:t>
            </a:r>
          </a:p>
          <a:p>
            <a:pPr lvl="1" eaLnBrk="1" hangingPunct="1"/>
            <a:r>
              <a:rPr lang="en-US" altLang="en-US" sz="1400" dirty="0" smtClean="0">
                <a:ea typeface="ＭＳ Ｐゴシック" pitchFamily="34" charset="-128"/>
              </a:rPr>
              <a:t>8 bytes = position (3 bytes) + color (3 bytes)+ normal(2 bytes)</a:t>
            </a:r>
          </a:p>
          <a:p>
            <a:pPr lvl="1" eaLnBrk="1" hangingPunct="1"/>
            <a:r>
              <a:rPr lang="en-US" altLang="en-US" sz="1400" dirty="0" err="1" smtClean="0">
                <a:ea typeface="ＭＳ Ｐゴシック" pitchFamily="34" charset="-128"/>
              </a:rPr>
              <a:t>Normals</a:t>
            </a:r>
            <a:r>
              <a:rPr lang="en-US" altLang="en-US" sz="1400" dirty="0" smtClean="0">
                <a:ea typeface="ＭＳ Ｐゴシック" pitchFamily="34" charset="-128"/>
              </a:rPr>
              <a:t> encoded with the octahedron approach [Meyer et al. 2012]</a:t>
            </a:r>
          </a:p>
          <a:p>
            <a:pPr lvl="1" eaLnBrk="1" hangingPunct="1"/>
            <a:endParaRPr lang="en-US" altLang="en-US" sz="1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2000" dirty="0" smtClean="0">
                <a:ea typeface="ＭＳ Ｐゴシック" pitchFamily="34" charset="-128"/>
              </a:rPr>
              <a:t>Further compression with entropy coding</a:t>
            </a: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</a:rPr>
              <a:t>exploiting local data coherence</a:t>
            </a:r>
          </a:p>
          <a:p>
            <a:pPr marL="457200" lvl="1" indent="0" eaLnBrk="1" hangingPunct="1">
              <a:buNone/>
            </a:pPr>
            <a:r>
              <a:rPr lang="en-US" sz="1600" dirty="0" smtClean="0"/>
              <a:t>   </a:t>
            </a:r>
          </a:p>
          <a:p>
            <a:pPr marL="457200" lvl="1" indent="0" eaLnBrk="1" hangingPunct="1">
              <a:buNone/>
            </a:pPr>
            <a:endParaRPr lang="en-US" sz="1600" dirty="0"/>
          </a:p>
          <a:p>
            <a:pPr marL="457200" lvl="1" indent="0" eaLnBrk="1" hangingPunct="1">
              <a:buNone/>
            </a:pPr>
            <a:r>
              <a:rPr lang="en-US" sz="1600" dirty="0" smtClean="0"/>
              <a:t>  </a:t>
            </a:r>
            <a:endParaRPr lang="en-US" altLang="en-US" sz="1600" dirty="0" smtClean="0">
              <a:ea typeface="ＭＳ Ｐゴシック" pitchFamily="34" charset="-128"/>
            </a:endParaRPr>
          </a:p>
          <a:p>
            <a:pPr lvl="2" eaLnBrk="1" hangingPunct="1"/>
            <a:endParaRPr lang="en-US" altLang="en-US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  <a:p>
            <a:pPr lvl="1"/>
            <a:endParaRPr lang="it-IT" altLang="en-US" sz="1600" dirty="0" smtClean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  <p:pic>
        <p:nvPicPr>
          <p:cNvPr id="13" name="Picture 8" descr="C:\Users\mbalsa\Dropbox\CRS4\events\2013-6_WEB3D_san_sebastian\images\mesh_seamle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51" y="4880684"/>
            <a:ext cx="1345866" cy="117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mbalsa\Dropbox\CRS4\events\2013-6_WEB3D_san_sebastian\images\mesh_cr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20" y="4903596"/>
            <a:ext cx="1287573" cy="112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ccia a destra 9"/>
          <p:cNvSpPr>
            <a:spLocks noChangeArrowheads="1"/>
          </p:cNvSpPr>
          <p:nvPr/>
        </p:nvSpPr>
        <p:spPr bwMode="auto">
          <a:xfrm>
            <a:off x="7481741" y="5337216"/>
            <a:ext cx="485812" cy="263772"/>
          </a:xfrm>
          <a:prstGeom prst="rightArrow">
            <a:avLst>
              <a:gd name="adj1" fmla="val 50000"/>
              <a:gd name="adj2" fmla="val 4999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 sz="2400" u="none"/>
          </a:p>
        </p:txBody>
      </p:sp>
      <p:sp>
        <p:nvSpPr>
          <p:cNvPr id="5" name="Figura a mano libera 4"/>
          <p:cNvSpPr/>
          <p:nvPr/>
        </p:nvSpPr>
        <p:spPr bwMode="auto">
          <a:xfrm>
            <a:off x="7596657" y="1408251"/>
            <a:ext cx="1366473" cy="2299591"/>
          </a:xfrm>
          <a:custGeom>
            <a:avLst/>
            <a:gdLst>
              <a:gd name="connsiteX0" fmla="*/ 0 w 1346479"/>
              <a:gd name="connsiteY0" fmla="*/ 0 h 2280976"/>
              <a:gd name="connsiteX1" fmla="*/ 311498 w 1346479"/>
              <a:gd name="connsiteY1" fmla="*/ 2280976 h 2280976"/>
              <a:gd name="connsiteX2" fmla="*/ 1346479 w 1346479"/>
              <a:gd name="connsiteY2" fmla="*/ 1567543 h 2280976"/>
              <a:gd name="connsiteX3" fmla="*/ 0 w 1346479"/>
              <a:gd name="connsiteY3" fmla="*/ 0 h 228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6479" h="2280976">
                <a:moveTo>
                  <a:pt x="0" y="0"/>
                </a:moveTo>
                <a:lnTo>
                  <a:pt x="311498" y="2280976"/>
                </a:lnTo>
                <a:lnTo>
                  <a:pt x="1346479" y="1567543"/>
                </a:lnTo>
                <a:lnTo>
                  <a:pt x="0" y="0"/>
                </a:lnTo>
                <a:close/>
              </a:path>
            </a:pathLst>
          </a:custGeom>
          <a:solidFill>
            <a:srgbClr val="F49A9A">
              <a:alpha val="6470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4857248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97" y="4253474"/>
            <a:ext cx="1956052" cy="152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smtClean="0">
                <a:ea typeface="ＭＳ Ｐゴシック" pitchFamily="34" charset="-128"/>
              </a:rPr>
              <a:t>Rendering process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79387" y="1316038"/>
            <a:ext cx="7367141" cy="489585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ea typeface="ＭＳ Ｐゴシック" pitchFamily="34" charset="-128"/>
              </a:rPr>
              <a:t>Extract view dependent diamond cut (CPU)</a:t>
            </a:r>
          </a:p>
          <a:p>
            <a:pPr eaLnBrk="1" hangingPunct="1"/>
            <a:endParaRPr lang="en-US" altLang="en-US" sz="1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Request required patches to server</a:t>
            </a: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</a:rPr>
              <a:t>Asynchronous multithread client</a:t>
            </a: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</a:rPr>
              <a:t>Apache 2 based server (</a:t>
            </a:r>
            <a:r>
              <a:rPr lang="en-US" altLang="en-US" sz="1600" b="1" dirty="0" smtClean="0">
                <a:ea typeface="ＭＳ Ｐゴシック" pitchFamily="34" charset="-128"/>
              </a:rPr>
              <a:t>data repository</a:t>
            </a:r>
            <a:r>
              <a:rPr lang="en-US" altLang="en-US" sz="1600" dirty="0" smtClean="0">
                <a:ea typeface="ＭＳ Ｐゴシック" pitchFamily="34" charset="-128"/>
              </a:rPr>
              <a:t>, no processing)</a:t>
            </a:r>
            <a:endParaRPr lang="en-US" altLang="en-US" sz="1800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sz="1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CPU </a:t>
            </a:r>
            <a:r>
              <a:rPr lang="en-US" altLang="en-US" sz="1800" dirty="0">
                <a:ea typeface="ＭＳ Ｐゴシック" pitchFamily="34" charset="-128"/>
              </a:rPr>
              <a:t>entropy </a:t>
            </a:r>
            <a:r>
              <a:rPr lang="en-US" altLang="en-US" sz="1800" dirty="0" smtClean="0">
                <a:ea typeface="ＭＳ Ｐゴシック" pitchFamily="34" charset="-128"/>
              </a:rPr>
              <a:t>decoding of each patch</a:t>
            </a:r>
          </a:p>
          <a:p>
            <a:pPr eaLnBrk="1" hangingPunct="1"/>
            <a:endParaRPr lang="en-US" altLang="en-US" sz="1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1800" dirty="0" smtClean="0">
                <a:ea typeface="ＭＳ Ｐゴシック" pitchFamily="34" charset="-128"/>
              </a:rPr>
              <a:t>For each node (GPU Vertex </a:t>
            </a:r>
            <a:r>
              <a:rPr lang="en-US" altLang="en-US" sz="1800" dirty="0" err="1" smtClean="0">
                <a:ea typeface="ＭＳ Ｐゴシック" pitchFamily="34" charset="-128"/>
              </a:rPr>
              <a:t>Shader</a:t>
            </a:r>
            <a:r>
              <a:rPr lang="en-US" altLang="en-US" sz="1800" dirty="0" smtClean="0">
                <a:ea typeface="ＭＳ Ｐゴシック" pitchFamily="34" charset="-128"/>
              </a:rPr>
              <a:t>):</a:t>
            </a:r>
            <a:endParaRPr lang="en-US" altLang="en-US" sz="16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</a:rPr>
              <a:t>VBO with </a:t>
            </a:r>
            <a:r>
              <a:rPr lang="en-US" altLang="en-US" sz="1600" dirty="0" err="1" smtClean="0">
                <a:ea typeface="ＭＳ Ｐゴシック" pitchFamily="34" charset="-128"/>
              </a:rPr>
              <a:t>barycentric</a:t>
            </a:r>
            <a:r>
              <a:rPr lang="en-US" altLang="en-US" sz="1600" dirty="0" smtClean="0">
                <a:ea typeface="ＭＳ Ｐゴシック" pitchFamily="34" charset="-128"/>
              </a:rPr>
              <a:t> coordinates, </a:t>
            </a:r>
            <a:r>
              <a:rPr lang="en-US" altLang="en-US" sz="1600" dirty="0" err="1" smtClean="0">
                <a:ea typeface="ＭＳ Ｐゴシック" pitchFamily="34" charset="-128"/>
              </a:rPr>
              <a:t>normals</a:t>
            </a:r>
            <a:r>
              <a:rPr lang="en-US" altLang="en-US" sz="1600" dirty="0" smtClean="0">
                <a:ea typeface="ＭＳ Ｐゴシック" pitchFamily="34" charset="-128"/>
              </a:rPr>
              <a:t> and colors (64 </a:t>
            </a:r>
            <a:r>
              <a:rPr lang="en-US" altLang="en-US" sz="1600" dirty="0" err="1" smtClean="0">
                <a:ea typeface="ＭＳ Ｐゴシック" pitchFamily="34" charset="-128"/>
              </a:rPr>
              <a:t>bpv</a:t>
            </a:r>
            <a:r>
              <a:rPr lang="en-US" altLang="en-US" sz="1600" dirty="0" smtClean="0">
                <a:ea typeface="ＭＳ Ｐゴシック" pitchFamily="34" charset="-128"/>
              </a:rPr>
              <a:t>)</a:t>
            </a: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</a:rPr>
              <a:t>Decode </a:t>
            </a:r>
            <a:r>
              <a:rPr lang="en-US" altLang="en-US" sz="1600" b="1" dirty="0" smtClean="0">
                <a:ea typeface="ＭＳ Ｐゴシック" pitchFamily="34" charset="-128"/>
              </a:rPr>
              <a:t>position</a:t>
            </a:r>
            <a:r>
              <a:rPr lang="en-US" altLang="en-US" sz="1600" dirty="0" smtClean="0">
                <a:ea typeface="ＭＳ Ｐゴシック" pitchFamily="34" charset="-128"/>
              </a:rPr>
              <a:t> : P = MV * [C0 C1 C2 C3] * [</a:t>
            </a:r>
            <a:r>
              <a:rPr lang="en-US" altLang="en-US" sz="1600" dirty="0" err="1" smtClean="0">
                <a:ea typeface="ＭＳ Ｐゴシック" pitchFamily="34" charset="-128"/>
              </a:rPr>
              <a:t>Vb</a:t>
            </a:r>
            <a:r>
              <a:rPr lang="en-US" altLang="en-US" sz="1600" dirty="0" smtClean="0">
                <a:ea typeface="ＭＳ Ｐゴシック" pitchFamily="34" charset="-128"/>
              </a:rPr>
              <a:t>]</a:t>
            </a:r>
          </a:p>
          <a:p>
            <a:pPr lvl="2" eaLnBrk="1" hangingPunct="1"/>
            <a:r>
              <a:rPr lang="en-US" altLang="en-US" sz="1400" dirty="0" err="1" smtClean="0">
                <a:ea typeface="ＭＳ Ｐゴシック" pitchFamily="34" charset="-128"/>
              </a:rPr>
              <a:t>Vb</a:t>
            </a:r>
            <a:r>
              <a:rPr lang="en-US" altLang="en-US" sz="1400" dirty="0" smtClean="0">
                <a:ea typeface="ＭＳ Ｐゴシック" pitchFamily="34" charset="-128"/>
              </a:rPr>
              <a:t> is the vector with the 4 </a:t>
            </a:r>
            <a:r>
              <a:rPr lang="en-US" altLang="en-US" sz="1400" dirty="0" err="1" smtClean="0">
                <a:ea typeface="ＭＳ Ｐゴシック" pitchFamily="34" charset="-128"/>
              </a:rPr>
              <a:t>barycentric</a:t>
            </a:r>
            <a:r>
              <a:rPr lang="en-US" altLang="en-US" sz="1400" dirty="0" smtClean="0">
                <a:ea typeface="ＭＳ Ｐゴシック" pitchFamily="34" charset="-128"/>
              </a:rPr>
              <a:t> </a:t>
            </a:r>
            <a:r>
              <a:rPr lang="en-US" altLang="en-US" sz="1400" dirty="0" err="1" smtClean="0">
                <a:ea typeface="ＭＳ Ｐゴシック" pitchFamily="34" charset="-128"/>
              </a:rPr>
              <a:t>coords</a:t>
            </a:r>
            <a:endParaRPr lang="en-US" altLang="en-US" sz="1400" dirty="0" smtClean="0">
              <a:ea typeface="ＭＳ Ｐゴシック" pitchFamily="34" charset="-128"/>
            </a:endParaRPr>
          </a:p>
          <a:p>
            <a:pPr lvl="2" eaLnBrk="1" hangingPunct="1"/>
            <a:r>
              <a:rPr lang="en-US" altLang="en-US" sz="1400" dirty="0" smtClean="0">
                <a:ea typeface="ＭＳ Ｐゴシック" pitchFamily="34" charset="-128"/>
              </a:rPr>
              <a:t>C0..C3 are </a:t>
            </a:r>
            <a:r>
              <a:rPr lang="en-US" altLang="en-US" sz="1400" dirty="0" err="1" smtClean="0">
                <a:ea typeface="ＭＳ Ｐゴシック" pitchFamily="34" charset="-128"/>
              </a:rPr>
              <a:t>tetrahedra</a:t>
            </a:r>
            <a:r>
              <a:rPr lang="en-US" altLang="en-US" sz="1400" dirty="0" smtClean="0">
                <a:ea typeface="ＭＳ Ｐゴシック" pitchFamily="34" charset="-128"/>
              </a:rPr>
              <a:t> corners</a:t>
            </a: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  <a:sym typeface="Wingdings" pitchFamily="2" charset="2"/>
              </a:rPr>
              <a:t>Decode </a:t>
            </a:r>
            <a:r>
              <a:rPr lang="en-US" altLang="en-US" sz="1600" b="1" dirty="0" smtClean="0">
                <a:ea typeface="ＭＳ Ｐゴシック" pitchFamily="34" charset="-128"/>
                <a:sym typeface="Wingdings" pitchFamily="2" charset="2"/>
              </a:rPr>
              <a:t>normal</a:t>
            </a:r>
            <a:r>
              <a:rPr lang="en-US" altLang="en-US" sz="1600" dirty="0" smtClean="0">
                <a:ea typeface="ＭＳ Ｐゴシック" pitchFamily="34" charset="-128"/>
                <a:sym typeface="Wingdings" pitchFamily="2" charset="2"/>
              </a:rPr>
              <a:t> from 2 bytes encoding [Meyers et al. 2012]</a:t>
            </a:r>
          </a:p>
          <a:p>
            <a:pPr lvl="1" eaLnBrk="1" hangingPunct="1"/>
            <a:r>
              <a:rPr lang="en-US" altLang="en-US" sz="1600" dirty="0" smtClean="0">
                <a:ea typeface="ＭＳ Ｐゴシック" pitchFamily="34" charset="-128"/>
                <a:sym typeface="Wingdings" pitchFamily="2" charset="2"/>
              </a:rPr>
              <a:t>Use </a:t>
            </a:r>
            <a:r>
              <a:rPr lang="en-US" altLang="en-US" sz="1600" b="1" dirty="0" smtClean="0">
                <a:ea typeface="ＭＳ Ｐゴシック" pitchFamily="34" charset="-128"/>
                <a:sym typeface="Wingdings" pitchFamily="2" charset="2"/>
              </a:rPr>
              <a:t>color</a:t>
            </a:r>
            <a:r>
              <a:rPr lang="en-US" altLang="en-US" sz="1600" dirty="0" smtClean="0">
                <a:ea typeface="ＭＳ Ｐゴシック" pitchFamily="34" charset="-128"/>
                <a:sym typeface="Wingdings" pitchFamily="2" charset="2"/>
              </a:rPr>
              <a:t> coded in RGB24</a:t>
            </a:r>
          </a:p>
          <a:p>
            <a:pPr lvl="4" eaLnBrk="1" hangingPunct="1"/>
            <a:endParaRPr lang="en-US" altLang="en-US" sz="1100" dirty="0" smtClean="0">
              <a:ea typeface="ＭＳ Ｐゴシック" pitchFamily="34" charset="-128"/>
            </a:endParaRPr>
          </a:p>
          <a:p>
            <a:pPr eaLnBrk="1" hangingPunct="1"/>
            <a:endParaRPr lang="en-US" altLang="en-US" sz="1400" dirty="0" smtClean="0">
              <a:ea typeface="ＭＳ Ｐゴシック" pitchFamily="34" charset="-128"/>
            </a:endParaRPr>
          </a:p>
          <a:p>
            <a:pPr lvl="1"/>
            <a:endParaRPr lang="it-IT" altLang="en-US" sz="1200" dirty="0" smtClean="0">
              <a:ea typeface="ＭＳ Ｐゴシック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6771453" y="1116818"/>
            <a:ext cx="1859830" cy="1216711"/>
            <a:chOff x="5103812" y="790115"/>
            <a:chExt cx="3906838" cy="2555875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5426075" y="2125203"/>
              <a:ext cx="265112" cy="48577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H="1" flipV="1">
              <a:off x="5767387" y="2098215"/>
              <a:ext cx="206375" cy="58896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5767387" y="1515603"/>
              <a:ext cx="309563" cy="44132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 flipV="1">
              <a:off x="6202362" y="1479090"/>
              <a:ext cx="339725" cy="51593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6194425" y="925053"/>
              <a:ext cx="773112" cy="46355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7123112" y="926640"/>
              <a:ext cx="495300" cy="46355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7316787" y="1509253"/>
              <a:ext cx="265113" cy="48577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 flipV="1">
              <a:off x="7685087" y="1463215"/>
              <a:ext cx="257175" cy="44132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5103812" y="2784015"/>
              <a:ext cx="265113" cy="485775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 flipV="1">
              <a:off x="5445125" y="2757028"/>
              <a:ext cx="206375" cy="588962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5718175" y="2764965"/>
              <a:ext cx="265112" cy="485775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6059487" y="2737978"/>
              <a:ext cx="206375" cy="588962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6300787" y="2114090"/>
              <a:ext cx="265113" cy="485775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 flipV="1">
              <a:off x="6642100" y="2087103"/>
              <a:ext cx="206375" cy="588962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986587" y="2085515"/>
              <a:ext cx="265113" cy="485775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7327900" y="2058528"/>
              <a:ext cx="206375" cy="588962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7724775" y="2026778"/>
              <a:ext cx="265112" cy="485775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 flipV="1">
              <a:off x="8066087" y="1999790"/>
              <a:ext cx="206375" cy="588963"/>
            </a:xfrm>
            <a:prstGeom prst="line">
              <a:avLst/>
            </a:prstGeom>
            <a:noFill/>
            <a:ln w="28575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6923087" y="790115"/>
              <a:ext cx="258763" cy="234950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6018212" y="1317165"/>
              <a:ext cx="258763" cy="234950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597525" y="1915653"/>
              <a:ext cx="258762" cy="234950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7885112" y="1842628"/>
              <a:ext cx="258763" cy="23495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6451600" y="1898190"/>
              <a:ext cx="258762" cy="23495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7499350" y="1321928"/>
              <a:ext cx="258762" cy="234950"/>
            </a:xfrm>
            <a:prstGeom prst="ellipse">
              <a:avLst/>
            </a:prstGeom>
            <a:solidFill>
              <a:schemeClr val="bg2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7180262" y="1882315"/>
              <a:ext cx="258763" cy="23495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5286375" y="2576053"/>
              <a:ext cx="258762" cy="23495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5875337" y="2590340"/>
              <a:ext cx="258763" cy="23495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auto">
            <a:xfrm>
              <a:off x="5145087" y="1953753"/>
              <a:ext cx="3119438" cy="782637"/>
            </a:xfrm>
            <a:custGeom>
              <a:avLst/>
              <a:gdLst>
                <a:gd name="T0" fmla="*/ 0 w 1821"/>
                <a:gd name="T1" fmla="*/ 479 h 488"/>
                <a:gd name="T2" fmla="*/ 172 w 1821"/>
                <a:gd name="T3" fmla="*/ 474 h 488"/>
                <a:gd name="T4" fmla="*/ 488 w 1821"/>
                <a:gd name="T5" fmla="*/ 479 h 488"/>
                <a:gd name="T6" fmla="*/ 562 w 1821"/>
                <a:gd name="T7" fmla="*/ 479 h 488"/>
                <a:gd name="T8" fmla="*/ 641 w 1821"/>
                <a:gd name="T9" fmla="*/ 423 h 488"/>
                <a:gd name="T10" fmla="*/ 753 w 1821"/>
                <a:gd name="T11" fmla="*/ 117 h 488"/>
                <a:gd name="T12" fmla="*/ 846 w 1821"/>
                <a:gd name="T13" fmla="*/ 38 h 488"/>
                <a:gd name="T14" fmla="*/ 925 w 1821"/>
                <a:gd name="T15" fmla="*/ 24 h 488"/>
                <a:gd name="T16" fmla="*/ 1152 w 1821"/>
                <a:gd name="T17" fmla="*/ 24 h 488"/>
                <a:gd name="T18" fmla="*/ 1371 w 1821"/>
                <a:gd name="T19" fmla="*/ 24 h 488"/>
                <a:gd name="T20" fmla="*/ 1821 w 1821"/>
                <a:gd name="T21" fmla="*/ 0 h 4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21"/>
                <a:gd name="T34" fmla="*/ 0 h 488"/>
                <a:gd name="T35" fmla="*/ 1821 w 1821"/>
                <a:gd name="T36" fmla="*/ 488 h 48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21" h="488">
                  <a:moveTo>
                    <a:pt x="0" y="479"/>
                  </a:moveTo>
                  <a:cubicBezTo>
                    <a:pt x="45" y="476"/>
                    <a:pt x="91" y="474"/>
                    <a:pt x="172" y="474"/>
                  </a:cubicBezTo>
                  <a:cubicBezTo>
                    <a:pt x="253" y="474"/>
                    <a:pt x="423" y="478"/>
                    <a:pt x="488" y="479"/>
                  </a:cubicBezTo>
                  <a:cubicBezTo>
                    <a:pt x="553" y="480"/>
                    <a:pt x="537" y="488"/>
                    <a:pt x="562" y="479"/>
                  </a:cubicBezTo>
                  <a:cubicBezTo>
                    <a:pt x="587" y="470"/>
                    <a:pt x="609" y="483"/>
                    <a:pt x="641" y="423"/>
                  </a:cubicBezTo>
                  <a:cubicBezTo>
                    <a:pt x="673" y="363"/>
                    <a:pt x="719" y="181"/>
                    <a:pt x="753" y="117"/>
                  </a:cubicBezTo>
                  <a:cubicBezTo>
                    <a:pt x="787" y="53"/>
                    <a:pt x="817" y="53"/>
                    <a:pt x="846" y="38"/>
                  </a:cubicBezTo>
                  <a:cubicBezTo>
                    <a:pt x="875" y="23"/>
                    <a:pt x="874" y="26"/>
                    <a:pt x="925" y="24"/>
                  </a:cubicBezTo>
                  <a:cubicBezTo>
                    <a:pt x="976" y="22"/>
                    <a:pt x="1078" y="24"/>
                    <a:pt x="1152" y="24"/>
                  </a:cubicBezTo>
                  <a:cubicBezTo>
                    <a:pt x="1226" y="24"/>
                    <a:pt x="1260" y="28"/>
                    <a:pt x="1371" y="24"/>
                  </a:cubicBezTo>
                  <a:cubicBezTo>
                    <a:pt x="1482" y="20"/>
                    <a:pt x="1651" y="10"/>
                    <a:pt x="1821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38"/>
            <p:cNvSpPr txBox="1">
              <a:spLocks noChangeArrowheads="1"/>
            </p:cNvSpPr>
            <p:nvPr/>
          </p:nvSpPr>
          <p:spPr bwMode="auto">
            <a:xfrm>
              <a:off x="8275637" y="1777540"/>
              <a:ext cx="7350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rgbClr val="FF0000"/>
                  </a:solidFill>
                </a:rPr>
                <a:t>FRONT</a:t>
              </a: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08" y="2600572"/>
            <a:ext cx="1931579" cy="11589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973427" y="3622005"/>
            <a:ext cx="657346" cy="275028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it-IT" sz="2000" u="none" dirty="0" smtClean="0"/>
              <a:t>Apache 2</a:t>
            </a:r>
            <a:endParaRPr lang="en-GB" sz="2000" u="none" dirty="0" smtClean="0"/>
          </a:p>
        </p:txBody>
      </p:sp>
    </p:spTree>
    <p:extLst>
      <p:ext uri="{BB962C8B-B14F-4D97-AF65-F5344CB8AC3E}">
        <p14:creationId xmlns:p14="http://schemas.microsoft.com/office/powerpoint/2010/main" val="2553158982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Results</a:t>
            </a:r>
            <a:endParaRPr lang="it-IT" altLang="en-US" smtClean="0">
              <a:ea typeface="ＭＳ Ｐゴシック" pitchFamily="34" charset="-128"/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5861050" y="1271064"/>
            <a:ext cx="3282950" cy="3867271"/>
          </a:xfrm>
        </p:spPr>
        <p:txBody>
          <a:bodyPr/>
          <a:lstStyle/>
          <a:p>
            <a:pPr eaLnBrk="1" hangingPunct="1"/>
            <a:r>
              <a:rPr lang="en-US" altLang="en-US" sz="1600" dirty="0" smtClean="0">
                <a:ea typeface="ＭＳ Ｐゴシック" pitchFamily="34" charset="-128"/>
              </a:rPr>
              <a:t>Input Models</a:t>
            </a:r>
          </a:p>
          <a:p>
            <a:pPr lvl="1" eaLnBrk="1" hangingPunct="1"/>
            <a:r>
              <a:rPr lang="en-US" altLang="en-US" sz="1400" dirty="0" smtClean="0">
                <a:ea typeface="ＭＳ Ｐゴシック" pitchFamily="34" charset="-128"/>
              </a:rPr>
              <a:t>St. Matthew 374 </a:t>
            </a:r>
            <a:r>
              <a:rPr lang="en-US" altLang="en-US" sz="1400" dirty="0" err="1" smtClean="0">
                <a:ea typeface="ＭＳ Ｐゴシック" pitchFamily="34" charset="-128"/>
              </a:rPr>
              <a:t>MTri</a:t>
            </a:r>
            <a:endParaRPr lang="en-US" altLang="en-US" sz="14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altLang="en-US" sz="1400" dirty="0" smtClean="0">
                <a:ea typeface="ＭＳ Ｐゴシック" pitchFamily="34" charset="-128"/>
              </a:rPr>
              <a:t>David 1GTri</a:t>
            </a:r>
          </a:p>
          <a:p>
            <a:pPr lvl="1" eaLnBrk="1" hangingPunct="1"/>
            <a:endParaRPr lang="en-US" altLang="en-US" sz="1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1600" dirty="0" smtClean="0">
                <a:ea typeface="ＭＳ Ｐゴシック" pitchFamily="34" charset="-128"/>
              </a:rPr>
              <a:t>Compression</a:t>
            </a:r>
            <a:r>
              <a:rPr lang="en-US" altLang="en-US" sz="1400" dirty="0" smtClean="0">
                <a:ea typeface="ＭＳ Ｐゴシック" pitchFamily="34" charset="-128"/>
              </a:rPr>
              <a:t>:</a:t>
            </a:r>
          </a:p>
          <a:p>
            <a:pPr lvl="1" eaLnBrk="1" hangingPunct="1"/>
            <a:r>
              <a:rPr lang="en-US" altLang="en-US" sz="1400" dirty="0" smtClean="0">
                <a:ea typeface="ＭＳ Ｐゴシック" pitchFamily="34" charset="-128"/>
              </a:rPr>
              <a:t>40 to 50 bits/vertex</a:t>
            </a:r>
          </a:p>
          <a:p>
            <a:pPr lvl="1" eaLnBrk="1" hangingPunct="1"/>
            <a:endParaRPr lang="en-US" altLang="en-US" sz="1050" dirty="0">
              <a:ea typeface="ＭＳ Ｐゴシック" pitchFamily="34" charset="-128"/>
            </a:endParaRPr>
          </a:p>
          <a:p>
            <a:pPr lvl="1" eaLnBrk="1" hangingPunct="1"/>
            <a:endParaRPr lang="en-US" altLang="en-US" sz="1100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sz="1600" dirty="0" smtClean="0">
                <a:ea typeface="ＭＳ Ｐゴシック" pitchFamily="34" charset="-128"/>
              </a:rPr>
              <a:t>Streaming full screen view </a:t>
            </a:r>
          </a:p>
          <a:p>
            <a:pPr lvl="1"/>
            <a:r>
              <a:rPr lang="en-US" altLang="en-US" sz="1400" dirty="0" smtClean="0">
                <a:ea typeface="ＭＳ Ｐゴシック" pitchFamily="34" charset="-128"/>
              </a:rPr>
              <a:t>30s on wireless, </a:t>
            </a:r>
          </a:p>
          <a:p>
            <a:pPr lvl="1"/>
            <a:r>
              <a:rPr lang="en-US" altLang="en-US" sz="1400" dirty="0" smtClean="0">
                <a:ea typeface="ＭＳ Ｐゴシック" pitchFamily="34" charset="-128"/>
              </a:rPr>
              <a:t>45s on 3G</a:t>
            </a:r>
          </a:p>
          <a:p>
            <a:pPr lvl="1"/>
            <a:r>
              <a:rPr lang="en-US" altLang="en-US" sz="1400" dirty="0" smtClean="0">
                <a:ea typeface="ＭＳ Ｐゴシック" pitchFamily="34" charset="-128"/>
              </a:rPr>
              <a:t>David 14.5MB (1.1 </a:t>
            </a:r>
            <a:r>
              <a:rPr lang="en-US" altLang="en-US" sz="1400" dirty="0" err="1" smtClean="0">
                <a:ea typeface="ＭＳ Ｐゴシック" pitchFamily="34" charset="-128"/>
              </a:rPr>
              <a:t>Mtri</a:t>
            </a:r>
            <a:r>
              <a:rPr lang="en-US" altLang="en-US" sz="1400" dirty="0" smtClean="0">
                <a:ea typeface="ＭＳ Ｐゴシック" pitchFamily="34" charset="-128"/>
              </a:rPr>
              <a:t>)</a:t>
            </a:r>
          </a:p>
          <a:p>
            <a:pPr lvl="1"/>
            <a:r>
              <a:rPr lang="en-US" altLang="en-US" sz="1400" dirty="0" smtClean="0">
                <a:ea typeface="ＭＳ Ｐゴシック" pitchFamily="34" charset="-128"/>
              </a:rPr>
              <a:t>St. Matthew 19.9MB (1.8 </a:t>
            </a:r>
            <a:r>
              <a:rPr lang="en-US" altLang="en-US" sz="1400" dirty="0" err="1" smtClean="0">
                <a:ea typeface="ＭＳ Ｐゴシック" pitchFamily="34" charset="-128"/>
              </a:rPr>
              <a:t>Mtri</a:t>
            </a:r>
            <a:r>
              <a:rPr lang="en-US" altLang="en-US" sz="1400" dirty="0" smtClean="0">
                <a:ea typeface="ＭＳ Ｐゴシック" pitchFamily="34" charset="-128"/>
              </a:rPr>
              <a:t>)</a:t>
            </a:r>
          </a:p>
          <a:p>
            <a:pPr marL="0" indent="0" eaLnBrk="1" hangingPunct="1">
              <a:buFont typeface="Times" pitchFamily="18" charset="0"/>
              <a:buNone/>
            </a:pPr>
            <a:endParaRPr lang="en-US" altLang="en-US" sz="1300" dirty="0" smtClean="0">
              <a:ea typeface="ＭＳ Ｐゴシック" pitchFamily="34" charset="-128"/>
            </a:endParaRPr>
          </a:p>
          <a:p>
            <a:pPr lvl="1" eaLnBrk="1" hangingPunct="1"/>
            <a:endParaRPr lang="en-US" altLang="en-US" sz="1100" dirty="0" smtClean="0">
              <a:ea typeface="ＭＳ Ｐゴシック" pitchFamily="34" charset="-128"/>
            </a:endParaRPr>
          </a:p>
          <a:p>
            <a:pPr lvl="1"/>
            <a:endParaRPr lang="it-IT" altLang="en-US" sz="1100" dirty="0" smtClean="0">
              <a:ea typeface="ＭＳ Ｐゴシック" pitchFamily="34" charset="-128"/>
            </a:endParaRPr>
          </a:p>
        </p:txBody>
      </p:sp>
      <p:pic>
        <p:nvPicPr>
          <p:cNvPr id="2" name="3_s2013-sigsmgia-teaser-AT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9" y="1271064"/>
            <a:ext cx="5313363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37130"/>
              </p:ext>
            </p:extLst>
          </p:nvPr>
        </p:nvGraphicFramePr>
        <p:xfrm>
          <a:off x="523960" y="4431603"/>
          <a:ext cx="525295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984"/>
                <a:gridCol w="1489298"/>
                <a:gridCol w="1327669"/>
              </a:tblGrid>
              <a:tr h="288006">
                <a:tc>
                  <a:txBody>
                    <a:bodyPr/>
                    <a:lstStyle/>
                    <a:p>
                      <a:r>
                        <a:rPr lang="it-IT" sz="1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Rendering</a:t>
                      </a:r>
                      <a:endParaRPr lang="en-GB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iPad</a:t>
                      </a:r>
                      <a:r>
                        <a:rPr lang="it-IT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3° </a:t>
                      </a:r>
                      <a:r>
                        <a:rPr lang="it-IT" sz="1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gen</a:t>
                      </a:r>
                      <a:endParaRPr lang="en-GB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iPhone</a:t>
                      </a:r>
                      <a:r>
                        <a:rPr lang="it-IT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4</a:t>
                      </a:r>
                      <a:endParaRPr lang="en-GB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88006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Pixel </a:t>
                      </a:r>
                      <a:r>
                        <a:rPr lang="it-IT" sz="1400" dirty="0" err="1" smtClean="0"/>
                        <a:t>tolerance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</a:t>
                      </a:r>
                      <a:endParaRPr lang="en-GB" sz="1400" dirty="0"/>
                    </a:p>
                  </a:txBody>
                  <a:tcPr/>
                </a:tc>
              </a:tr>
              <a:tr h="288006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Triangle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throughput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Mtri</a:t>
                      </a:r>
                      <a:r>
                        <a:rPr lang="it-IT" sz="1400" dirty="0" smtClean="0"/>
                        <a:t>/s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2.8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Mtri</a:t>
                      </a:r>
                      <a:r>
                        <a:rPr lang="it-IT" sz="1400" baseline="0" dirty="0" smtClean="0"/>
                        <a:t>/s</a:t>
                      </a:r>
                      <a:endParaRPr lang="en-GB" sz="1400" dirty="0"/>
                    </a:p>
                  </a:txBody>
                  <a:tcPr/>
                </a:tc>
              </a:tr>
              <a:tr h="288006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FPS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avg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10</a:t>
                      </a:r>
                      <a:endParaRPr lang="en-GB" sz="1400" dirty="0"/>
                    </a:p>
                  </a:txBody>
                  <a:tcPr/>
                </a:tc>
              </a:tr>
              <a:tr h="288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FPS </a:t>
                      </a:r>
                      <a:r>
                        <a:rPr lang="it-IT" sz="1400" dirty="0" err="1" smtClean="0"/>
                        <a:t>refined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views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2.8</a:t>
                      </a:r>
                      <a:endParaRPr lang="en-GB" sz="1400" dirty="0"/>
                    </a:p>
                  </a:txBody>
                  <a:tcPr/>
                </a:tc>
              </a:tr>
              <a:tr h="2880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Triangle</a:t>
                      </a:r>
                      <a:r>
                        <a:rPr lang="it-IT" sz="1400" dirty="0" smtClean="0"/>
                        <a:t> Budget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 M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 M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4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smtClean="0">
                <a:ea typeface="ＭＳ Ｐゴシック" pitchFamily="34" charset="-128"/>
              </a:rPr>
              <a:t>Conclusions: Compact ATP</a:t>
            </a:r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3993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t-IT" sz="2000" dirty="0" smtClean="0">
                <a:ea typeface="ＭＳ Ｐゴシック" pitchFamily="34" charset="-128"/>
              </a:rPr>
              <a:t>Generic gigantic 3D triangle meshes on common handheld devices</a:t>
            </a:r>
          </a:p>
          <a:p>
            <a:pPr lvl="1"/>
            <a:r>
              <a:rPr lang="en-US" altLang="it-IT" sz="1800" dirty="0" smtClean="0">
                <a:ea typeface="ＭＳ Ｐゴシック" pitchFamily="34" charset="-128"/>
              </a:rPr>
              <a:t>Compact, GPU friendly, adaptive data structure</a:t>
            </a:r>
          </a:p>
          <a:p>
            <a:pPr lvl="2"/>
            <a:r>
              <a:rPr lang="en-US" altLang="it-IT" sz="1400" dirty="0" smtClean="0">
                <a:ea typeface="ＭＳ Ｐゴシック" pitchFamily="34" charset="-128"/>
              </a:rPr>
              <a:t>Exploiting the properties of conformal hierarchies of </a:t>
            </a:r>
            <a:r>
              <a:rPr lang="en-US" altLang="it-IT" sz="1400" dirty="0" err="1" smtClean="0">
                <a:ea typeface="ＭＳ Ｐゴシック" pitchFamily="34" charset="-128"/>
              </a:rPr>
              <a:t>tetrahedra</a:t>
            </a:r>
            <a:endParaRPr lang="en-US" altLang="it-IT" sz="1400" dirty="0" smtClean="0">
              <a:ea typeface="ＭＳ Ｐゴシック" pitchFamily="34" charset="-128"/>
            </a:endParaRPr>
          </a:p>
          <a:p>
            <a:pPr lvl="2"/>
            <a:r>
              <a:rPr lang="en-US" altLang="it-IT" sz="1400" dirty="0" smtClean="0">
                <a:ea typeface="ＭＳ Ｐゴシック" pitchFamily="34" charset="-128"/>
              </a:rPr>
              <a:t>Seamless local quantization using </a:t>
            </a:r>
            <a:r>
              <a:rPr lang="en-US" altLang="it-IT" sz="1400" dirty="0" err="1" smtClean="0">
                <a:ea typeface="ＭＳ Ｐゴシック" pitchFamily="34" charset="-128"/>
              </a:rPr>
              <a:t>barycentric</a:t>
            </a:r>
            <a:r>
              <a:rPr lang="en-US" altLang="it-IT" sz="1400" dirty="0" smtClean="0">
                <a:ea typeface="ＭＳ Ｐゴシック" pitchFamily="34" charset="-128"/>
              </a:rPr>
              <a:t> coordinates</a:t>
            </a:r>
          </a:p>
          <a:p>
            <a:pPr lvl="2"/>
            <a:endParaRPr lang="en-US" altLang="it-IT" sz="1100" b="1" dirty="0" smtClean="0">
              <a:ea typeface="ＭＳ Ｐゴシック" pitchFamily="34" charset="-128"/>
            </a:endParaRPr>
          </a:p>
          <a:p>
            <a:pPr lvl="1"/>
            <a:r>
              <a:rPr lang="en-US" altLang="it-IT" sz="1800" dirty="0" smtClean="0">
                <a:ea typeface="ＭＳ Ｐゴシック" pitchFamily="34" charset="-128"/>
              </a:rPr>
              <a:t>Two-stage CPU and GPU compression</a:t>
            </a:r>
          </a:p>
          <a:p>
            <a:pPr lvl="2"/>
            <a:r>
              <a:rPr lang="en-US" altLang="it-IT" sz="1400" dirty="0" smtClean="0">
                <a:ea typeface="ＭＳ Ｐゴシック" pitchFamily="34" charset="-128"/>
              </a:rPr>
              <a:t>Integrated into a </a:t>
            </a:r>
            <a:r>
              <a:rPr lang="en-US" altLang="it-IT" sz="1400" dirty="0" err="1" smtClean="0">
                <a:ea typeface="ＭＳ Ｐゴシック" pitchFamily="34" charset="-128"/>
              </a:rPr>
              <a:t>multiresolution</a:t>
            </a:r>
            <a:r>
              <a:rPr lang="en-US" altLang="it-IT" sz="1400" dirty="0" smtClean="0">
                <a:ea typeface="ＭＳ Ｐゴシック" pitchFamily="34" charset="-128"/>
              </a:rPr>
              <a:t> data representation</a:t>
            </a:r>
          </a:p>
          <a:p>
            <a:pPr lvl="2"/>
            <a:endParaRPr lang="en-US" altLang="it-IT" sz="1100" b="1" dirty="0" smtClean="0">
              <a:ea typeface="ＭＳ Ｐゴシック" pitchFamily="34" charset="-128"/>
            </a:endParaRPr>
          </a:p>
          <a:p>
            <a:r>
              <a:rPr lang="en-GB" altLang="it-IT" sz="2000" dirty="0" smtClean="0">
                <a:ea typeface="ＭＳ Ｐゴシック" pitchFamily="34" charset="-128"/>
              </a:rPr>
              <a:t>Limitations</a:t>
            </a:r>
            <a:endParaRPr lang="en-GB" altLang="it-IT" sz="1600" dirty="0">
              <a:ea typeface="ＭＳ Ｐゴシック" pitchFamily="34" charset="-128"/>
            </a:endParaRPr>
          </a:p>
          <a:p>
            <a:pPr lvl="1"/>
            <a:r>
              <a:rPr lang="en-GB" altLang="it-IT" sz="1800" dirty="0" smtClean="0">
                <a:ea typeface="ＭＳ Ｐゴシック" pitchFamily="34" charset="-128"/>
              </a:rPr>
              <a:t>Requires coding non-trivial data structures</a:t>
            </a:r>
          </a:p>
          <a:p>
            <a:pPr lvl="1"/>
            <a:r>
              <a:rPr lang="en-GB" altLang="it-IT" sz="1800" dirty="0" smtClean="0">
                <a:ea typeface="ＭＳ Ｐゴシック" pitchFamily="34" charset="-128"/>
              </a:rPr>
              <a:t>Hard to implement on scripting environments</a:t>
            </a:r>
          </a:p>
          <a:p>
            <a:pPr lvl="1"/>
            <a:endParaRPr lang="it-IT" altLang="it-IT" sz="1600" dirty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15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r>
              <a:rPr lang="it-IT" dirty="0" smtClean="0"/>
              <a:t>: large </a:t>
            </a:r>
            <a:r>
              <a:rPr lang="it-IT" dirty="0" err="1" smtClean="0"/>
              <a:t>meshes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Various</a:t>
            </a:r>
            <a:r>
              <a:rPr lang="it-IT" dirty="0" smtClean="0"/>
              <a:t> </a:t>
            </a:r>
            <a:r>
              <a:rPr lang="it-IT" dirty="0" err="1" smtClean="0"/>
              <a:t>solutions</a:t>
            </a:r>
            <a:r>
              <a:rPr lang="it-IT" dirty="0" smtClean="0"/>
              <a:t> for large </a:t>
            </a:r>
            <a:r>
              <a:rPr lang="it-IT" dirty="0" err="1" smtClean="0"/>
              <a:t>meshes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Constrained</a:t>
            </a:r>
            <a:r>
              <a:rPr lang="it-IT" dirty="0" smtClean="0"/>
              <a:t> </a:t>
            </a:r>
            <a:r>
              <a:rPr lang="it-IT" dirty="0" err="1" smtClean="0"/>
              <a:t>solution</a:t>
            </a:r>
            <a:r>
              <a:rPr lang="it-IT" dirty="0" smtClean="0"/>
              <a:t>: </a:t>
            </a:r>
            <a:r>
              <a:rPr lang="it-IT" dirty="0" err="1" smtClean="0"/>
              <a:t>Adaptive</a:t>
            </a:r>
            <a:r>
              <a:rPr lang="it-IT" dirty="0" smtClean="0"/>
              <a:t> </a:t>
            </a:r>
            <a:r>
              <a:rPr lang="it-IT" dirty="0" err="1" smtClean="0"/>
              <a:t>Quad</a:t>
            </a:r>
            <a:r>
              <a:rPr lang="it-IT" dirty="0" smtClean="0"/>
              <a:t> Patches</a:t>
            </a:r>
          </a:p>
          <a:p>
            <a:pPr lvl="1"/>
            <a:r>
              <a:rPr lang="it-IT" dirty="0" smtClean="0"/>
              <a:t>Simple and fast</a:t>
            </a:r>
          </a:p>
          <a:p>
            <a:pPr lvl="1"/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compression</a:t>
            </a:r>
            <a:endParaRPr lang="it-IT" dirty="0" smtClean="0"/>
          </a:p>
          <a:p>
            <a:pPr lvl="1"/>
            <a:r>
              <a:rPr lang="it-IT" dirty="0" smtClean="0"/>
              <a:t>Works on </a:t>
            </a:r>
            <a:r>
              <a:rPr lang="it-IT" dirty="0" err="1" smtClean="0"/>
              <a:t>topologically</a:t>
            </a:r>
            <a:r>
              <a:rPr lang="it-IT" dirty="0" smtClean="0"/>
              <a:t> </a:t>
            </a:r>
            <a:r>
              <a:rPr lang="it-IT" dirty="0" err="1" smtClean="0"/>
              <a:t>simple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General </a:t>
            </a:r>
            <a:r>
              <a:rPr lang="it-IT" dirty="0" err="1" smtClean="0"/>
              <a:t>solution</a:t>
            </a:r>
            <a:r>
              <a:rPr lang="it-IT" dirty="0" smtClean="0"/>
              <a:t>: Compact </a:t>
            </a:r>
            <a:r>
              <a:rPr lang="it-IT" dirty="0" err="1" smtClean="0"/>
              <a:t>Adaptive</a:t>
            </a:r>
            <a:r>
              <a:rPr lang="it-IT" dirty="0" smtClean="0"/>
              <a:t> Tetra Puzzles</a:t>
            </a:r>
          </a:p>
          <a:p>
            <a:pPr lvl="1"/>
            <a:r>
              <a:rPr lang="it-IT" dirty="0" smtClean="0"/>
              <a:t>Compact data </a:t>
            </a:r>
            <a:r>
              <a:rPr lang="it-IT" dirty="0" err="1" smtClean="0"/>
              <a:t>representation</a:t>
            </a:r>
            <a:endParaRPr lang="it-IT" dirty="0" smtClean="0"/>
          </a:p>
          <a:p>
            <a:pPr lvl="1"/>
            <a:r>
              <a:rPr lang="it-IT" dirty="0" smtClean="0"/>
              <a:t>More </a:t>
            </a:r>
            <a:r>
              <a:rPr lang="it-IT" dirty="0" err="1" smtClean="0"/>
              <a:t>complex</a:t>
            </a:r>
            <a:r>
              <a:rPr lang="it-IT" dirty="0" smtClean="0"/>
              <a:t> code</a:t>
            </a:r>
          </a:p>
          <a:p>
            <a:pPr lvl="1"/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32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Complex</a:t>
            </a:r>
            <a:r>
              <a:rPr lang="it-IT" dirty="0" smtClean="0"/>
              <a:t> </a:t>
            </a:r>
            <a:r>
              <a:rPr lang="it-IT" dirty="0" err="1" smtClean="0"/>
              <a:t>scenes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seen</a:t>
            </a:r>
            <a:r>
              <a:rPr lang="it-IT" dirty="0" smtClean="0"/>
              <a:t> </a:t>
            </a:r>
            <a:r>
              <a:rPr lang="it-IT" dirty="0" err="1" smtClean="0"/>
              <a:t>how</a:t>
            </a:r>
            <a:r>
              <a:rPr lang="it-IT" dirty="0" smtClean="0"/>
              <a:t> to deal with </a:t>
            </a:r>
            <a:r>
              <a:rPr lang="it-IT" dirty="0" err="1" smtClean="0"/>
              <a:t>complex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r>
              <a:rPr lang="it-IT" dirty="0" smtClean="0"/>
              <a:t> O(</a:t>
            </a:r>
            <a:r>
              <a:rPr lang="it-IT" dirty="0" err="1" smtClean="0"/>
              <a:t>Gtri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dirty="0" smtClean="0"/>
              <a:t>How to deal with </a:t>
            </a:r>
            <a:r>
              <a:rPr lang="it-IT" dirty="0" err="1"/>
              <a:t>real</a:t>
            </a:r>
            <a:r>
              <a:rPr lang="it-IT" dirty="0"/>
              <a:t> time</a:t>
            </a:r>
            <a:r>
              <a:rPr lang="it-IT" dirty="0" smtClean="0"/>
              <a:t> mobile </a:t>
            </a:r>
            <a:r>
              <a:rPr lang="it-IT" dirty="0" err="1" smtClean="0"/>
              <a:t>complex</a:t>
            </a:r>
            <a:r>
              <a:rPr lang="it-IT" dirty="0" smtClean="0"/>
              <a:t> </a:t>
            </a:r>
            <a:r>
              <a:rPr lang="it-IT" dirty="0" err="1" smtClean="0"/>
              <a:t>illumination</a:t>
            </a:r>
            <a:r>
              <a:rPr lang="it-IT" dirty="0" smtClean="0"/>
              <a:t>?</a:t>
            </a:r>
          </a:p>
          <a:p>
            <a:endParaRPr lang="it-IT" dirty="0" smtClean="0"/>
          </a:p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options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Full </a:t>
            </a:r>
            <a:r>
              <a:rPr lang="it-IT" dirty="0" err="1" smtClean="0"/>
              <a:t>precomputation</a:t>
            </a:r>
            <a:endParaRPr lang="it-IT" dirty="0" smtClean="0"/>
          </a:p>
          <a:p>
            <a:pPr lvl="1"/>
            <a:r>
              <a:rPr lang="it-IT" dirty="0" smtClean="0"/>
              <a:t>Smart </a:t>
            </a:r>
            <a:r>
              <a:rPr lang="it-IT" dirty="0" err="1" smtClean="0"/>
              <a:t>computation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76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2708920"/>
            <a:ext cx="7772400" cy="203390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Complex </a:t>
            </a:r>
            <a:r>
              <a:rPr lang="en-US" dirty="0" err="1" smtClean="0"/>
              <a:t>LiGHTING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Full </a:t>
            </a:r>
            <a:r>
              <a:rPr lang="en-US" dirty="0" err="1" smtClean="0"/>
              <a:t>precomputatioN</a:t>
            </a:r>
            <a:endParaRPr lang="it-IT" dirty="0">
              <a:solidFill>
                <a:srgbClr val="F4BFAA"/>
              </a:solidFill>
            </a:endParaRPr>
          </a:p>
        </p:txBody>
      </p:sp>
      <p:sp>
        <p:nvSpPr>
          <p:cNvPr id="7171" name="Segnaposto contenuto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Mobile Visualization</a:t>
            </a:r>
            <a:endParaRPr lang="it-IT" altLang="en-US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BD76814-D8B1-4D36-A3CB-AC8922861EEA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  <p:pic>
        <p:nvPicPr>
          <p:cNvPr id="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900" y="4076700"/>
            <a:ext cx="4067175" cy="22891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5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Mobile </a:t>
            </a:r>
            <a:r>
              <a:rPr lang="it-IT" dirty="0" err="1" smtClean="0"/>
              <a:t>rendering</a:t>
            </a:r>
            <a:r>
              <a:rPr lang="it-IT" dirty="0" smtClean="0"/>
              <a:t> scenario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Requirements</a:t>
            </a:r>
            <a:endParaRPr lang="it-IT" dirty="0" smtClean="0"/>
          </a:p>
          <a:p>
            <a:pPr lvl="1"/>
            <a:r>
              <a:rPr lang="it-IT" dirty="0" smtClean="0"/>
              <a:t>Hi </a:t>
            </a:r>
            <a:r>
              <a:rPr lang="it-IT" dirty="0" err="1" smtClean="0"/>
              <a:t>quality</a:t>
            </a:r>
            <a:r>
              <a:rPr lang="it-IT" dirty="0" smtClean="0"/>
              <a:t> </a:t>
            </a:r>
            <a:r>
              <a:rPr lang="it-IT" dirty="0" err="1" smtClean="0"/>
              <a:t>interactive</a:t>
            </a:r>
            <a:r>
              <a:rPr lang="it-IT" dirty="0" smtClean="0"/>
              <a:t> images</a:t>
            </a:r>
          </a:p>
          <a:p>
            <a:r>
              <a:rPr lang="it-IT" dirty="0" err="1" smtClean="0"/>
              <a:t>Constraints</a:t>
            </a:r>
            <a:endParaRPr lang="it-IT" dirty="0" smtClean="0"/>
          </a:p>
          <a:p>
            <a:pPr lvl="1"/>
            <a:r>
              <a:rPr lang="it-IT" dirty="0" smtClean="0"/>
              <a:t>Limited GPU, RAM and </a:t>
            </a:r>
            <a:r>
              <a:rPr lang="it-IT" dirty="0" err="1" smtClean="0"/>
              <a:t>Bandwidth</a:t>
            </a:r>
            <a:endParaRPr lang="it-IT" dirty="0" smtClean="0"/>
          </a:p>
          <a:p>
            <a:r>
              <a:rPr lang="it-IT" dirty="0" smtClean="0"/>
              <a:t>No brute force </a:t>
            </a:r>
            <a:r>
              <a:rPr lang="it-IT" dirty="0" err="1" smtClean="0"/>
              <a:t>method</a:t>
            </a:r>
            <a:r>
              <a:rPr lang="it-IT" dirty="0" smtClean="0"/>
              <a:t> </a:t>
            </a:r>
            <a:r>
              <a:rPr lang="it-IT" dirty="0" err="1" smtClean="0"/>
              <a:t>applicable</a:t>
            </a:r>
            <a:endParaRPr lang="it-IT" dirty="0" smtClean="0"/>
          </a:p>
          <a:p>
            <a:pPr lvl="1"/>
            <a:r>
              <a:rPr lang="en-US" dirty="0" smtClean="0"/>
              <a:t>Need </a:t>
            </a:r>
            <a:r>
              <a:rPr lang="en-US" dirty="0"/>
              <a:t>for “smart methods” to </a:t>
            </a:r>
            <a:r>
              <a:rPr lang="en-US" dirty="0" smtClean="0"/>
              <a:t>perform interactive rendering</a:t>
            </a:r>
          </a:p>
          <a:p>
            <a:pPr lvl="1"/>
            <a:r>
              <a:rPr lang="en-US" dirty="0" smtClean="0"/>
              <a:t>Exploit </a:t>
            </a:r>
            <a:r>
              <a:rPr lang="en-US" dirty="0"/>
              <a:t>at best </a:t>
            </a:r>
            <a:r>
              <a:rPr lang="en-US" dirty="0" smtClean="0"/>
              <a:t>reduced </a:t>
            </a:r>
            <a:r>
              <a:rPr lang="en-US" dirty="0"/>
              <a:t>rendering power</a:t>
            </a:r>
            <a:endParaRPr lang="it-IT" dirty="0" smtClean="0"/>
          </a:p>
          <a:p>
            <a:r>
              <a:rPr lang="it-IT" dirty="0" err="1" smtClean="0"/>
              <a:t>Proposed</a:t>
            </a:r>
            <a:r>
              <a:rPr lang="it-IT" dirty="0" smtClean="0"/>
              <a:t> </a:t>
            </a:r>
            <a:r>
              <a:rPr lang="it-IT" dirty="0" err="1" smtClean="0"/>
              <a:t>solutions</a:t>
            </a:r>
            <a:endParaRPr lang="it-IT" dirty="0" smtClean="0"/>
          </a:p>
          <a:p>
            <a:pPr lvl="1"/>
            <a:r>
              <a:rPr lang="it-IT" dirty="0"/>
              <a:t>Render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</a:t>
            </a:r>
            <a:r>
              <a:rPr lang="it-IT" dirty="0" smtClean="0"/>
              <a:t>data: </a:t>
            </a:r>
            <a:r>
              <a:rPr lang="it-IT" dirty="0" err="1" smtClean="0"/>
              <a:t>adaptive</a:t>
            </a:r>
            <a:r>
              <a:rPr lang="it-IT" dirty="0" smtClean="0"/>
              <a:t> </a:t>
            </a:r>
            <a:r>
              <a:rPr lang="it-IT" dirty="0" err="1" smtClean="0"/>
              <a:t>multiresolution</a:t>
            </a:r>
            <a:r>
              <a:rPr lang="it-IT" dirty="0" smtClean="0"/>
              <a:t>	</a:t>
            </a:r>
          </a:p>
          <a:p>
            <a:pPr lvl="1"/>
            <a:r>
              <a:rPr lang="it-IT" dirty="0"/>
              <a:t>Data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on </a:t>
            </a:r>
            <a:r>
              <a:rPr lang="it-IT" dirty="0" err="1" smtClean="0"/>
              <a:t>device</a:t>
            </a:r>
            <a:r>
              <a:rPr lang="it-IT" dirty="0" smtClean="0"/>
              <a:t>: streaming </a:t>
            </a:r>
            <a:r>
              <a:rPr lang="it-IT" dirty="0" err="1" smtClean="0"/>
              <a:t>approach</a:t>
            </a:r>
            <a:r>
              <a:rPr lang="it-IT" dirty="0" smtClean="0"/>
              <a:t>	</a:t>
            </a:r>
          </a:p>
          <a:p>
            <a:pPr lvl="1"/>
            <a:r>
              <a:rPr lang="it-IT" dirty="0" smtClean="0"/>
              <a:t>Exploit </a:t>
            </a:r>
            <a:r>
              <a:rPr lang="it-IT" dirty="0" err="1" smtClean="0"/>
              <a:t>at</a:t>
            </a:r>
            <a:r>
              <a:rPr lang="it-IT" dirty="0" smtClean="0"/>
              <a:t> best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 smtClean="0"/>
              <a:t>bandwidth</a:t>
            </a:r>
            <a:r>
              <a:rPr lang="it-IT" dirty="0" smtClean="0"/>
              <a:t>: data </a:t>
            </a:r>
            <a:r>
              <a:rPr lang="it-IT" dirty="0" err="1" smtClean="0"/>
              <a:t>compression</a:t>
            </a:r>
            <a:r>
              <a:rPr lang="it-IT" dirty="0" smtClean="0"/>
              <a:t>	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63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mtClean="0"/>
              <a:t>Ubiquitous exploration of scenes with complex illumination</a:t>
            </a:r>
            <a:endParaRPr lang="en-GB" dirty="0"/>
          </a:p>
        </p:txBody>
      </p:sp>
      <p:sp>
        <p:nvSpPr>
          <p:cNvPr id="450" name="Shape 45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1800" dirty="0" smtClean="0"/>
              <a:t>Real-time requirement: ~30Hz</a:t>
            </a:r>
          </a:p>
          <a:p>
            <a:pPr lvl="1"/>
            <a:r>
              <a:rPr lang="en-GB" sz="1600" dirty="0" smtClean="0"/>
              <a:t>Difficulties handling complex illumination on mobile/web platforms with current methods</a:t>
            </a:r>
          </a:p>
          <a:p>
            <a:pPr lvl="0"/>
            <a:r>
              <a:rPr lang="en-GB" sz="1800" dirty="0" smtClean="0"/>
              <a:t>Image-based techniques</a:t>
            </a:r>
          </a:p>
          <a:p>
            <a:pPr lvl="1"/>
            <a:r>
              <a:rPr lang="en-GB" sz="1600" dirty="0" smtClean="0"/>
              <a:t>Constraining camera movement to a set of fixed camera positions</a:t>
            </a:r>
          </a:p>
          <a:p>
            <a:pPr lvl="1"/>
            <a:r>
              <a:rPr lang="en-GB" sz="1600" dirty="0" smtClean="0"/>
              <a:t>Enable pre-computed photorealistic visualization</a:t>
            </a:r>
          </a:p>
          <a:p>
            <a:r>
              <a:rPr lang="en-GB" sz="1800" dirty="0" smtClean="0"/>
              <a:t>Explore-Maps: technique for</a:t>
            </a:r>
          </a:p>
          <a:p>
            <a:pPr lvl="1"/>
            <a:r>
              <a:rPr lang="it-IT" sz="1600" dirty="0" smtClean="0"/>
              <a:t>Scene </a:t>
            </a:r>
            <a:r>
              <a:rPr lang="it-IT" sz="1600" dirty="0" err="1" smtClean="0"/>
              <a:t>representation</a:t>
            </a:r>
            <a:r>
              <a:rPr lang="it-IT" sz="1600" dirty="0" smtClean="0"/>
              <a:t> </a:t>
            </a:r>
            <a:r>
              <a:rPr lang="it-IT" sz="1600" dirty="0" err="1" smtClean="0"/>
              <a:t>as</a:t>
            </a:r>
            <a:r>
              <a:rPr lang="it-IT" sz="1600" dirty="0" smtClean="0"/>
              <a:t> set of </a:t>
            </a:r>
            <a:r>
              <a:rPr lang="it-IT" sz="1600" dirty="0" err="1" smtClean="0"/>
              <a:t>probes</a:t>
            </a:r>
            <a:r>
              <a:rPr lang="it-IT" sz="1600" dirty="0" smtClean="0"/>
              <a:t> and </a:t>
            </a:r>
            <a:r>
              <a:rPr lang="it-IT" sz="1600" dirty="0" err="1" smtClean="0"/>
              <a:t>arcs</a:t>
            </a:r>
            <a:endParaRPr lang="it-IT" sz="1600" dirty="0" smtClean="0"/>
          </a:p>
          <a:p>
            <a:pPr lvl="1"/>
            <a:r>
              <a:rPr lang="it-IT" sz="1600" dirty="0" err="1" smtClean="0"/>
              <a:t>Precomputed</a:t>
            </a:r>
            <a:r>
              <a:rPr lang="it-IT" sz="1600" dirty="0" smtClean="0"/>
              <a:t> </a:t>
            </a:r>
            <a:r>
              <a:rPr lang="it-IT" sz="1600" dirty="0" err="1" smtClean="0"/>
              <a:t>rendering</a:t>
            </a:r>
            <a:r>
              <a:rPr lang="it-IT" sz="1600" dirty="0" smtClean="0"/>
              <a:t> for </a:t>
            </a:r>
            <a:r>
              <a:rPr lang="it-IT" sz="1600" dirty="0" err="1" smtClean="0"/>
              <a:t>probes</a:t>
            </a:r>
            <a:r>
              <a:rPr lang="it-IT" sz="1600" dirty="0" smtClean="0"/>
              <a:t> and </a:t>
            </a:r>
            <a:r>
              <a:rPr lang="it-IT" sz="1600" dirty="0" err="1" smtClean="0"/>
              <a:t>transitions</a:t>
            </a:r>
            <a:endParaRPr lang="en-GB" sz="1600" dirty="0"/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smtClean="0"/>
              <a:pPr lvl="0"/>
              <a:t>30</a:t>
            </a:fld>
            <a:endParaRPr lang="en-GB"/>
          </a:p>
        </p:txBody>
      </p:sp>
      <p:pic>
        <p:nvPicPr>
          <p:cNvPr id="452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3900" y="4076700"/>
            <a:ext cx="4067175" cy="2289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3182" y="4076700"/>
            <a:ext cx="3727248" cy="22891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37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19" y="3486772"/>
            <a:ext cx="3305445" cy="2787206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Scene Discovery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484313"/>
            <a:ext cx="8785225" cy="1944687"/>
          </a:xfrm>
        </p:spPr>
        <p:txBody>
          <a:bodyPr/>
          <a:lstStyle/>
          <a:p>
            <a:r>
              <a:rPr lang="en-US" sz="2000" dirty="0" err="1" smtClean="0"/>
              <a:t>ExploreMaps</a:t>
            </a:r>
            <a:r>
              <a:rPr lang="en-US" sz="2000" dirty="0" smtClean="0"/>
              <a:t>: Automatic </a:t>
            </a:r>
            <a:r>
              <a:rPr lang="en-US" sz="2000" dirty="0"/>
              <a:t>method for generating</a:t>
            </a:r>
          </a:p>
          <a:p>
            <a:pPr lvl="1"/>
            <a:r>
              <a:rPr lang="en-US" sz="1800" dirty="0" smtClean="0"/>
              <a:t>Set </a:t>
            </a:r>
            <a:r>
              <a:rPr lang="en-US" sz="1800" dirty="0"/>
              <a:t>of probes providing full model coverage</a:t>
            </a:r>
          </a:p>
          <a:p>
            <a:pPr lvl="2"/>
            <a:r>
              <a:rPr lang="en-US" sz="1600" dirty="0"/>
              <a:t>Probe = 360° panoramic point of view</a:t>
            </a:r>
          </a:p>
          <a:p>
            <a:pPr lvl="1"/>
            <a:r>
              <a:rPr lang="en-US" sz="1800" dirty="0"/>
              <a:t>Set of arcs connecting probes</a:t>
            </a:r>
          </a:p>
          <a:p>
            <a:pPr lvl="2"/>
            <a:r>
              <a:rPr lang="en-US" sz="1600" dirty="0"/>
              <a:t>Enable full scene </a:t>
            </a:r>
            <a:r>
              <a:rPr lang="en-US" sz="1600" dirty="0" smtClean="0"/>
              <a:t>navigation</a:t>
            </a:r>
          </a:p>
          <a:p>
            <a:pPr lvl="0"/>
            <a:endParaRPr lang="en-US" sz="2000" dirty="0" smtClean="0"/>
          </a:p>
          <a:p>
            <a:pPr lvl="1"/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smtClean="0"/>
              <a:pPr lvl="0"/>
              <a:t>31</a:t>
            </a:fld>
            <a:endParaRPr lang="en-GB"/>
          </a:p>
        </p:txBody>
      </p:sp>
      <p:sp>
        <p:nvSpPr>
          <p:cNvPr id="461" name="Shape 461"/>
          <p:cNvSpPr/>
          <p:nvPr/>
        </p:nvSpPr>
        <p:spPr>
          <a:xfrm>
            <a:off x="674575" y="5903137"/>
            <a:ext cx="151436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none"/>
            </a:lvl1pPr>
          </a:lstStyle>
          <a:p>
            <a:pPr lvl="0"/>
            <a:r>
              <a:rPr b="1" dirty="0"/>
              <a:t>Explore Map</a:t>
            </a:r>
          </a:p>
        </p:txBody>
      </p:sp>
      <p:pic>
        <p:nvPicPr>
          <p:cNvPr id="9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3900" y="4076700"/>
            <a:ext cx="4067175" cy="22891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/>
          <p:cNvSpPr txBox="1"/>
          <p:nvPr/>
        </p:nvSpPr>
        <p:spPr>
          <a:xfrm>
            <a:off x="4533898" y="2873827"/>
            <a:ext cx="4067175" cy="10651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 fontScale="70000" lnSpcReduction="20000"/>
          </a:bodyPr>
          <a:lstStyle/>
          <a:p>
            <a:r>
              <a:rPr lang="en-GB" sz="2000" u="none" dirty="0" err="1" smtClean="0"/>
              <a:t>Gobbetti</a:t>
            </a:r>
            <a:r>
              <a:rPr lang="en-GB" sz="2000" u="none" dirty="0" smtClean="0"/>
              <a:t> et al. </a:t>
            </a:r>
            <a:r>
              <a:rPr lang="en-GB" sz="2000" u="none" dirty="0" err="1"/>
              <a:t>Eurographics</a:t>
            </a:r>
            <a:r>
              <a:rPr lang="en-GB" sz="2000" u="none" dirty="0"/>
              <a:t> </a:t>
            </a:r>
            <a:r>
              <a:rPr lang="en-GB" sz="2000" u="none" dirty="0" smtClean="0"/>
              <a:t>2014</a:t>
            </a:r>
          </a:p>
          <a:p>
            <a:endParaRPr lang="en-GB" sz="2000" u="none" dirty="0"/>
          </a:p>
          <a:p>
            <a:r>
              <a:rPr lang="en-GB" sz="2000" b="1" u="none" dirty="0" err="1" smtClean="0"/>
              <a:t>ExploreMaps</a:t>
            </a:r>
            <a:r>
              <a:rPr lang="en-GB" sz="2000" u="none" dirty="0"/>
              <a:t>: Efficient Construction and Ubiquitous Exploration of Panoramic View Graphs of Complex 3D Environments. </a:t>
            </a:r>
            <a:endParaRPr lang="en-GB" sz="2000" u="none" dirty="0" smtClean="0"/>
          </a:p>
        </p:txBody>
      </p:sp>
    </p:spTree>
    <p:extLst>
      <p:ext uri="{BB962C8B-B14F-4D97-AF65-F5344CB8AC3E}">
        <p14:creationId xmlns:p14="http://schemas.microsoft.com/office/powerpoint/2010/main" val="37510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 dirty="0">
                <a:solidFill>
                  <a:srgbClr val="C40000"/>
                </a:solidFill>
              </a:rPr>
              <a:t>Dataset Creation (rendering)</a:t>
            </a:r>
          </a:p>
        </p:txBody>
      </p:sp>
      <p:sp>
        <p:nvSpPr>
          <p:cNvPr id="489" name="Shape 489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sz="2400" b="1" dirty="0"/>
              <a:t>Input: Explore Map</a:t>
            </a:r>
          </a:p>
          <a:p>
            <a:pPr marL="742950" lvl="1" indent="-285750">
              <a:spcBef>
                <a:spcPts val="500"/>
              </a:spcBef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sz="2000" dirty="0">
                <a:solidFill>
                  <a:srgbClr val="262699"/>
                </a:solidFill>
              </a:rPr>
              <a:t>Probes with full scene coverage</a:t>
            </a:r>
          </a:p>
          <a:p>
            <a:pPr marL="742950" lvl="1" indent="-285750">
              <a:spcBef>
                <a:spcPts val="500"/>
              </a:spcBef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sz="2000" dirty="0">
                <a:solidFill>
                  <a:srgbClr val="262699"/>
                </a:solidFill>
              </a:rPr>
              <a:t>Transitions between “reachable” probes</a:t>
            </a:r>
          </a:p>
          <a:p>
            <a:pPr lvl="0"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sz="2400" b="1" dirty="0"/>
              <a:t>Pre-processing</a:t>
            </a:r>
          </a:p>
          <a:p>
            <a:pPr marL="742950" lvl="1" indent="-285750">
              <a:spcBef>
                <a:spcPts val="500"/>
              </a:spcBef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sz="2000" dirty="0">
                <a:solidFill>
                  <a:srgbClr val="262699"/>
                </a:solidFill>
              </a:rPr>
              <a:t>Photorealistic rendering (using Blender 2.68a)</a:t>
            </a:r>
          </a:p>
          <a:p>
            <a:pPr marL="1143000" lvl="2" indent="-228600">
              <a:spcBef>
                <a:spcPts val="400"/>
              </a:spcBef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dirty="0">
                <a:solidFill>
                  <a:srgbClr val="404040"/>
                </a:solidFill>
              </a:rPr>
              <a:t>panoramic views both for probes and transition arcs</a:t>
            </a:r>
          </a:p>
          <a:p>
            <a:pPr marL="742950" lvl="1" indent="-285750">
              <a:spcBef>
                <a:spcPts val="500"/>
              </a:spcBef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sz="2000" dirty="0" smtClean="0">
                <a:solidFill>
                  <a:srgbClr val="262699"/>
                </a:solidFill>
              </a:rPr>
              <a:t>1024^2 </a:t>
            </a:r>
            <a:r>
              <a:rPr sz="2000" dirty="0">
                <a:solidFill>
                  <a:srgbClr val="262699"/>
                </a:solidFill>
              </a:rPr>
              <a:t>probe panoramas</a:t>
            </a:r>
          </a:p>
          <a:p>
            <a:pPr marL="742950" lvl="1" indent="-285750">
              <a:spcBef>
                <a:spcPts val="500"/>
              </a:spcBef>
              <a:buClr>
                <a:srgbClr val="7CA900"/>
              </a:buClr>
              <a:buSzPct val="100000"/>
              <a:buFont typeface="Times New Roman"/>
              <a:buChar char="•"/>
              <a:defRPr sz="1800" b="0"/>
            </a:pPr>
            <a:r>
              <a:rPr sz="2000" dirty="0">
                <a:solidFill>
                  <a:srgbClr val="262699"/>
                </a:solidFill>
              </a:rPr>
              <a:t>256^2 transition video </a:t>
            </a:r>
            <a:r>
              <a:rPr sz="2000" dirty="0" smtClean="0">
                <a:solidFill>
                  <a:srgbClr val="262699"/>
                </a:solidFill>
              </a:rPr>
              <a:t>panoramas</a:t>
            </a:r>
            <a:endParaRPr lang="it-IT" sz="2000" dirty="0" smtClean="0">
              <a:solidFill>
                <a:srgbClr val="262699"/>
              </a:solidFill>
            </a:endParaRPr>
          </a:p>
          <a:p>
            <a:pPr lvl="1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GB" dirty="0">
                <a:solidFill>
                  <a:srgbClr val="262699"/>
                </a:solidFill>
              </a:rPr>
              <a:t>32 8-core PCs,</a:t>
            </a:r>
          </a:p>
          <a:p>
            <a:pPr lvl="1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GB" dirty="0">
                <a:solidFill>
                  <a:srgbClr val="262699"/>
                </a:solidFill>
              </a:rPr>
              <a:t>Rendering times ranging from 40 minutes to 7 hours/model</a:t>
            </a:r>
          </a:p>
          <a:p>
            <a:pPr marL="457200" lvl="1" indent="0">
              <a:spcBef>
                <a:spcPts val="500"/>
              </a:spcBef>
              <a:buClr>
                <a:srgbClr val="7CA900"/>
              </a:buClr>
              <a:buSzPct val="100000"/>
              <a:buNone/>
              <a:defRPr sz="1800" b="0"/>
            </a:pPr>
            <a:endParaRPr sz="2000" dirty="0">
              <a:solidFill>
                <a:srgbClr val="262699"/>
              </a:solidFill>
            </a:endParaRPr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/>
            <a:fld id="{86CB4B4D-7CA3-9044-876B-883B54F8677D}" type="slidenum"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7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 dirty="0">
                <a:solidFill>
                  <a:srgbClr val="C40000"/>
                </a:solidFill>
              </a:rPr>
              <a:t>Explore Maps </a:t>
            </a:r>
            <a:r>
              <a:rPr lang="en-GB" sz="3200" b="1" dirty="0" smtClean="0">
                <a:solidFill>
                  <a:srgbClr val="C40000"/>
                </a:solidFill>
              </a:rPr>
              <a:t>–</a:t>
            </a:r>
            <a:r>
              <a:rPr sz="3200" b="1" dirty="0" smtClean="0">
                <a:solidFill>
                  <a:srgbClr val="C40000"/>
                </a:solidFill>
              </a:rPr>
              <a:t> </a:t>
            </a:r>
            <a:r>
              <a:rPr lang="it-IT" sz="3200" b="1" dirty="0" smtClean="0">
                <a:solidFill>
                  <a:srgbClr val="C40000"/>
                </a:solidFill>
              </a:rPr>
              <a:t>Processing </a:t>
            </a:r>
            <a:r>
              <a:rPr sz="3200" b="1" dirty="0" smtClean="0">
                <a:solidFill>
                  <a:srgbClr val="C40000"/>
                </a:solidFill>
              </a:rPr>
              <a:t>Results</a:t>
            </a:r>
            <a:endParaRPr sz="3200" b="1" dirty="0">
              <a:solidFill>
                <a:srgbClr val="C40000"/>
              </a:solidFill>
            </a:endParaRPr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/>
            <a:fld id="{86CB4B4D-7CA3-9044-876B-883B54F8677D}" type="slidenum">
              <a:t>33</a:t>
            </a:fld>
            <a:endParaRPr/>
          </a:p>
        </p:txBody>
      </p:sp>
      <p:pic>
        <p:nvPicPr>
          <p:cNvPr id="49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725" y="1341437"/>
            <a:ext cx="8462963" cy="4895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1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C40000"/>
                </a:solidFill>
              </a:rPr>
              <a:t>Interactive Exploration</a:t>
            </a:r>
            <a:endParaRPr sz="2400" b="1" dirty="0">
              <a:solidFill>
                <a:srgbClr val="C4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9" lvl="0" indent="-342899">
              <a:buSzPct val="100000"/>
              <a:buFont typeface="Times New Roman"/>
              <a:buChar char="•"/>
              <a:defRPr sz="1800" b="0"/>
            </a:pPr>
            <a:r>
              <a:rPr lang="en-US" sz="2200" dirty="0"/>
              <a:t>UI for Explore Maps</a:t>
            </a:r>
          </a:p>
          <a:p>
            <a:pPr lvl="1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US" dirty="0" err="1">
                <a:solidFill>
                  <a:srgbClr val="262699"/>
                </a:solidFill>
              </a:rPr>
              <a:t>WebGL</a:t>
            </a:r>
            <a:r>
              <a:rPr lang="en-US" dirty="0">
                <a:solidFill>
                  <a:srgbClr val="262699"/>
                </a:solidFill>
              </a:rPr>
              <a:t> </a:t>
            </a:r>
            <a:r>
              <a:rPr lang="en-US" dirty="0">
                <a:solidFill>
                  <a:srgbClr val="272A99"/>
                </a:solidFill>
              </a:rPr>
              <a:t>implementation</a:t>
            </a:r>
            <a:r>
              <a:rPr lang="en-US" dirty="0">
                <a:solidFill>
                  <a:srgbClr val="262699"/>
                </a:solidFill>
              </a:rPr>
              <a:t> + JPEG + MP4</a:t>
            </a:r>
          </a:p>
          <a:p>
            <a:pPr lvl="1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US" dirty="0">
                <a:solidFill>
                  <a:srgbClr val="262699"/>
                </a:solidFill>
              </a:rPr>
              <a:t>Panoramic images: probes + transition path</a:t>
            </a:r>
          </a:p>
          <a:p>
            <a:pPr marL="285750" lvl="0" indent="-285750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US" sz="2200" dirty="0"/>
              <a:t>Closest probe selection</a:t>
            </a:r>
          </a:p>
          <a:p>
            <a:pPr marL="1200150" lvl="2" indent="-285750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US" sz="2000" dirty="0">
                <a:solidFill>
                  <a:srgbClr val="262699"/>
                </a:solidFill>
              </a:rPr>
              <a:t>Path alignment with current view</a:t>
            </a:r>
          </a:p>
          <a:p>
            <a:pPr marL="285750" lvl="0" indent="-285750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US" sz="2200" dirty="0"/>
              <a:t>Thumbnail </a:t>
            </a:r>
            <a:r>
              <a:rPr lang="en-US" sz="2200" dirty="0" err="1"/>
              <a:t>goto</a:t>
            </a:r>
            <a:endParaRPr lang="en-US" sz="2200" dirty="0"/>
          </a:p>
          <a:p>
            <a:pPr marL="1200150" lvl="1">
              <a:spcBef>
                <a:spcPts val="500"/>
              </a:spcBef>
              <a:buSzPct val="100000"/>
              <a:buFont typeface="Times New Roman"/>
              <a:buChar char="•"/>
              <a:defRPr sz="1800" b="0"/>
            </a:pPr>
            <a:r>
              <a:rPr lang="en-US" dirty="0">
                <a:solidFill>
                  <a:srgbClr val="262699"/>
                </a:solidFill>
              </a:rPr>
              <a:t>Non-fixed orientation</a:t>
            </a:r>
          </a:p>
          <a:p>
            <a:endParaRPr lang="en-US" dirty="0"/>
          </a:p>
        </p:txBody>
      </p:sp>
      <p:sp>
        <p:nvSpPr>
          <p:cNvPr id="728" name="Shape 728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/>
            <a:fld id="{86CB4B4D-7CA3-9044-876B-883B54F8677D}" type="slidenum">
              <a:t>34</a:t>
            </a:fld>
            <a:endParaRPr/>
          </a:p>
        </p:txBody>
      </p:sp>
      <p:pic>
        <p:nvPicPr>
          <p:cNvPr id="730" name="explore_maps_short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355976" y="3685332"/>
            <a:ext cx="4700819" cy="26314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4" y="4115401"/>
            <a:ext cx="3271563" cy="211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xploremaps_mobile.mp4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075889" y="581332"/>
            <a:ext cx="2980906" cy="16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4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32" fill="hold"/>
                                        <p:tgtEl>
                                          <p:spTgt spid="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73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C40000"/>
                </a:solidFill>
              </a:rPr>
              <a:t>Conclusion: Interactive Exploration</a:t>
            </a:r>
            <a:endParaRPr sz="2400" b="1" dirty="0">
              <a:solidFill>
                <a:srgbClr val="C4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exploration of complex scenes</a:t>
            </a:r>
          </a:p>
          <a:p>
            <a:pPr lvl="1"/>
            <a:r>
              <a:rPr lang="en-US" dirty="0" smtClean="0"/>
              <a:t>Web/mobile enabled</a:t>
            </a:r>
          </a:p>
          <a:p>
            <a:pPr lvl="1"/>
            <a:r>
              <a:rPr lang="en-US" dirty="0" smtClean="0"/>
              <a:t>Pre-computed rendering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state-of-the-art Global Illumination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Graph-based navigation  guided exploration</a:t>
            </a:r>
          </a:p>
          <a:p>
            <a:r>
              <a:rPr lang="en-US" dirty="0" smtClean="0">
                <a:sym typeface="Wingdings" pitchFamily="2" charset="2"/>
              </a:rPr>
              <a:t>Limitations</a:t>
            </a:r>
          </a:p>
          <a:p>
            <a:pPr lvl="1"/>
            <a:r>
              <a:rPr lang="en-US" dirty="0" smtClean="0"/>
              <a:t>Constrained navigation</a:t>
            </a:r>
          </a:p>
          <a:p>
            <a:pPr lvl="2"/>
            <a:r>
              <a:rPr lang="en-US" dirty="0" smtClean="0"/>
              <a:t>Fixed set of camera positions</a:t>
            </a:r>
          </a:p>
          <a:p>
            <a:pPr lvl="1"/>
            <a:r>
              <a:rPr lang="en-US" dirty="0" smtClean="0"/>
              <a:t>Limited interaction</a:t>
            </a:r>
          </a:p>
          <a:p>
            <a:pPr lvl="2"/>
            <a:r>
              <a:rPr lang="en-US" dirty="0" smtClean="0"/>
              <a:t>Exploit panoramic views on paths </a:t>
            </a:r>
            <a:r>
              <a:rPr lang="en-US" dirty="0" smtClean="0">
                <a:sym typeface="Wingdings" pitchFamily="2" charset="2"/>
              </a:rPr>
              <a:t> less constrained navigation</a:t>
            </a:r>
          </a:p>
          <a:p>
            <a:r>
              <a:rPr lang="en-US" dirty="0" smtClean="0">
                <a:sym typeface="Wingdings" pitchFamily="2" charset="2"/>
              </a:rPr>
              <a:t>Next part of the talk:</a:t>
            </a:r>
          </a:p>
          <a:p>
            <a:pPr lvl="1"/>
            <a:r>
              <a:rPr lang="en-US" dirty="0">
                <a:sym typeface="Wingdings" pitchFamily="2" charset="2"/>
              </a:rPr>
              <a:t>A </a:t>
            </a:r>
            <a:r>
              <a:rPr lang="en-US" dirty="0" smtClean="0">
                <a:sym typeface="Wingdings" pitchFamily="2" charset="2"/>
              </a:rPr>
              <a:t>dynamic </a:t>
            </a:r>
            <a:r>
              <a:rPr lang="en-US" dirty="0">
                <a:sym typeface="Wingdings" pitchFamily="2" charset="2"/>
              </a:rPr>
              <a:t>solution </a:t>
            </a:r>
            <a:r>
              <a:rPr lang="en-US" dirty="0" smtClean="0">
                <a:sym typeface="Wingdings" pitchFamily="2" charset="2"/>
              </a:rPr>
              <a:t>for complex illumination with smart computation</a:t>
            </a:r>
            <a:endParaRPr lang="en-US" dirty="0"/>
          </a:p>
        </p:txBody>
      </p:sp>
      <p:sp>
        <p:nvSpPr>
          <p:cNvPr id="728" name="Shape 728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/>
            <a:fld id="{86CB4B4D-7CA3-9044-876B-883B54F8677D}" type="slidenum"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1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Complex </a:t>
            </a:r>
            <a:r>
              <a:rPr lang="en-US" dirty="0" err="1" smtClean="0"/>
              <a:t>LiGHTING</a:t>
            </a:r>
            <a:r>
              <a:rPr lang="en-US" dirty="0" smtClean="0"/>
              <a:t>: Smart computation</a:t>
            </a:r>
            <a:endParaRPr lang="it-IT" dirty="0"/>
          </a:p>
        </p:txBody>
      </p:sp>
      <p:sp>
        <p:nvSpPr>
          <p:cNvPr id="7171" name="Segnaposto contenuto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Mobile Visualization</a:t>
            </a:r>
            <a:endParaRPr lang="it-IT" altLang="en-US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BD76814-D8B1-4D36-A3CB-AC8922861EEA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45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illumination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Consistent </a:t>
            </a:r>
            <a:r>
              <a:rPr lang="en-US" dirty="0"/>
              <a:t>illumination for AR</a:t>
            </a:r>
          </a:p>
          <a:p>
            <a:r>
              <a:rPr lang="en-US" dirty="0"/>
              <a:t>Soft shadows</a:t>
            </a:r>
          </a:p>
          <a:p>
            <a:r>
              <a:rPr lang="en-US" dirty="0"/>
              <a:t>Deferred shading</a:t>
            </a:r>
          </a:p>
          <a:p>
            <a:r>
              <a:rPr lang="en-US" dirty="0"/>
              <a:t>Ambient Occlusion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37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32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illumination for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High-Quality Consistent Illumination in Mobile Augmented Reality by Radiance Convolution on the GPU [</a:t>
            </a:r>
            <a:r>
              <a:rPr lang="en-US" dirty="0" err="1" smtClean="0"/>
              <a:t>Kán</a:t>
            </a:r>
            <a:r>
              <a:rPr lang="en-US" dirty="0" smtClean="0"/>
              <a:t>, </a:t>
            </a:r>
            <a:r>
              <a:rPr lang="en-US" dirty="0" err="1" smtClean="0"/>
              <a:t>Unterguggenberger</a:t>
            </a:r>
            <a:r>
              <a:rPr lang="en-US" dirty="0" smtClean="0"/>
              <a:t> &amp; Kaufmann, 2015]</a:t>
            </a:r>
          </a:p>
          <a:p>
            <a:endParaRPr lang="en-US" dirty="0"/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Achieve realistic (and consistent) illumination for synthetic objects in Augmented Reality environments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3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illumination for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>
                <a:solidFill>
                  <a:srgbClr val="852838"/>
                </a:solidFill>
              </a:rPr>
              <a:t>Capture the environment with the mobile</a:t>
            </a:r>
          </a:p>
          <a:p>
            <a:pPr lvl="1"/>
            <a:r>
              <a:rPr lang="en-US" dirty="0" smtClean="0">
                <a:solidFill>
                  <a:srgbClr val="852838"/>
                </a:solidFill>
              </a:rPr>
              <a:t>Create an HDR environment map</a:t>
            </a:r>
          </a:p>
          <a:p>
            <a:pPr lvl="1"/>
            <a:r>
              <a:rPr lang="en-US" dirty="0" smtClean="0">
                <a:solidFill>
                  <a:srgbClr val="852838"/>
                </a:solidFill>
              </a:rPr>
              <a:t>Convolve the HDR with the BRDF’s of the materials</a:t>
            </a:r>
          </a:p>
          <a:p>
            <a:pPr lvl="1"/>
            <a:r>
              <a:rPr lang="en-US" dirty="0" smtClean="0">
                <a:solidFill>
                  <a:srgbClr val="1C5C4C"/>
                </a:solidFill>
              </a:rPr>
              <a:t>Calculate radiance in </a:t>
            </a:r>
            <a:r>
              <a:rPr lang="en-US" dirty="0" err="1" smtClean="0">
                <a:solidFill>
                  <a:srgbClr val="1C5C4C"/>
                </a:solidFill>
              </a:rPr>
              <a:t>realtime</a:t>
            </a:r>
            <a:endParaRPr lang="en-US" dirty="0" smtClean="0">
              <a:solidFill>
                <a:srgbClr val="1C5C4C"/>
              </a:solidFill>
            </a:endParaRPr>
          </a:p>
          <a:p>
            <a:pPr lvl="1"/>
            <a:r>
              <a:rPr lang="en-US" dirty="0" smtClean="0">
                <a:solidFill>
                  <a:srgbClr val="852838"/>
                </a:solidFill>
              </a:rPr>
              <a:t>Add AO from an offline rendering as </a:t>
            </a:r>
            <a:r>
              <a:rPr lang="en-US" dirty="0" err="1" smtClean="0">
                <a:solidFill>
                  <a:srgbClr val="852838"/>
                </a:solidFill>
              </a:rPr>
              <a:t>lightmaps</a:t>
            </a:r>
            <a:endParaRPr lang="en-US" dirty="0" smtClean="0">
              <a:solidFill>
                <a:srgbClr val="852838"/>
              </a:solidFill>
            </a:endParaRPr>
          </a:p>
          <a:p>
            <a:pPr lvl="1"/>
            <a:r>
              <a:rPr lang="en-US" dirty="0" smtClean="0">
                <a:solidFill>
                  <a:srgbClr val="1C5C4C"/>
                </a:solidFill>
              </a:rPr>
              <a:t>Multiply with the AO from the synthetic object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45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Related</a:t>
            </a:r>
            <a:r>
              <a:rPr lang="it-IT" dirty="0" smtClean="0"/>
              <a:t> Work on mobile </a:t>
            </a:r>
            <a:r>
              <a:rPr lang="it-IT" dirty="0" err="1" smtClean="0"/>
              <a:t>visualization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214147"/>
            <a:ext cx="8785225" cy="4897437"/>
          </a:xfrm>
        </p:spPr>
        <p:txBody>
          <a:bodyPr/>
          <a:lstStyle/>
          <a:p>
            <a:r>
              <a:rPr lang="it-IT" sz="2000" i="1" dirty="0" err="1" smtClean="0"/>
              <a:t>remeber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previous</a:t>
            </a:r>
            <a:r>
              <a:rPr lang="it-IT" sz="2000" i="1" dirty="0" smtClean="0"/>
              <a:t> session for </a:t>
            </a:r>
            <a:r>
              <a:rPr lang="it-IT" sz="2000" i="1" dirty="0" err="1" smtClean="0"/>
              <a:t>details</a:t>
            </a:r>
            <a:endParaRPr lang="it-IT" sz="2000" i="1" dirty="0" smtClean="0"/>
          </a:p>
          <a:p>
            <a:r>
              <a:rPr lang="it-IT" sz="2000" dirty="0" smtClean="0"/>
              <a:t>Remote </a:t>
            </a:r>
            <a:r>
              <a:rPr lang="it-IT" sz="2000" dirty="0" err="1" smtClean="0"/>
              <a:t>Rendering</a:t>
            </a:r>
            <a:endParaRPr lang="it-IT" sz="2000" dirty="0"/>
          </a:p>
          <a:p>
            <a:pPr lvl="1"/>
            <a:r>
              <a:rPr lang="it-IT" sz="1600" dirty="0" smtClean="0"/>
              <a:t>…..</a:t>
            </a:r>
          </a:p>
          <a:p>
            <a:r>
              <a:rPr lang="it-IT" sz="2000" dirty="0" smtClean="0"/>
              <a:t>Local </a:t>
            </a:r>
            <a:r>
              <a:rPr lang="it-IT" sz="2000" dirty="0" err="1" smtClean="0"/>
              <a:t>Rendering</a:t>
            </a:r>
            <a:endParaRPr lang="it-IT" sz="2000" dirty="0" smtClean="0"/>
          </a:p>
          <a:p>
            <a:pPr lvl="1"/>
            <a:r>
              <a:rPr lang="it-IT" sz="1600" dirty="0" smtClean="0"/>
              <a:t>Model </a:t>
            </a:r>
            <a:r>
              <a:rPr lang="it-IT" sz="1600" dirty="0" err="1"/>
              <a:t>based</a:t>
            </a:r>
            <a:endParaRPr lang="it-IT" sz="1600" dirty="0"/>
          </a:p>
          <a:p>
            <a:pPr lvl="2"/>
            <a:r>
              <a:rPr lang="it-IT" sz="1600" dirty="0" err="1"/>
              <a:t>Original</a:t>
            </a:r>
            <a:r>
              <a:rPr lang="it-IT" sz="1600" dirty="0"/>
              <a:t> </a:t>
            </a:r>
            <a:r>
              <a:rPr lang="it-IT" sz="1600" dirty="0" err="1"/>
              <a:t>models</a:t>
            </a:r>
            <a:endParaRPr lang="it-IT" sz="1600" dirty="0"/>
          </a:p>
          <a:p>
            <a:pPr lvl="2"/>
            <a:r>
              <a:rPr lang="it-IT" sz="1600" dirty="0" err="1"/>
              <a:t>Multiresolution</a:t>
            </a:r>
            <a:r>
              <a:rPr lang="it-IT" sz="1600" dirty="0"/>
              <a:t> </a:t>
            </a:r>
            <a:r>
              <a:rPr lang="it-IT" sz="1600" dirty="0" err="1" smtClean="0"/>
              <a:t>models</a:t>
            </a:r>
            <a:endParaRPr lang="it-IT" sz="1600" dirty="0"/>
          </a:p>
          <a:p>
            <a:pPr lvl="2"/>
            <a:r>
              <a:rPr lang="it-IT" sz="1600" dirty="0" err="1"/>
              <a:t>Simplified</a:t>
            </a:r>
            <a:r>
              <a:rPr lang="it-IT" sz="1600" dirty="0"/>
              <a:t> </a:t>
            </a:r>
            <a:r>
              <a:rPr lang="it-IT" sz="1600" dirty="0" err="1"/>
              <a:t>models</a:t>
            </a:r>
            <a:endParaRPr lang="it-IT" sz="1600" dirty="0"/>
          </a:p>
          <a:p>
            <a:pPr lvl="3"/>
            <a:r>
              <a:rPr lang="it-IT" sz="1600" dirty="0"/>
              <a:t>Line </a:t>
            </a:r>
            <a:r>
              <a:rPr lang="it-IT" sz="1600" dirty="0" err="1"/>
              <a:t>rendering</a:t>
            </a:r>
            <a:endParaRPr lang="it-IT" sz="1600" dirty="0"/>
          </a:p>
          <a:p>
            <a:pPr lvl="3"/>
            <a:r>
              <a:rPr lang="it-IT" sz="1600" dirty="0"/>
              <a:t>Point </a:t>
            </a:r>
            <a:r>
              <a:rPr lang="it-IT" sz="1600" dirty="0" err="1"/>
              <a:t>cloud</a:t>
            </a:r>
            <a:r>
              <a:rPr lang="it-IT" sz="1600" dirty="0"/>
              <a:t> </a:t>
            </a:r>
            <a:r>
              <a:rPr lang="it-IT" sz="1600" dirty="0" err="1"/>
              <a:t>rendering</a:t>
            </a:r>
            <a:endParaRPr lang="it-IT" sz="2000" dirty="0" smtClean="0"/>
          </a:p>
          <a:p>
            <a:pPr lvl="1"/>
            <a:r>
              <a:rPr lang="it-IT" sz="1600" dirty="0" smtClean="0"/>
              <a:t>Image </a:t>
            </a:r>
            <a:r>
              <a:rPr lang="it-IT" sz="1600" dirty="0" err="1" smtClean="0"/>
              <a:t>based</a:t>
            </a:r>
            <a:endParaRPr lang="it-IT" sz="1600" dirty="0" smtClean="0"/>
          </a:p>
          <a:p>
            <a:pPr lvl="2"/>
            <a:r>
              <a:rPr lang="it-IT" sz="1600" dirty="0" smtClean="0"/>
              <a:t>Image </a:t>
            </a:r>
            <a:r>
              <a:rPr lang="it-IT" sz="1600" dirty="0" err="1" smtClean="0"/>
              <a:t>impostors</a:t>
            </a:r>
            <a:endParaRPr lang="it-IT" sz="1600" dirty="0" smtClean="0"/>
          </a:p>
          <a:p>
            <a:pPr lvl="2"/>
            <a:r>
              <a:rPr lang="it-IT" sz="1600" dirty="0" smtClean="0"/>
              <a:t>Environment </a:t>
            </a:r>
            <a:r>
              <a:rPr lang="it-IT" sz="1600" dirty="0" err="1" smtClean="0"/>
              <a:t>maps</a:t>
            </a:r>
            <a:endParaRPr lang="it-IT" sz="1600" dirty="0" smtClean="0"/>
          </a:p>
          <a:p>
            <a:pPr lvl="2"/>
            <a:r>
              <a:rPr lang="it-IT" sz="1600" dirty="0" smtClean="0"/>
              <a:t>Depth images</a:t>
            </a:r>
          </a:p>
          <a:p>
            <a:pPr lvl="1"/>
            <a:r>
              <a:rPr lang="it-IT" sz="1600" dirty="0" smtClean="0"/>
              <a:t>Smart </a:t>
            </a:r>
            <a:r>
              <a:rPr lang="it-IT" sz="1600" dirty="0" err="1" smtClean="0"/>
              <a:t>shading</a:t>
            </a:r>
            <a:endParaRPr lang="it-IT" sz="1600" dirty="0"/>
          </a:p>
          <a:p>
            <a:pPr lvl="1"/>
            <a:r>
              <a:rPr lang="it-IT" sz="1600" dirty="0"/>
              <a:t>Volume </a:t>
            </a:r>
            <a:r>
              <a:rPr lang="it-IT" sz="1600" dirty="0" err="1"/>
              <a:t>rendering</a:t>
            </a:r>
            <a:endParaRPr lang="it-IT" sz="1600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61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illumination for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Capture the environment with the mobile</a:t>
            </a:r>
          </a:p>
          <a:p>
            <a:pPr lvl="1"/>
            <a:r>
              <a:rPr lang="en-US" dirty="0" smtClean="0"/>
              <a:t>Rotational motion of the mobile</a:t>
            </a:r>
          </a:p>
          <a:p>
            <a:pPr lvl="2"/>
            <a:r>
              <a:rPr lang="en-US" dirty="0" smtClean="0"/>
              <a:t>In yaw and pitch angles to cover all sphere directions</a:t>
            </a:r>
          </a:p>
          <a:p>
            <a:pPr lvl="1"/>
            <a:r>
              <a:rPr lang="en-US" dirty="0" smtClean="0"/>
              <a:t>Images accumulated to a spherical environment map</a:t>
            </a:r>
          </a:p>
          <a:p>
            <a:r>
              <a:rPr lang="en-US" dirty="0" smtClean="0"/>
              <a:t>HDR </a:t>
            </a:r>
            <a:r>
              <a:rPr lang="en-US" dirty="0"/>
              <a:t>environment map </a:t>
            </a:r>
            <a:r>
              <a:rPr lang="en-US" dirty="0" smtClean="0"/>
              <a:t>constructed </a:t>
            </a:r>
            <a:r>
              <a:rPr lang="en-US" dirty="0"/>
              <a:t>while scanning</a:t>
            </a:r>
          </a:p>
          <a:p>
            <a:pPr lvl="1"/>
            <a:r>
              <a:rPr lang="en-US" dirty="0"/>
              <a:t>Projecting each camera image</a:t>
            </a:r>
          </a:p>
          <a:p>
            <a:pPr lvl="2"/>
            <a:r>
              <a:rPr lang="en-US" dirty="0"/>
              <a:t>According to the orientation </a:t>
            </a:r>
            <a:r>
              <a:rPr lang="en-US" dirty="0" smtClean="0"/>
              <a:t>and inertial measurement of </a:t>
            </a:r>
            <a:r>
              <a:rPr lang="en-US" dirty="0"/>
              <a:t>the mobile</a:t>
            </a:r>
          </a:p>
          <a:p>
            <a:pPr lvl="1"/>
            <a:r>
              <a:rPr lang="en-US" dirty="0" smtClean="0"/>
              <a:t>Low </a:t>
            </a:r>
            <a:r>
              <a:rPr lang="en-US" dirty="0"/>
              <a:t>dynamic range imaging is transformed to HDR</a:t>
            </a:r>
          </a:p>
          <a:p>
            <a:pPr lvl="2"/>
            <a:r>
              <a:rPr lang="en-US" dirty="0" smtClean="0"/>
              <a:t>Camera </a:t>
            </a:r>
            <a:r>
              <a:rPr lang="en-US" dirty="0"/>
              <a:t>uses auto-exposure</a:t>
            </a:r>
          </a:p>
          <a:p>
            <a:pPr lvl="3"/>
            <a:r>
              <a:rPr lang="en-US" dirty="0"/>
              <a:t>Two overlapping images will have slightly different exposure</a:t>
            </a:r>
          </a:p>
          <a:p>
            <a:pPr lvl="1"/>
            <a:r>
              <a:rPr lang="en-US" dirty="0"/>
              <a:t>Alignment correction based on feature matching </a:t>
            </a:r>
            <a:endParaRPr lang="en-US" dirty="0" smtClean="0"/>
          </a:p>
          <a:p>
            <a:pPr lvl="1"/>
            <a:r>
              <a:rPr lang="en-US" dirty="0" smtClean="0"/>
              <a:t>All in </a:t>
            </a:r>
            <a:r>
              <a:rPr lang="en-US" dirty="0"/>
              <a:t>the </a:t>
            </a:r>
            <a:r>
              <a:rPr lang="en-US" dirty="0" smtClean="0"/>
              <a:t>device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21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illumination for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Convolve the HDR with the BRDF’s of the materials</a:t>
            </a:r>
          </a:p>
          <a:p>
            <a:pPr lvl="1"/>
            <a:r>
              <a:rPr lang="en-US" dirty="0" smtClean="0"/>
              <a:t>Use MRT to support several convolutions at once</a:t>
            </a:r>
          </a:p>
          <a:p>
            <a:pPr lvl="1"/>
            <a:r>
              <a:rPr lang="en-US" dirty="0" smtClean="0"/>
              <a:t>Assume distant light</a:t>
            </a:r>
          </a:p>
          <a:p>
            <a:pPr lvl="1"/>
            <a:r>
              <a:rPr lang="en-US" dirty="0" smtClean="0"/>
              <a:t>One single light reflection on the surface </a:t>
            </a:r>
          </a:p>
          <a:p>
            <a:pPr lvl="1"/>
            <a:r>
              <a:rPr lang="en-US" dirty="0" smtClean="0"/>
              <a:t>Scene materials assumed non-emissive</a:t>
            </a:r>
          </a:p>
          <a:p>
            <a:pPr lvl="1"/>
            <a:r>
              <a:rPr lang="en-US" dirty="0" smtClean="0"/>
              <a:t>Use a simplified rendering equation</a:t>
            </a:r>
          </a:p>
          <a:p>
            <a:r>
              <a:rPr lang="en-US" dirty="0" smtClean="0"/>
              <a:t>Weight with AO (obtained offline)</a:t>
            </a:r>
            <a:endParaRPr lang="en-US" dirty="0"/>
          </a:p>
          <a:p>
            <a:pPr lvl="1"/>
            <a:r>
              <a:rPr lang="en-US" dirty="0"/>
              <a:t>Built for real and synthetic objects</a:t>
            </a:r>
          </a:p>
          <a:p>
            <a:pPr lvl="1"/>
            <a:r>
              <a:rPr lang="en-US" dirty="0"/>
              <a:t>Nee the geometry of the scene</a:t>
            </a:r>
          </a:p>
          <a:p>
            <a:pPr lvl="2"/>
            <a:r>
              <a:rPr lang="en-US" dirty="0"/>
              <a:t>Use a proxy geometry for the objects of the real world</a:t>
            </a:r>
          </a:p>
          <a:p>
            <a:pPr lvl="2"/>
            <a:r>
              <a:rPr lang="en-US" dirty="0">
                <a:solidFill>
                  <a:srgbClr val="852838"/>
                </a:solidFill>
              </a:rPr>
              <a:t>Cannot be simply done on the </a:t>
            </a:r>
            <a:r>
              <a:rPr lang="en-US" dirty="0" smtClean="0">
                <a:solidFill>
                  <a:srgbClr val="852838"/>
                </a:solidFill>
              </a:rPr>
              <a:t>fly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illumination for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   Without AO				      With AO</a:t>
            </a:r>
          </a:p>
          <a:p>
            <a:endParaRPr lang="en-U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1" y="3318289"/>
            <a:ext cx="8807399" cy="23217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68162" y="5881816"/>
            <a:ext cx="3496962" cy="37070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sz="2000" u="none" dirty="0" smtClean="0"/>
              <a:t>Taken from [</a:t>
            </a:r>
            <a:r>
              <a:rPr lang="en-US" sz="2000" u="none" dirty="0" err="1" smtClean="0"/>
              <a:t>Kán</a:t>
            </a:r>
            <a:r>
              <a:rPr lang="en-US" sz="2000" u="none" dirty="0" smtClean="0"/>
              <a:t> et al., 2015]</a:t>
            </a:r>
          </a:p>
        </p:txBody>
      </p:sp>
    </p:spTree>
    <p:extLst>
      <p:ext uri="{BB962C8B-B14F-4D97-AF65-F5344CB8AC3E}">
        <p14:creationId xmlns:p14="http://schemas.microsoft.com/office/powerpoint/2010/main" val="3440181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illumination for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Materials represented by </a:t>
            </a:r>
            <a:r>
              <a:rPr lang="en-US" dirty="0" err="1"/>
              <a:t>Phong</a:t>
            </a:r>
            <a:r>
              <a:rPr lang="en-US" dirty="0"/>
              <a:t> BRDF</a:t>
            </a:r>
          </a:p>
          <a:p>
            <a:pPr lvl="1"/>
            <a:r>
              <a:rPr lang="en-US" dirty="0"/>
              <a:t>AO and most </a:t>
            </a:r>
            <a:r>
              <a:rPr lang="en-US" dirty="0" smtClean="0"/>
              <a:t>shading (e.g. reflection maps) is baked</a:t>
            </a:r>
            <a:endParaRPr lang="en-U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799847"/>
              </p:ext>
            </p:extLst>
          </p:nvPr>
        </p:nvGraphicFramePr>
        <p:xfrm>
          <a:off x="1524000" y="2257323"/>
          <a:ext cx="6096000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6675224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6693833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918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3D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triangles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Framerate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647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Reflective cup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 fps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043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Teapot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15.7K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fps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0268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Dragon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229K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fps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7743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164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shadows using </a:t>
            </a:r>
            <a:r>
              <a:rPr lang="en-US" dirty="0" err="1" smtClean="0"/>
              <a:t>cubemaps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Efficient Soft Shadows Based on Static Local </a:t>
            </a:r>
            <a:r>
              <a:rPr lang="en-US" dirty="0" err="1"/>
              <a:t>Cubemap</a:t>
            </a:r>
            <a:r>
              <a:rPr lang="en-US" dirty="0"/>
              <a:t> [</a:t>
            </a:r>
            <a:r>
              <a:rPr lang="en-US" dirty="0" err="1"/>
              <a:t>Bala</a:t>
            </a:r>
            <a:r>
              <a:rPr lang="en-US" dirty="0"/>
              <a:t> &amp; Lopez Mendez, </a:t>
            </a:r>
            <a:r>
              <a:rPr lang="en-US" dirty="0" smtClean="0"/>
              <a:t>2016]</a:t>
            </a:r>
            <a:endParaRPr lang="en-US" dirty="0"/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Soft shadows in </a:t>
            </a:r>
            <a:r>
              <a:rPr lang="en-US" dirty="0" err="1" smtClean="0"/>
              <a:t>realtime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50228"/>
          <a:stretch/>
        </p:blipFill>
        <p:spPr>
          <a:xfrm>
            <a:off x="53407" y="3570750"/>
            <a:ext cx="4518593" cy="243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49527"/>
          <a:stretch/>
        </p:blipFill>
        <p:spPr>
          <a:xfrm>
            <a:off x="4610099" y="3570750"/>
            <a:ext cx="4455798" cy="2430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6054" y="6153665"/>
            <a:ext cx="8408559" cy="321276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sz="2000" u="none" dirty="0"/>
              <a:t>Taken from https://community.arm.com/graphics/b/blog/posts/dynamic-soft-shadows-based-on-local-cubemap</a:t>
            </a:r>
            <a:endParaRPr lang="en-US" sz="2000" u="none" dirty="0" smtClean="0"/>
          </a:p>
        </p:txBody>
      </p:sp>
    </p:spTree>
    <p:extLst>
      <p:ext uri="{BB962C8B-B14F-4D97-AF65-F5344CB8AC3E}">
        <p14:creationId xmlns:p14="http://schemas.microsoft.com/office/powerpoint/2010/main" val="25150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shadows using </a:t>
            </a:r>
            <a:r>
              <a:rPr lang="en-US" dirty="0" err="1" smtClean="0"/>
              <a:t>cubemaps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Create a local cube map</a:t>
            </a:r>
          </a:p>
          <a:p>
            <a:pPr lvl="2"/>
            <a:r>
              <a:rPr lang="en-US" dirty="0" smtClean="0"/>
              <a:t>Offline recommended</a:t>
            </a:r>
          </a:p>
          <a:p>
            <a:pPr lvl="2"/>
            <a:r>
              <a:rPr lang="en-US" dirty="0"/>
              <a:t>Stores color and transparency of the environment</a:t>
            </a:r>
          </a:p>
          <a:p>
            <a:pPr lvl="2"/>
            <a:r>
              <a:rPr lang="en-US" dirty="0"/>
              <a:t>Position and bounding box</a:t>
            </a:r>
          </a:p>
          <a:p>
            <a:pPr lvl="3"/>
            <a:r>
              <a:rPr lang="en-US" b="1" i="1" dirty="0"/>
              <a:t>Approximates the geometry</a:t>
            </a:r>
          </a:p>
          <a:p>
            <a:pPr lvl="2"/>
            <a:r>
              <a:rPr lang="en-US" dirty="0"/>
              <a:t>Local correction</a:t>
            </a:r>
          </a:p>
          <a:p>
            <a:pPr lvl="3"/>
            <a:r>
              <a:rPr lang="en-US" dirty="0"/>
              <a:t>Using proxy </a:t>
            </a:r>
            <a:r>
              <a:rPr lang="en-US" dirty="0" smtClean="0"/>
              <a:t>geometry</a:t>
            </a:r>
          </a:p>
          <a:p>
            <a:pPr lvl="1"/>
            <a:r>
              <a:rPr lang="en-US" dirty="0" smtClean="0"/>
              <a:t>Apply shadows in the fragment </a:t>
            </a:r>
            <a:r>
              <a:rPr lang="en-US" dirty="0" err="1" smtClean="0"/>
              <a:t>shader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640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shadows using </a:t>
            </a:r>
            <a:r>
              <a:rPr lang="en-US" dirty="0" err="1" smtClean="0"/>
              <a:t>cubemaps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Generating shadows</a:t>
            </a:r>
          </a:p>
          <a:p>
            <a:pPr lvl="1"/>
            <a:r>
              <a:rPr lang="en-US" dirty="0" smtClean="0"/>
              <a:t>Fetch </a:t>
            </a:r>
            <a:r>
              <a:rPr lang="en-US" dirty="0" err="1" smtClean="0"/>
              <a:t>texel</a:t>
            </a:r>
            <a:r>
              <a:rPr lang="en-US" dirty="0" smtClean="0"/>
              <a:t> from </a:t>
            </a:r>
            <a:r>
              <a:rPr lang="en-US" dirty="0" err="1" smtClean="0"/>
              <a:t>cubemap</a:t>
            </a:r>
            <a:endParaRPr lang="en-US" dirty="0" smtClean="0"/>
          </a:p>
          <a:p>
            <a:pPr lvl="2"/>
            <a:r>
              <a:rPr lang="en-US" dirty="0" smtClean="0"/>
              <a:t>Using the fragment-to-light vector</a:t>
            </a:r>
          </a:p>
          <a:p>
            <a:pPr lvl="2"/>
            <a:r>
              <a:rPr lang="en-US" dirty="0" smtClean="0"/>
              <a:t>Correct the vector before fetching</a:t>
            </a:r>
          </a:p>
          <a:p>
            <a:pPr lvl="3"/>
            <a:r>
              <a:rPr lang="en-US" dirty="0" smtClean="0"/>
              <a:t>Using the </a:t>
            </a:r>
            <a:r>
              <a:rPr lang="en-US" dirty="0"/>
              <a:t>scene geometry (</a:t>
            </a:r>
            <a:r>
              <a:rPr lang="en-US" dirty="0" err="1"/>
              <a:t>bbox</a:t>
            </a:r>
            <a:r>
              <a:rPr lang="en-US" dirty="0"/>
              <a:t>) and </a:t>
            </a:r>
            <a:r>
              <a:rPr lang="en-US" dirty="0" err="1"/>
              <a:t>cubemap</a:t>
            </a:r>
            <a:r>
              <a:rPr lang="en-US" dirty="0"/>
              <a:t> creation position </a:t>
            </a:r>
          </a:p>
          <a:p>
            <a:pPr lvl="4"/>
            <a:r>
              <a:rPr lang="en-US" dirty="0"/>
              <a:t>To provide the equivalent shadow rays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Apply shadow based on the alpha value</a:t>
            </a:r>
          </a:p>
          <a:p>
            <a:pPr lvl="1"/>
            <a:r>
              <a:rPr lang="en-US" dirty="0" smtClean="0"/>
              <a:t>Soften shadow</a:t>
            </a:r>
          </a:p>
          <a:p>
            <a:pPr lvl="2"/>
            <a:r>
              <a:rPr lang="en-US" dirty="0" smtClean="0"/>
              <a:t>Using </a:t>
            </a:r>
            <a:r>
              <a:rPr lang="en-US" dirty="0" err="1" smtClean="0"/>
              <a:t>mipmapping</a:t>
            </a:r>
            <a:r>
              <a:rPr lang="en-US" dirty="0" smtClean="0"/>
              <a:t> and addressing according to the distance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07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shadows using </a:t>
            </a:r>
            <a:r>
              <a:rPr lang="en-US" dirty="0" err="1" smtClean="0"/>
              <a:t>cubemaps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</a:p>
          <a:p>
            <a:pPr lvl="1"/>
            <a:r>
              <a:rPr lang="en-US" dirty="0" smtClean="0"/>
              <a:t>Does not need to render to texture</a:t>
            </a:r>
          </a:p>
          <a:p>
            <a:pPr lvl="2"/>
            <a:r>
              <a:rPr lang="en-US" dirty="0" err="1" smtClean="0"/>
              <a:t>Cubemaps</a:t>
            </a:r>
            <a:r>
              <a:rPr lang="en-US" dirty="0" smtClean="0"/>
              <a:t> must be pre-calculated</a:t>
            </a:r>
          </a:p>
          <a:p>
            <a:pPr lvl="1"/>
            <a:r>
              <a:rPr lang="en-US" dirty="0" smtClean="0"/>
              <a:t>Requires reading multiple times from textures</a:t>
            </a:r>
          </a:p>
          <a:p>
            <a:pPr lvl="1"/>
            <a:r>
              <a:rPr lang="en-US" dirty="0" smtClean="0"/>
              <a:t>Stable </a:t>
            </a:r>
          </a:p>
          <a:p>
            <a:pPr lvl="2"/>
            <a:r>
              <a:rPr lang="en-US" dirty="0" smtClean="0"/>
              <a:t>Because </a:t>
            </a:r>
            <a:r>
              <a:rPr lang="en-US" dirty="0" err="1" smtClean="0"/>
              <a:t>cubemap</a:t>
            </a:r>
            <a:r>
              <a:rPr lang="en-US" dirty="0" smtClean="0"/>
              <a:t> does not change</a:t>
            </a:r>
          </a:p>
          <a:p>
            <a:endParaRPr lang="en-US" dirty="0" smtClean="0"/>
          </a:p>
          <a:p>
            <a:r>
              <a:rPr lang="en-US" dirty="0" smtClean="0"/>
              <a:t>Limitations</a:t>
            </a:r>
            <a:endParaRPr lang="en-US" dirty="0"/>
          </a:p>
          <a:p>
            <a:pPr lvl="1"/>
            <a:r>
              <a:rPr lang="en-US" dirty="0" smtClean="0"/>
              <a:t>Static, since info is precomputed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20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Physically-based Deferred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Physically Based Deferred Shading on Mobile [Vaughan Smith &amp; </a:t>
            </a:r>
            <a:r>
              <a:rPr lang="en-US" dirty="0" err="1" smtClean="0"/>
              <a:t>Einig</a:t>
            </a:r>
            <a:r>
              <a:rPr lang="en-US" dirty="0" smtClean="0"/>
              <a:t>, 2016]</a:t>
            </a:r>
          </a:p>
          <a:p>
            <a:endParaRPr lang="en-US" dirty="0" smtClean="0"/>
          </a:p>
          <a:p>
            <a:r>
              <a:rPr lang="en-US" dirty="0" smtClean="0"/>
              <a:t>Goal:</a:t>
            </a:r>
          </a:p>
          <a:p>
            <a:pPr lvl="1"/>
            <a:r>
              <a:rPr lang="en-US" dirty="0" smtClean="0"/>
              <a:t>Adapt deferred shading pipeline to mobile</a:t>
            </a:r>
          </a:p>
          <a:p>
            <a:pPr lvl="1"/>
            <a:r>
              <a:rPr lang="en-US" dirty="0" smtClean="0"/>
              <a:t>Bandwidth friendly</a:t>
            </a:r>
          </a:p>
          <a:p>
            <a:pPr lvl="1"/>
            <a:r>
              <a:rPr lang="en-US" dirty="0" smtClean="0"/>
              <a:t>Using Framebuffer Fetch extension</a:t>
            </a:r>
          </a:p>
          <a:p>
            <a:pPr lvl="2"/>
            <a:r>
              <a:rPr lang="en-US" dirty="0" smtClean="0"/>
              <a:t>Avoids copying to main memory in OpenGL 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95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Physically-based Deferred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Typical deferred shading pipeline</a:t>
            </a:r>
          </a:p>
          <a:p>
            <a:endParaRPr lang="en-US" dirty="0" smtClean="0"/>
          </a:p>
        </p:txBody>
      </p:sp>
      <p:sp>
        <p:nvSpPr>
          <p:cNvPr id="7" name="Rectángulo 6"/>
          <p:cNvSpPr/>
          <p:nvPr/>
        </p:nvSpPr>
        <p:spPr bwMode="auto">
          <a:xfrm>
            <a:off x="716693" y="2839290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G-Buffer Pass</a:t>
            </a:r>
          </a:p>
        </p:txBody>
      </p:sp>
      <p:sp>
        <p:nvSpPr>
          <p:cNvPr id="8" name="Rectángulo 7"/>
          <p:cNvSpPr/>
          <p:nvPr/>
        </p:nvSpPr>
        <p:spPr bwMode="auto">
          <a:xfrm>
            <a:off x="2727696" y="2839290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Lighting Pass</a:t>
            </a:r>
          </a:p>
        </p:txBody>
      </p:sp>
      <p:sp>
        <p:nvSpPr>
          <p:cNvPr id="9" name="Rectángulo 8"/>
          <p:cNvSpPr/>
          <p:nvPr/>
        </p:nvSpPr>
        <p:spPr bwMode="auto">
          <a:xfrm>
            <a:off x="4738699" y="2839290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Tone mapping</a:t>
            </a:r>
          </a:p>
        </p:txBody>
      </p:sp>
      <p:sp>
        <p:nvSpPr>
          <p:cNvPr id="10" name="Rectángulo 9"/>
          <p:cNvSpPr/>
          <p:nvPr/>
        </p:nvSpPr>
        <p:spPr bwMode="auto">
          <a:xfrm>
            <a:off x="6749702" y="2839290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Postprocessing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" name="Rectángulo 14"/>
          <p:cNvSpPr/>
          <p:nvPr/>
        </p:nvSpPr>
        <p:spPr bwMode="auto">
          <a:xfrm>
            <a:off x="716693" y="4456522"/>
            <a:ext cx="1791730" cy="1363509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G-Buffer</a:t>
            </a:r>
            <a:endParaRPr lang="en-US" sz="16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Depth/Stencil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u="none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Normals</a:t>
            </a:r>
            <a:endParaRPr lang="en-US" sz="1600" b="1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Color</a:t>
            </a:r>
          </a:p>
        </p:txBody>
      </p:sp>
      <p:sp>
        <p:nvSpPr>
          <p:cNvPr id="16" name="Rectángulo 15"/>
          <p:cNvSpPr/>
          <p:nvPr/>
        </p:nvSpPr>
        <p:spPr bwMode="auto">
          <a:xfrm>
            <a:off x="2727696" y="4456523"/>
            <a:ext cx="1791730" cy="573938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Light Accumulation</a:t>
            </a:r>
            <a:endParaRPr lang="en-US" sz="1600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7" name="Rectángulo 16"/>
          <p:cNvSpPr/>
          <p:nvPr/>
        </p:nvSpPr>
        <p:spPr bwMode="auto">
          <a:xfrm>
            <a:off x="4738699" y="4456523"/>
            <a:ext cx="1791730" cy="573938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Tone mapped image</a:t>
            </a:r>
            <a:endParaRPr lang="en-US" sz="1600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9" name="Conector recto de flecha 18"/>
          <p:cNvCxnSpPr>
            <a:stCxn id="7" idx="2"/>
            <a:endCxn id="15" idx="0"/>
          </p:cNvCxnSpPr>
          <p:nvPr/>
        </p:nvCxnSpPr>
        <p:spPr bwMode="auto">
          <a:xfrm>
            <a:off x="1612558" y="3413228"/>
            <a:ext cx="0" cy="10432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ángulo 10"/>
          <p:cNvSpPr/>
          <p:nvPr/>
        </p:nvSpPr>
        <p:spPr bwMode="auto">
          <a:xfrm>
            <a:off x="716693" y="3668653"/>
            <a:ext cx="1791730" cy="573938"/>
          </a:xfrm>
          <a:prstGeom prst="rect">
            <a:avLst/>
          </a:prstGeom>
          <a:solidFill>
            <a:srgbClr val="A5ADF9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Local Memory</a:t>
            </a:r>
          </a:p>
        </p:txBody>
      </p:sp>
      <p:cxnSp>
        <p:nvCxnSpPr>
          <p:cNvPr id="20" name="Conector recto de flecha 19"/>
          <p:cNvCxnSpPr>
            <a:stCxn id="8" idx="2"/>
            <a:endCxn id="16" idx="0"/>
          </p:cNvCxnSpPr>
          <p:nvPr/>
        </p:nvCxnSpPr>
        <p:spPr bwMode="auto">
          <a:xfrm>
            <a:off x="3623561" y="3413228"/>
            <a:ext cx="0" cy="10432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ángulo 11"/>
          <p:cNvSpPr/>
          <p:nvPr/>
        </p:nvSpPr>
        <p:spPr bwMode="auto">
          <a:xfrm>
            <a:off x="2727696" y="3668653"/>
            <a:ext cx="1791730" cy="573938"/>
          </a:xfrm>
          <a:prstGeom prst="rect">
            <a:avLst/>
          </a:prstGeom>
          <a:solidFill>
            <a:srgbClr val="A5ADF9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Local Memory</a:t>
            </a:r>
          </a:p>
        </p:txBody>
      </p:sp>
      <p:cxnSp>
        <p:nvCxnSpPr>
          <p:cNvPr id="23" name="Conector recto de flecha 22"/>
          <p:cNvCxnSpPr>
            <a:stCxn id="9" idx="2"/>
            <a:endCxn id="17" idx="0"/>
          </p:cNvCxnSpPr>
          <p:nvPr/>
        </p:nvCxnSpPr>
        <p:spPr bwMode="auto">
          <a:xfrm>
            <a:off x="5634564" y="3413228"/>
            <a:ext cx="0" cy="10432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ángulo 12"/>
          <p:cNvSpPr/>
          <p:nvPr/>
        </p:nvSpPr>
        <p:spPr bwMode="auto">
          <a:xfrm>
            <a:off x="4738699" y="3668653"/>
            <a:ext cx="1791730" cy="573938"/>
          </a:xfrm>
          <a:prstGeom prst="rect">
            <a:avLst/>
          </a:prstGeom>
          <a:solidFill>
            <a:srgbClr val="A5ADF9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Local Memory</a:t>
            </a:r>
          </a:p>
        </p:txBody>
      </p:sp>
      <p:cxnSp>
        <p:nvCxnSpPr>
          <p:cNvPr id="27" name="Conector angular 26"/>
          <p:cNvCxnSpPr>
            <a:stCxn id="15" idx="3"/>
            <a:endCxn id="8" idx="1"/>
          </p:cNvCxnSpPr>
          <p:nvPr/>
        </p:nvCxnSpPr>
        <p:spPr bwMode="auto">
          <a:xfrm flipV="1">
            <a:off x="2508423" y="3126259"/>
            <a:ext cx="219273" cy="2012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onector angular 27"/>
          <p:cNvCxnSpPr>
            <a:stCxn id="16" idx="3"/>
            <a:endCxn id="9" idx="1"/>
          </p:cNvCxnSpPr>
          <p:nvPr/>
        </p:nvCxnSpPr>
        <p:spPr bwMode="auto">
          <a:xfrm flipV="1">
            <a:off x="4519426" y="3126259"/>
            <a:ext cx="219273" cy="161723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Conector recto de flecha 30"/>
          <p:cNvCxnSpPr>
            <a:stCxn id="17" idx="3"/>
            <a:endCxn id="10" idx="2"/>
          </p:cNvCxnSpPr>
          <p:nvPr/>
        </p:nvCxnSpPr>
        <p:spPr bwMode="auto">
          <a:xfrm flipV="1">
            <a:off x="6530429" y="3413228"/>
            <a:ext cx="1115138" cy="13302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630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Related</a:t>
            </a:r>
            <a:r>
              <a:rPr lang="it-IT" dirty="0" smtClean="0"/>
              <a:t> Work on mobile </a:t>
            </a:r>
            <a:r>
              <a:rPr lang="it-IT" dirty="0" err="1" smtClean="0"/>
              <a:t>visualization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214147"/>
            <a:ext cx="8785225" cy="4897437"/>
          </a:xfrm>
        </p:spPr>
        <p:txBody>
          <a:bodyPr/>
          <a:lstStyle/>
          <a:p>
            <a:r>
              <a:rPr lang="it-IT" sz="2000" i="1" dirty="0" err="1" smtClean="0"/>
              <a:t>remeber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previous</a:t>
            </a:r>
            <a:r>
              <a:rPr lang="it-IT" sz="2000" i="1" dirty="0" smtClean="0"/>
              <a:t> session for </a:t>
            </a:r>
            <a:r>
              <a:rPr lang="it-IT" sz="2000" i="1" dirty="0" err="1" smtClean="0"/>
              <a:t>details</a:t>
            </a:r>
            <a:endParaRPr lang="it-IT" sz="2000" i="1" dirty="0" smtClean="0"/>
          </a:p>
          <a:p>
            <a:r>
              <a:rPr lang="it-IT" sz="2000" dirty="0" smtClean="0"/>
              <a:t>Remote </a:t>
            </a:r>
            <a:r>
              <a:rPr lang="it-IT" sz="2000" dirty="0" err="1" smtClean="0"/>
              <a:t>Rendering</a:t>
            </a:r>
            <a:endParaRPr lang="it-IT" sz="2000" dirty="0"/>
          </a:p>
          <a:p>
            <a:pPr lvl="1"/>
            <a:r>
              <a:rPr lang="it-IT" sz="1600" dirty="0" smtClean="0"/>
              <a:t>…..</a:t>
            </a:r>
          </a:p>
          <a:p>
            <a:r>
              <a:rPr lang="it-IT" sz="2000" dirty="0" smtClean="0"/>
              <a:t>Local </a:t>
            </a:r>
            <a:r>
              <a:rPr lang="it-IT" sz="2000" dirty="0" err="1" smtClean="0"/>
              <a:t>Rendering</a:t>
            </a:r>
            <a:endParaRPr lang="it-IT" sz="2000" dirty="0" smtClean="0"/>
          </a:p>
          <a:p>
            <a:pPr lvl="1"/>
            <a:r>
              <a:rPr lang="it-IT" sz="1600" dirty="0" smtClean="0"/>
              <a:t>Model </a:t>
            </a:r>
            <a:r>
              <a:rPr lang="it-IT" sz="1600" dirty="0" err="1"/>
              <a:t>based</a:t>
            </a:r>
            <a:endParaRPr lang="it-IT" sz="1600" dirty="0"/>
          </a:p>
          <a:p>
            <a:pPr lvl="2"/>
            <a:r>
              <a:rPr lang="it-IT" sz="1600" dirty="0" err="1"/>
              <a:t>Original</a:t>
            </a:r>
            <a:r>
              <a:rPr lang="it-IT" sz="1600" dirty="0"/>
              <a:t> </a:t>
            </a:r>
            <a:r>
              <a:rPr lang="it-IT" sz="1600" dirty="0" err="1"/>
              <a:t>models</a:t>
            </a:r>
            <a:endParaRPr lang="it-IT" sz="1600" dirty="0"/>
          </a:p>
          <a:p>
            <a:pPr lvl="2"/>
            <a:r>
              <a:rPr lang="it-IT" sz="1600" b="1" dirty="0" err="1">
                <a:solidFill>
                  <a:srgbClr val="FF0000"/>
                </a:solidFill>
              </a:rPr>
              <a:t>Multiresolution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models</a:t>
            </a:r>
            <a:endParaRPr lang="it-IT" sz="1600" b="1" dirty="0">
              <a:solidFill>
                <a:srgbClr val="FF0000"/>
              </a:solidFill>
            </a:endParaRPr>
          </a:p>
          <a:p>
            <a:pPr lvl="2"/>
            <a:r>
              <a:rPr lang="it-IT" sz="1600" dirty="0" err="1"/>
              <a:t>Simplified</a:t>
            </a:r>
            <a:r>
              <a:rPr lang="it-IT" sz="1600" dirty="0"/>
              <a:t> </a:t>
            </a:r>
            <a:r>
              <a:rPr lang="it-IT" sz="1600" dirty="0" err="1"/>
              <a:t>models</a:t>
            </a:r>
            <a:endParaRPr lang="it-IT" sz="1600" dirty="0"/>
          </a:p>
          <a:p>
            <a:pPr lvl="3"/>
            <a:r>
              <a:rPr lang="it-IT" sz="1600" dirty="0"/>
              <a:t>Line </a:t>
            </a:r>
            <a:r>
              <a:rPr lang="it-IT" sz="1600" dirty="0" err="1"/>
              <a:t>rendering</a:t>
            </a:r>
            <a:endParaRPr lang="it-IT" sz="1600" dirty="0"/>
          </a:p>
          <a:p>
            <a:pPr lvl="3"/>
            <a:r>
              <a:rPr lang="it-IT" sz="1600" dirty="0"/>
              <a:t>Point </a:t>
            </a:r>
            <a:r>
              <a:rPr lang="it-IT" sz="1600" dirty="0" err="1"/>
              <a:t>cloud</a:t>
            </a:r>
            <a:r>
              <a:rPr lang="it-IT" sz="1600" dirty="0"/>
              <a:t> </a:t>
            </a:r>
            <a:r>
              <a:rPr lang="it-IT" sz="1600" dirty="0" err="1"/>
              <a:t>rendering</a:t>
            </a:r>
            <a:endParaRPr lang="it-IT" sz="2000" dirty="0" smtClean="0"/>
          </a:p>
          <a:p>
            <a:pPr lvl="1"/>
            <a:r>
              <a:rPr lang="it-IT" sz="1600" dirty="0" smtClean="0"/>
              <a:t>Image </a:t>
            </a:r>
            <a:r>
              <a:rPr lang="it-IT" sz="1600" dirty="0" err="1" smtClean="0"/>
              <a:t>based</a:t>
            </a:r>
            <a:endParaRPr lang="it-IT" sz="1600" dirty="0" smtClean="0"/>
          </a:p>
          <a:p>
            <a:pPr lvl="2"/>
            <a:r>
              <a:rPr lang="it-IT" sz="1600" dirty="0" smtClean="0"/>
              <a:t>Image </a:t>
            </a:r>
            <a:r>
              <a:rPr lang="it-IT" sz="1600" dirty="0" err="1" smtClean="0"/>
              <a:t>impostors</a:t>
            </a:r>
            <a:endParaRPr lang="it-IT" sz="1600" dirty="0" smtClean="0"/>
          </a:p>
          <a:p>
            <a:pPr lvl="2"/>
            <a:r>
              <a:rPr lang="it-IT" sz="1600" b="1" dirty="0" smtClean="0">
                <a:solidFill>
                  <a:srgbClr val="FF0000"/>
                </a:solidFill>
              </a:rPr>
              <a:t>Environment </a:t>
            </a:r>
            <a:r>
              <a:rPr lang="it-IT" sz="1600" b="1" dirty="0" err="1" smtClean="0">
                <a:solidFill>
                  <a:srgbClr val="FF0000"/>
                </a:solidFill>
              </a:rPr>
              <a:t>maps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lvl="2"/>
            <a:r>
              <a:rPr lang="it-IT" sz="1600" dirty="0" smtClean="0"/>
              <a:t>Depth images</a:t>
            </a:r>
          </a:p>
          <a:p>
            <a:pPr lvl="1"/>
            <a:r>
              <a:rPr lang="it-IT" sz="1600" b="1" dirty="0">
                <a:solidFill>
                  <a:srgbClr val="FF0000"/>
                </a:solidFill>
              </a:rPr>
              <a:t>Smart </a:t>
            </a:r>
            <a:r>
              <a:rPr lang="it-IT" sz="1600" b="1" dirty="0" err="1" smtClean="0">
                <a:solidFill>
                  <a:srgbClr val="FF0000"/>
                </a:solidFill>
              </a:rPr>
              <a:t>shading</a:t>
            </a:r>
            <a:endParaRPr lang="it-IT" sz="1600" b="1" dirty="0">
              <a:solidFill>
                <a:srgbClr val="FF0000"/>
              </a:solidFill>
            </a:endParaRPr>
          </a:p>
          <a:p>
            <a:pPr lvl="1"/>
            <a:r>
              <a:rPr lang="it-IT" sz="1600" b="1" dirty="0">
                <a:solidFill>
                  <a:srgbClr val="FF0000"/>
                </a:solidFill>
              </a:rPr>
              <a:t>Volume </a:t>
            </a:r>
            <a:r>
              <a:rPr lang="it-IT" sz="1600" b="1" dirty="0" err="1">
                <a:solidFill>
                  <a:srgbClr val="FF0000"/>
                </a:solidFill>
              </a:rPr>
              <a:t>rendering</a:t>
            </a:r>
            <a:endParaRPr lang="it-IT" sz="1600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41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Physically-based Deferred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idea: group G-buffer, lighting &amp; tone mapping into one step</a:t>
            </a:r>
          </a:p>
          <a:p>
            <a:endParaRPr lang="en-US" dirty="0" smtClean="0"/>
          </a:p>
        </p:txBody>
      </p:sp>
      <p:sp>
        <p:nvSpPr>
          <p:cNvPr id="5" name="Rectángulo 4"/>
          <p:cNvSpPr/>
          <p:nvPr/>
        </p:nvSpPr>
        <p:spPr bwMode="auto">
          <a:xfrm>
            <a:off x="710843" y="2839846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G-Buffer Pass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2532876" y="2839290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Lighting Pass</a:t>
            </a:r>
          </a:p>
        </p:txBody>
      </p:sp>
      <p:sp>
        <p:nvSpPr>
          <p:cNvPr id="8" name="Rectángulo 7"/>
          <p:cNvSpPr/>
          <p:nvPr/>
        </p:nvSpPr>
        <p:spPr bwMode="auto">
          <a:xfrm>
            <a:off x="4354909" y="2838837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Tone mapping</a:t>
            </a:r>
          </a:p>
        </p:txBody>
      </p:sp>
      <p:sp>
        <p:nvSpPr>
          <p:cNvPr id="9" name="Rectángulo 8"/>
          <p:cNvSpPr/>
          <p:nvPr/>
        </p:nvSpPr>
        <p:spPr bwMode="auto">
          <a:xfrm>
            <a:off x="6749702" y="2839290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Postprocessing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4164227" y="4747722"/>
            <a:ext cx="2173093" cy="1363509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G-Buffer &amp; Light</a:t>
            </a:r>
            <a:endParaRPr lang="en-US" sz="16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Depth/Stencil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u="none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Normals</a:t>
            </a:r>
            <a:endParaRPr lang="en-US" sz="1600" b="1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Color</a:t>
            </a:r>
          </a:p>
        </p:txBody>
      </p:sp>
      <p:cxnSp>
        <p:nvCxnSpPr>
          <p:cNvPr id="13" name="Conector recto de flecha 12"/>
          <p:cNvCxnSpPr>
            <a:stCxn id="8" idx="2"/>
            <a:endCxn id="10" idx="0"/>
          </p:cNvCxnSpPr>
          <p:nvPr/>
        </p:nvCxnSpPr>
        <p:spPr bwMode="auto">
          <a:xfrm>
            <a:off x="5250774" y="3412775"/>
            <a:ext cx="0" cy="13349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ángulo 13"/>
          <p:cNvSpPr/>
          <p:nvPr/>
        </p:nvSpPr>
        <p:spPr bwMode="auto">
          <a:xfrm>
            <a:off x="716692" y="3668653"/>
            <a:ext cx="5429947" cy="573938"/>
          </a:xfrm>
          <a:prstGeom prst="rect">
            <a:avLst/>
          </a:prstGeom>
          <a:solidFill>
            <a:srgbClr val="A5ADF9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Local Memory</a:t>
            </a:r>
          </a:p>
        </p:txBody>
      </p:sp>
      <p:cxnSp>
        <p:nvCxnSpPr>
          <p:cNvPr id="17" name="Conector recto de flecha 16"/>
          <p:cNvCxnSpPr/>
          <p:nvPr/>
        </p:nvCxnSpPr>
        <p:spPr bwMode="auto">
          <a:xfrm flipH="1" flipV="1">
            <a:off x="4731627" y="3392482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Conector recto de flecha 20"/>
          <p:cNvCxnSpPr>
            <a:stCxn id="10" idx="3"/>
            <a:endCxn id="9" idx="2"/>
          </p:cNvCxnSpPr>
          <p:nvPr/>
        </p:nvCxnSpPr>
        <p:spPr bwMode="auto">
          <a:xfrm flipV="1">
            <a:off x="6337320" y="3413228"/>
            <a:ext cx="1308247" cy="20162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onector recto de flecha 27"/>
          <p:cNvCxnSpPr/>
          <p:nvPr/>
        </p:nvCxnSpPr>
        <p:spPr bwMode="auto">
          <a:xfrm flipH="1" flipV="1">
            <a:off x="2917930" y="3392482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Conector recto de flecha 28"/>
          <p:cNvCxnSpPr/>
          <p:nvPr/>
        </p:nvCxnSpPr>
        <p:spPr bwMode="auto">
          <a:xfrm flipH="1">
            <a:off x="3842834" y="3392482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Conector recto de flecha 29"/>
          <p:cNvCxnSpPr/>
          <p:nvPr/>
        </p:nvCxnSpPr>
        <p:spPr bwMode="auto">
          <a:xfrm flipH="1">
            <a:off x="1634739" y="3392482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067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Physically-based Deferred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idea: group G-buffer, lighting &amp; tone mapping into one step</a:t>
            </a:r>
          </a:p>
          <a:p>
            <a:pPr lvl="1"/>
            <a:r>
              <a:rPr lang="en-US" dirty="0" smtClean="0"/>
              <a:t>Further improve by using Pixel Local Storage extension</a:t>
            </a:r>
          </a:p>
          <a:p>
            <a:pPr lvl="2"/>
            <a:r>
              <a:rPr lang="en-US" dirty="0" smtClean="0"/>
              <a:t>G-buffer data is not written to main memory</a:t>
            </a:r>
          </a:p>
          <a:p>
            <a:pPr lvl="2"/>
            <a:r>
              <a:rPr lang="en-US" dirty="0" smtClean="0"/>
              <a:t>Usable when multiple </a:t>
            </a:r>
            <a:r>
              <a:rPr lang="en-US" dirty="0" err="1" smtClean="0"/>
              <a:t>shader</a:t>
            </a:r>
            <a:r>
              <a:rPr lang="en-US" dirty="0" smtClean="0"/>
              <a:t> invocations cover the same pixel</a:t>
            </a:r>
          </a:p>
          <a:p>
            <a:pPr lvl="1"/>
            <a:r>
              <a:rPr lang="en-US" dirty="0" smtClean="0"/>
              <a:t>Resulting pipeline reduces bandwidth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710843" y="3904378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G-Buffer Pass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2532876" y="3903822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Lighting Pass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4354909" y="3903369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Tone mapping</a:t>
            </a:r>
          </a:p>
        </p:txBody>
      </p:sp>
      <p:sp>
        <p:nvSpPr>
          <p:cNvPr id="8" name="Rectángulo 7"/>
          <p:cNvSpPr/>
          <p:nvPr/>
        </p:nvSpPr>
        <p:spPr bwMode="auto">
          <a:xfrm>
            <a:off x="6749702" y="3903822"/>
            <a:ext cx="1791730" cy="573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Postprocessing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Rectángulo 8"/>
          <p:cNvSpPr/>
          <p:nvPr/>
        </p:nvSpPr>
        <p:spPr bwMode="auto">
          <a:xfrm>
            <a:off x="4164227" y="5648478"/>
            <a:ext cx="2173093" cy="588553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Tonemapped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image</a:t>
            </a:r>
            <a:endParaRPr lang="en-US" sz="16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" name="Conector recto de flecha 9"/>
          <p:cNvCxnSpPr>
            <a:stCxn id="7" idx="2"/>
            <a:endCxn id="9" idx="0"/>
          </p:cNvCxnSpPr>
          <p:nvPr/>
        </p:nvCxnSpPr>
        <p:spPr bwMode="auto">
          <a:xfrm>
            <a:off x="5250774" y="4477307"/>
            <a:ext cx="0" cy="11711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ángulo 10"/>
          <p:cNvSpPr/>
          <p:nvPr/>
        </p:nvSpPr>
        <p:spPr bwMode="auto">
          <a:xfrm>
            <a:off x="716692" y="4733185"/>
            <a:ext cx="5429947" cy="573938"/>
          </a:xfrm>
          <a:prstGeom prst="rect">
            <a:avLst/>
          </a:prstGeom>
          <a:solidFill>
            <a:srgbClr val="A5ADF9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Local Memory</a:t>
            </a:r>
          </a:p>
        </p:txBody>
      </p:sp>
      <p:cxnSp>
        <p:nvCxnSpPr>
          <p:cNvPr id="12" name="Conector recto de flecha 11"/>
          <p:cNvCxnSpPr/>
          <p:nvPr/>
        </p:nvCxnSpPr>
        <p:spPr bwMode="auto">
          <a:xfrm flipH="1" flipV="1">
            <a:off x="4731627" y="4457014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ector recto de flecha 12"/>
          <p:cNvCxnSpPr>
            <a:stCxn id="9" idx="3"/>
            <a:endCxn id="8" idx="2"/>
          </p:cNvCxnSpPr>
          <p:nvPr/>
        </p:nvCxnSpPr>
        <p:spPr bwMode="auto">
          <a:xfrm flipV="1">
            <a:off x="6337320" y="4477760"/>
            <a:ext cx="1308247" cy="14649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ector recto de flecha 13"/>
          <p:cNvCxnSpPr/>
          <p:nvPr/>
        </p:nvCxnSpPr>
        <p:spPr bwMode="auto">
          <a:xfrm flipH="1" flipV="1">
            <a:off x="2917930" y="4457014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ector recto de flecha 14"/>
          <p:cNvCxnSpPr/>
          <p:nvPr/>
        </p:nvCxnSpPr>
        <p:spPr bwMode="auto">
          <a:xfrm flipH="1">
            <a:off x="3842834" y="4457014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ector recto de flecha 15"/>
          <p:cNvCxnSpPr/>
          <p:nvPr/>
        </p:nvCxnSpPr>
        <p:spPr bwMode="auto">
          <a:xfrm flipH="1">
            <a:off x="1634739" y="4457014"/>
            <a:ext cx="0" cy="2554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166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Physically-based Deferred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G-buffer layouts proposed</a:t>
            </a:r>
          </a:p>
          <a:p>
            <a:pPr lvl="1"/>
            <a:r>
              <a:rPr lang="en-US" dirty="0" smtClean="0"/>
              <a:t>Specular G-buffer setup </a:t>
            </a:r>
            <a:r>
              <a:rPr lang="en-US" dirty="0"/>
              <a:t>(</a:t>
            </a:r>
            <a:r>
              <a:rPr lang="en-US" dirty="0" smtClean="0"/>
              <a:t>160 bits)</a:t>
            </a:r>
          </a:p>
          <a:p>
            <a:pPr lvl="2"/>
            <a:r>
              <a:rPr lang="en-US" dirty="0" smtClean="0"/>
              <a:t>Rgb10a2 </a:t>
            </a:r>
            <a:r>
              <a:rPr lang="en-US" dirty="0" err="1" smtClean="0"/>
              <a:t>highp</a:t>
            </a:r>
            <a:r>
              <a:rPr lang="en-US" dirty="0" smtClean="0"/>
              <a:t> vec4 light accumulation</a:t>
            </a:r>
          </a:p>
          <a:p>
            <a:pPr lvl="2"/>
            <a:r>
              <a:rPr lang="en-US" dirty="0" smtClean="0"/>
              <a:t>R32f </a:t>
            </a:r>
            <a:r>
              <a:rPr lang="en-US" dirty="0" err="1" smtClean="0"/>
              <a:t>highp</a:t>
            </a:r>
            <a:r>
              <a:rPr lang="en-US" dirty="0" smtClean="0"/>
              <a:t> float depth</a:t>
            </a:r>
          </a:p>
          <a:p>
            <a:pPr lvl="2"/>
            <a:r>
              <a:rPr lang="en-US" dirty="0" smtClean="0"/>
              <a:t>3 x rgba8 </a:t>
            </a:r>
            <a:r>
              <a:rPr lang="en-US" dirty="0" err="1" smtClean="0"/>
              <a:t>highp</a:t>
            </a:r>
            <a:r>
              <a:rPr lang="en-US" dirty="0" smtClean="0"/>
              <a:t> vec4: normal, base color &amp; specular color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Metallicness</a:t>
            </a:r>
            <a:r>
              <a:rPr lang="en-US" dirty="0" smtClean="0"/>
              <a:t> </a:t>
            </a:r>
            <a:r>
              <a:rPr lang="en-US" dirty="0"/>
              <a:t>G-buffer </a:t>
            </a:r>
            <a:r>
              <a:rPr lang="en-US" dirty="0" smtClean="0"/>
              <a:t>setup (128 bits, more bandwidth efficient)</a:t>
            </a:r>
            <a:endParaRPr lang="en-US" dirty="0"/>
          </a:p>
          <a:p>
            <a:pPr lvl="2"/>
            <a:r>
              <a:rPr lang="en-US" dirty="0"/>
              <a:t>Rgb10a2 </a:t>
            </a:r>
            <a:r>
              <a:rPr lang="en-US" dirty="0" err="1"/>
              <a:t>highp</a:t>
            </a:r>
            <a:r>
              <a:rPr lang="en-US" dirty="0"/>
              <a:t> vec4 light </a:t>
            </a:r>
            <a:r>
              <a:rPr lang="en-US" dirty="0" smtClean="0"/>
              <a:t>accumulation</a:t>
            </a:r>
          </a:p>
          <a:p>
            <a:pPr lvl="2"/>
            <a:r>
              <a:rPr lang="en-US" dirty="0" smtClean="0"/>
              <a:t>R32f </a:t>
            </a:r>
            <a:r>
              <a:rPr lang="en-US" dirty="0" err="1" smtClean="0"/>
              <a:t>highp</a:t>
            </a:r>
            <a:r>
              <a:rPr lang="en-US" dirty="0" smtClean="0"/>
              <a:t> float depth</a:t>
            </a:r>
          </a:p>
          <a:p>
            <a:pPr lvl="2"/>
            <a:r>
              <a:rPr lang="en-US" dirty="0" smtClean="0"/>
              <a:t>2 </a:t>
            </a:r>
            <a:r>
              <a:rPr lang="en-US" dirty="0"/>
              <a:t>x rgba8 </a:t>
            </a:r>
            <a:r>
              <a:rPr lang="en-US" dirty="0" err="1"/>
              <a:t>highp</a:t>
            </a:r>
            <a:r>
              <a:rPr lang="en-US" dirty="0"/>
              <a:t> vec4: </a:t>
            </a:r>
            <a:r>
              <a:rPr lang="en-US" dirty="0" smtClean="0"/>
              <a:t>normal &amp; roughness, albedo or reflectance </a:t>
            </a:r>
            <a:r>
              <a:rPr lang="en-US" dirty="0" err="1" smtClean="0"/>
              <a:t>metallicness</a:t>
            </a: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19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Physically-based Deferred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</a:t>
            </a:r>
          </a:p>
          <a:p>
            <a:pPr lvl="1"/>
            <a:r>
              <a:rPr lang="en-US" dirty="0" smtClean="0"/>
              <a:t>Use precomputed HDR </a:t>
            </a:r>
            <a:r>
              <a:rPr lang="en-US" dirty="0" err="1" smtClean="0"/>
              <a:t>lightmaps</a:t>
            </a:r>
            <a:r>
              <a:rPr lang="en-US" dirty="0" smtClean="0"/>
              <a:t> to represent static diffuse lighting </a:t>
            </a:r>
          </a:p>
          <a:p>
            <a:pPr lvl="2"/>
            <a:r>
              <a:rPr lang="en-US" dirty="0" smtClean="0"/>
              <a:t>Shadows &amp; </a:t>
            </a:r>
            <a:r>
              <a:rPr lang="en-US" dirty="0" err="1" smtClean="0"/>
              <a:t>radiosity</a:t>
            </a:r>
            <a:endParaRPr lang="en-US" dirty="0" smtClean="0"/>
          </a:p>
          <a:p>
            <a:pPr lvl="1"/>
            <a:r>
              <a:rPr lang="en-US" dirty="0" smtClean="0"/>
              <a:t>Can be compressed with ASTC (supports HDR data)</a:t>
            </a:r>
          </a:p>
          <a:p>
            <a:pPr lvl="2"/>
            <a:r>
              <a:rPr lang="en-US" dirty="0" smtClean="0"/>
              <a:t>PVRTC, RGBM can also be used for non HDR formats</a:t>
            </a:r>
          </a:p>
          <a:p>
            <a:pPr lvl="1"/>
            <a:r>
              <a:rPr lang="en-US" dirty="0" smtClean="0"/>
              <a:t>Geometry pass calculates diffuse lighting</a:t>
            </a:r>
          </a:p>
          <a:p>
            <a:pPr lvl="1"/>
            <a:r>
              <a:rPr lang="en-US" dirty="0" smtClean="0"/>
              <a:t>Specular is calculated using </a:t>
            </a:r>
            <a:r>
              <a:rPr lang="en-US" dirty="0" err="1" smtClean="0"/>
              <a:t>Schlick’s</a:t>
            </a:r>
            <a:r>
              <a:rPr lang="en-US" dirty="0" smtClean="0"/>
              <a:t> approximation of Fresnel factor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0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Physically-based Deferred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(</a:t>
            </a:r>
            <a:r>
              <a:rPr lang="en-US" dirty="0" err="1" smtClean="0"/>
              <a:t>PowerVR</a:t>
            </a:r>
            <a:r>
              <a:rPr lang="en-US" dirty="0" smtClean="0"/>
              <a:t> SDK)</a:t>
            </a:r>
          </a:p>
          <a:p>
            <a:pPr lvl="1"/>
            <a:r>
              <a:rPr lang="en-US" dirty="0" smtClean="0"/>
              <a:t>Fewer </a:t>
            </a:r>
            <a:r>
              <a:rPr lang="en-US" dirty="0"/>
              <a:t>rendering </a:t>
            </a:r>
            <a:r>
              <a:rPr lang="en-US" dirty="0" smtClean="0"/>
              <a:t>tasks</a:t>
            </a:r>
          </a:p>
          <a:p>
            <a:pPr lvl="2"/>
            <a:r>
              <a:rPr lang="en-US" dirty="0" smtClean="0"/>
              <a:t>meaning </a:t>
            </a:r>
            <a:r>
              <a:rPr lang="en-US" dirty="0"/>
              <a:t>that the G-buffer generation, lighting, and </a:t>
            </a:r>
            <a:r>
              <a:rPr lang="en-US" dirty="0" err="1"/>
              <a:t>tonemapping</a:t>
            </a:r>
            <a:r>
              <a:rPr lang="en-US" dirty="0"/>
              <a:t> stages are </a:t>
            </a:r>
            <a:r>
              <a:rPr lang="en-US" dirty="0" smtClean="0"/>
              <a:t>properly merged </a:t>
            </a:r>
            <a:r>
              <a:rPr lang="en-US" dirty="0"/>
              <a:t>into one task. </a:t>
            </a:r>
            <a:endParaRPr lang="en-US" dirty="0" smtClean="0"/>
          </a:p>
          <a:p>
            <a:pPr lvl="2"/>
            <a:r>
              <a:rPr lang="en-US" dirty="0"/>
              <a:t>r</a:t>
            </a:r>
            <a:r>
              <a:rPr lang="en-US" dirty="0" smtClean="0"/>
              <a:t>eduction </a:t>
            </a:r>
            <a:r>
              <a:rPr lang="en-US" dirty="0"/>
              <a:t>in memory bandwidth</a:t>
            </a:r>
          </a:p>
          <a:p>
            <a:pPr lvl="3"/>
            <a:r>
              <a:rPr lang="en-US" dirty="0" smtClean="0"/>
              <a:t>53</a:t>
            </a:r>
            <a:r>
              <a:rPr lang="en-US" dirty="0"/>
              <a:t>% decrease in reads </a:t>
            </a:r>
            <a:r>
              <a:rPr lang="en-US" dirty="0" smtClean="0"/>
              <a:t>and a </a:t>
            </a:r>
            <a:r>
              <a:rPr lang="en-US" dirty="0"/>
              <a:t>54% decrease in </a:t>
            </a:r>
            <a:r>
              <a:rPr lang="en-US" dirty="0" smtClean="0"/>
              <a:t>writes</a:t>
            </a:r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Still not big frame rates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21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Optimized Screen-Space Ambient Occlusion in Mobile Devices [</a:t>
            </a:r>
            <a:r>
              <a:rPr lang="en-US" dirty="0" err="1" smtClean="0"/>
              <a:t>Sunet</a:t>
            </a:r>
            <a:r>
              <a:rPr lang="en-US" dirty="0" smtClean="0"/>
              <a:t> &amp; Vázquez, Web3D 2016]</a:t>
            </a:r>
          </a:p>
          <a:p>
            <a:endParaRPr lang="en-US" dirty="0"/>
          </a:p>
          <a:p>
            <a:r>
              <a:rPr lang="en-US" dirty="0" smtClean="0"/>
              <a:t>Goal: </a:t>
            </a:r>
            <a:r>
              <a:rPr lang="en-US" dirty="0"/>
              <a:t>Study feasibility of real time AO in mobile</a:t>
            </a:r>
          </a:p>
          <a:p>
            <a:pPr lvl="1"/>
            <a:r>
              <a:rPr lang="en-US" dirty="0"/>
              <a:t>Analyze most popular AO </a:t>
            </a:r>
            <a:r>
              <a:rPr lang="en-US" dirty="0" smtClean="0"/>
              <a:t>algorithms: </a:t>
            </a:r>
            <a:r>
              <a:rPr lang="en-US" dirty="0" err="1" smtClean="0"/>
              <a:t>Crytek’s</a:t>
            </a:r>
            <a:r>
              <a:rPr lang="en-US" dirty="0" smtClean="0"/>
              <a:t>, Alchemy’s, </a:t>
            </a:r>
            <a:r>
              <a:rPr lang="en-US" dirty="0" err="1" smtClean="0"/>
              <a:t>Nvidia’s</a:t>
            </a:r>
            <a:r>
              <a:rPr lang="en-US" dirty="0" smtClean="0"/>
              <a:t> Horizon-Based AO (HBAO), and </a:t>
            </a:r>
            <a:r>
              <a:rPr lang="en-US" dirty="0" err="1" smtClean="0"/>
              <a:t>Starcraft</a:t>
            </a:r>
            <a:r>
              <a:rPr lang="en-US" dirty="0" smtClean="0"/>
              <a:t> II (SC2)</a:t>
            </a:r>
            <a:endParaRPr lang="en-US" dirty="0"/>
          </a:p>
          <a:p>
            <a:pPr lvl="1"/>
            <a:r>
              <a:rPr lang="en-US" dirty="0"/>
              <a:t>Evaluate their AO pipelines step by step</a:t>
            </a:r>
          </a:p>
          <a:p>
            <a:pPr lvl="1"/>
            <a:r>
              <a:rPr lang="en-US" dirty="0"/>
              <a:t>Design architectural improvements</a:t>
            </a:r>
          </a:p>
          <a:p>
            <a:pPr lvl="1"/>
            <a:r>
              <a:rPr lang="en-US" dirty="0"/>
              <a:t>Implement and compare</a:t>
            </a:r>
          </a:p>
          <a:p>
            <a:endParaRPr lang="it-IT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5832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Ambient Occlusion. Simplification of rendering equation</a:t>
            </a:r>
          </a:p>
          <a:p>
            <a:pPr lvl="1"/>
            <a:r>
              <a:rPr lang="en-US" dirty="0"/>
              <a:t>The surface is a perfect diffuse </a:t>
            </a:r>
            <a:r>
              <a:rPr lang="en-US" dirty="0" smtClean="0"/>
              <a:t>surface (BRDF constant)</a:t>
            </a:r>
            <a:endParaRPr lang="en-US" dirty="0"/>
          </a:p>
          <a:p>
            <a:pPr lvl="1"/>
            <a:r>
              <a:rPr lang="en-US" dirty="0" smtClean="0"/>
              <a:t>Light </a:t>
            </a:r>
            <a:r>
              <a:rPr lang="en-US" dirty="0"/>
              <a:t>potentially reaches a point </a:t>
            </a:r>
            <a:r>
              <a:rPr lang="en-US" i="1" dirty="0"/>
              <a:t>p</a:t>
            </a:r>
            <a:r>
              <a:rPr lang="en-US" dirty="0"/>
              <a:t> equally in all directions</a:t>
            </a:r>
          </a:p>
          <a:p>
            <a:pPr lvl="2"/>
            <a:r>
              <a:rPr lang="en-US" dirty="0"/>
              <a:t>But takes into account point’s visibility</a:t>
            </a:r>
          </a:p>
          <a:p>
            <a:endParaRPr lang="en-US" dirty="0" smtClean="0"/>
          </a:p>
          <a:p>
            <a:endParaRPr lang="it-IT" altLang="en-US" sz="1500" dirty="0"/>
          </a:p>
        </p:txBody>
      </p:sp>
      <p:grpSp>
        <p:nvGrpSpPr>
          <p:cNvPr id="2" name="Group 1"/>
          <p:cNvGrpSpPr/>
          <p:nvPr/>
        </p:nvGrpSpPr>
        <p:grpSpPr>
          <a:xfrm>
            <a:off x="1339901" y="3174551"/>
            <a:ext cx="6110766" cy="1753049"/>
            <a:chOff x="1339901" y="3851882"/>
            <a:chExt cx="6821966" cy="2336994"/>
          </a:xfrm>
        </p:grpSpPr>
        <p:sp>
          <p:nvSpPr>
            <p:cNvPr id="6" name="CuadroTexto 6"/>
            <p:cNvSpPr txBox="1"/>
            <p:nvPr/>
          </p:nvSpPr>
          <p:spPr>
            <a:xfrm>
              <a:off x="1339901" y="3952894"/>
              <a:ext cx="1438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none" dirty="0" smtClean="0">
                  <a:latin typeface="Roboto Condensed" pitchFamily="2" charset="0"/>
                  <a:ea typeface="Roboto Condensed" pitchFamily="2" charset="0"/>
                </a:rPr>
                <a:t>Light reaches the surface</a:t>
              </a:r>
              <a:endParaRPr lang="en-US" u="none" dirty="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6562821" y="4219334"/>
              <a:ext cx="1599046" cy="123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none" dirty="0" smtClean="0">
                  <a:latin typeface="Roboto Condensed" pitchFamily="2" charset="0"/>
                  <a:ea typeface="Roboto Condensed" pitchFamily="2" charset="0"/>
                </a:rPr>
                <a:t>Light does not reach the surface</a:t>
              </a:r>
              <a:endParaRPr lang="en-US" u="none" dirty="0">
                <a:latin typeface="Roboto Condensed" pitchFamily="2" charset="0"/>
                <a:ea typeface="Roboto Condensed" pitchFamily="2" charset="0"/>
              </a:endParaRPr>
            </a:p>
          </p:txBody>
        </p:sp>
        <p:sp>
          <p:nvSpPr>
            <p:cNvPr id="8" name="Chord 30"/>
            <p:cNvSpPr/>
            <p:nvPr/>
          </p:nvSpPr>
          <p:spPr>
            <a:xfrm rot="10403105">
              <a:off x="4556776" y="3882085"/>
              <a:ext cx="1717174" cy="1768049"/>
            </a:xfrm>
            <a:custGeom>
              <a:avLst/>
              <a:gdLst>
                <a:gd name="connsiteX0" fmla="*/ 2162136 w 2581989"/>
                <a:gd name="connsiteY0" fmla="*/ 2051524 h 2360766"/>
                <a:gd name="connsiteX1" fmla="*/ 688317 w 2581989"/>
                <a:gd name="connsiteY1" fmla="*/ 2224250 h 2360766"/>
                <a:gd name="connsiteX2" fmla="*/ 52103 w 2581989"/>
                <a:gd name="connsiteY2" fmla="*/ 848423 h 2360766"/>
                <a:gd name="connsiteX3" fmla="*/ 1290994 w 2581989"/>
                <a:gd name="connsiteY3" fmla="*/ 0 h 2360766"/>
                <a:gd name="connsiteX4" fmla="*/ 2162136 w 2581989"/>
                <a:gd name="connsiteY4" fmla="*/ 2051524 h 2360766"/>
                <a:gd name="connsiteX0" fmla="*/ 2303460 w 2303460"/>
                <a:gd name="connsiteY0" fmla="*/ 2069411 h 2354709"/>
                <a:gd name="connsiteX1" fmla="*/ 675399 w 2303460"/>
                <a:gd name="connsiteY1" fmla="*/ 2224250 h 2354709"/>
                <a:gd name="connsiteX2" fmla="*/ 39185 w 2303460"/>
                <a:gd name="connsiteY2" fmla="*/ 848423 h 2354709"/>
                <a:gd name="connsiteX3" fmla="*/ 1278076 w 2303460"/>
                <a:gd name="connsiteY3" fmla="*/ 0 h 2354709"/>
                <a:gd name="connsiteX4" fmla="*/ 2303460 w 2303460"/>
                <a:gd name="connsiteY4" fmla="*/ 2069411 h 2354709"/>
                <a:gd name="connsiteX0" fmla="*/ 2289565 w 2289565"/>
                <a:gd name="connsiteY0" fmla="*/ 2075373 h 2357398"/>
                <a:gd name="connsiteX1" fmla="*/ 675258 w 2289565"/>
                <a:gd name="connsiteY1" fmla="*/ 2224250 h 2357398"/>
                <a:gd name="connsiteX2" fmla="*/ 39044 w 2289565"/>
                <a:gd name="connsiteY2" fmla="*/ 848423 h 2357398"/>
                <a:gd name="connsiteX3" fmla="*/ 1277935 w 2289565"/>
                <a:gd name="connsiteY3" fmla="*/ 0 h 2357398"/>
                <a:gd name="connsiteX4" fmla="*/ 2289565 w 2289565"/>
                <a:gd name="connsiteY4" fmla="*/ 2075373 h 235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565" h="2357398">
                  <a:moveTo>
                    <a:pt x="2289565" y="2075373"/>
                  </a:moveTo>
                  <a:cubicBezTo>
                    <a:pt x="1887398" y="2411578"/>
                    <a:pt x="1050345" y="2428742"/>
                    <a:pt x="675258" y="2224250"/>
                  </a:cubicBezTo>
                  <a:cubicBezTo>
                    <a:pt x="300171" y="2019758"/>
                    <a:pt x="-133582" y="1387004"/>
                    <a:pt x="39044" y="848423"/>
                  </a:cubicBezTo>
                  <a:cubicBezTo>
                    <a:pt x="200235" y="345519"/>
                    <a:pt x="704772" y="0"/>
                    <a:pt x="1277935" y="0"/>
                  </a:cubicBezTo>
                  <a:cubicBezTo>
                    <a:pt x="1568316" y="683841"/>
                    <a:pt x="1999184" y="1391532"/>
                    <a:pt x="2289565" y="207537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" name="Triangle 31"/>
            <p:cNvSpPr/>
            <p:nvPr/>
          </p:nvSpPr>
          <p:spPr>
            <a:xfrm rot="14519875">
              <a:off x="3524821" y="4525559"/>
              <a:ext cx="1792919" cy="1487670"/>
            </a:xfrm>
            <a:custGeom>
              <a:avLst/>
              <a:gdLst>
                <a:gd name="connsiteX0" fmla="*/ 0 w 1743246"/>
                <a:gd name="connsiteY0" fmla="*/ 1974720 h 1974720"/>
                <a:gd name="connsiteX1" fmla="*/ 871623 w 1743246"/>
                <a:gd name="connsiteY1" fmla="*/ 0 h 1974720"/>
                <a:gd name="connsiteX2" fmla="*/ 1743246 w 1743246"/>
                <a:gd name="connsiteY2" fmla="*/ 1974720 h 1974720"/>
                <a:gd name="connsiteX3" fmla="*/ 0 w 1743246"/>
                <a:gd name="connsiteY3" fmla="*/ 1974720 h 1974720"/>
                <a:gd name="connsiteX0" fmla="*/ 0 w 1743246"/>
                <a:gd name="connsiteY0" fmla="*/ 2050278 h 2050278"/>
                <a:gd name="connsiteX1" fmla="*/ 1243989 w 1743246"/>
                <a:gd name="connsiteY1" fmla="*/ 0 h 2050278"/>
                <a:gd name="connsiteX2" fmla="*/ 1743246 w 1743246"/>
                <a:gd name="connsiteY2" fmla="*/ 2050278 h 2050278"/>
                <a:gd name="connsiteX3" fmla="*/ 0 w 1743246"/>
                <a:gd name="connsiteY3" fmla="*/ 2050278 h 2050278"/>
                <a:gd name="connsiteX0" fmla="*/ 0 w 2492814"/>
                <a:gd name="connsiteY0" fmla="*/ 2050278 h 2050278"/>
                <a:gd name="connsiteX1" fmla="*/ 1243989 w 2492814"/>
                <a:gd name="connsiteY1" fmla="*/ 0 h 2050278"/>
                <a:gd name="connsiteX2" fmla="*/ 2492814 w 2492814"/>
                <a:gd name="connsiteY2" fmla="*/ 1706331 h 2050278"/>
                <a:gd name="connsiteX3" fmla="*/ 0 w 2492814"/>
                <a:gd name="connsiteY3" fmla="*/ 2050278 h 2050278"/>
                <a:gd name="connsiteX0" fmla="*/ 0 w 2344713"/>
                <a:gd name="connsiteY0" fmla="*/ 1992248 h 1992248"/>
                <a:gd name="connsiteX1" fmla="*/ 1095888 w 2344713"/>
                <a:gd name="connsiteY1" fmla="*/ 0 h 1992248"/>
                <a:gd name="connsiteX2" fmla="*/ 2344713 w 2344713"/>
                <a:gd name="connsiteY2" fmla="*/ 1706331 h 1992248"/>
                <a:gd name="connsiteX3" fmla="*/ 0 w 2344713"/>
                <a:gd name="connsiteY3" fmla="*/ 1992248 h 1992248"/>
                <a:gd name="connsiteX0" fmla="*/ 0 w 2312311"/>
                <a:gd name="connsiteY0" fmla="*/ 1931316 h 1931316"/>
                <a:gd name="connsiteX1" fmla="*/ 1063486 w 2312311"/>
                <a:gd name="connsiteY1" fmla="*/ 0 h 1931316"/>
                <a:gd name="connsiteX2" fmla="*/ 2312311 w 2312311"/>
                <a:gd name="connsiteY2" fmla="*/ 1706331 h 1931316"/>
                <a:gd name="connsiteX3" fmla="*/ 0 w 2312311"/>
                <a:gd name="connsiteY3" fmla="*/ 1931316 h 1931316"/>
                <a:gd name="connsiteX0" fmla="*/ 0 w 2312311"/>
                <a:gd name="connsiteY0" fmla="*/ 1954469 h 1954469"/>
                <a:gd name="connsiteX1" fmla="*/ 1041466 w 2312311"/>
                <a:gd name="connsiteY1" fmla="*/ 0 h 1954469"/>
                <a:gd name="connsiteX2" fmla="*/ 2312311 w 2312311"/>
                <a:gd name="connsiteY2" fmla="*/ 1729484 h 1954469"/>
                <a:gd name="connsiteX3" fmla="*/ 0 w 2312311"/>
                <a:gd name="connsiteY3" fmla="*/ 1954469 h 1954469"/>
                <a:gd name="connsiteX0" fmla="*/ 0 w 2314399"/>
                <a:gd name="connsiteY0" fmla="*/ 1947637 h 1947637"/>
                <a:gd name="connsiteX1" fmla="*/ 1043554 w 2314399"/>
                <a:gd name="connsiteY1" fmla="*/ 0 h 1947637"/>
                <a:gd name="connsiteX2" fmla="*/ 2314399 w 2314399"/>
                <a:gd name="connsiteY2" fmla="*/ 1729484 h 1947637"/>
                <a:gd name="connsiteX3" fmla="*/ 0 w 2314399"/>
                <a:gd name="connsiteY3" fmla="*/ 1947637 h 1947637"/>
                <a:gd name="connsiteX0" fmla="*/ 0 w 2320947"/>
                <a:gd name="connsiteY0" fmla="*/ 1947637 h 1947637"/>
                <a:gd name="connsiteX1" fmla="*/ 1043554 w 2320947"/>
                <a:gd name="connsiteY1" fmla="*/ 0 h 1947637"/>
                <a:gd name="connsiteX2" fmla="*/ 2320947 w 2320947"/>
                <a:gd name="connsiteY2" fmla="*/ 1738688 h 1947637"/>
                <a:gd name="connsiteX3" fmla="*/ 0 w 2320947"/>
                <a:gd name="connsiteY3" fmla="*/ 1947637 h 1947637"/>
                <a:gd name="connsiteX0" fmla="*/ 0 w 2321231"/>
                <a:gd name="connsiteY0" fmla="*/ 1958930 h 1958930"/>
                <a:gd name="connsiteX1" fmla="*/ 1043838 w 2321231"/>
                <a:gd name="connsiteY1" fmla="*/ 0 h 1958930"/>
                <a:gd name="connsiteX2" fmla="*/ 2321231 w 2321231"/>
                <a:gd name="connsiteY2" fmla="*/ 1738688 h 1958930"/>
                <a:gd name="connsiteX3" fmla="*/ 0 w 2321231"/>
                <a:gd name="connsiteY3" fmla="*/ 1958930 h 1958930"/>
                <a:gd name="connsiteX0" fmla="*/ 0 w 2331958"/>
                <a:gd name="connsiteY0" fmla="*/ 1958930 h 1958930"/>
                <a:gd name="connsiteX1" fmla="*/ 1043838 w 2331958"/>
                <a:gd name="connsiteY1" fmla="*/ 0 h 1958930"/>
                <a:gd name="connsiteX2" fmla="*/ 2331958 w 2331958"/>
                <a:gd name="connsiteY2" fmla="*/ 1761558 h 1958930"/>
                <a:gd name="connsiteX3" fmla="*/ 0 w 2331958"/>
                <a:gd name="connsiteY3" fmla="*/ 1958930 h 1958930"/>
                <a:gd name="connsiteX0" fmla="*/ 0 w 2345340"/>
                <a:gd name="connsiteY0" fmla="*/ 1958930 h 1958930"/>
                <a:gd name="connsiteX1" fmla="*/ 1043838 w 2345340"/>
                <a:gd name="connsiteY1" fmla="*/ 0 h 1958930"/>
                <a:gd name="connsiteX2" fmla="*/ 2345340 w 2345340"/>
                <a:gd name="connsiteY2" fmla="*/ 1768673 h 1958930"/>
                <a:gd name="connsiteX3" fmla="*/ 0 w 2345340"/>
                <a:gd name="connsiteY3" fmla="*/ 1958930 h 1958930"/>
                <a:gd name="connsiteX0" fmla="*/ 0 w 2334047"/>
                <a:gd name="connsiteY0" fmla="*/ 1958930 h 1958930"/>
                <a:gd name="connsiteX1" fmla="*/ 1043838 w 2334047"/>
                <a:gd name="connsiteY1" fmla="*/ 0 h 1958930"/>
                <a:gd name="connsiteX2" fmla="*/ 2334047 w 2334047"/>
                <a:gd name="connsiteY2" fmla="*/ 1768390 h 1958930"/>
                <a:gd name="connsiteX3" fmla="*/ 0 w 2334047"/>
                <a:gd name="connsiteY3" fmla="*/ 1958930 h 1958930"/>
                <a:gd name="connsiteX0" fmla="*/ 0 w 2323012"/>
                <a:gd name="connsiteY0" fmla="*/ 1958930 h 1958930"/>
                <a:gd name="connsiteX1" fmla="*/ 1043838 w 2323012"/>
                <a:gd name="connsiteY1" fmla="*/ 0 h 1958930"/>
                <a:gd name="connsiteX2" fmla="*/ 2323012 w 2323012"/>
                <a:gd name="connsiteY2" fmla="*/ 1755330 h 1958930"/>
                <a:gd name="connsiteX3" fmla="*/ 0 w 2323012"/>
                <a:gd name="connsiteY3" fmla="*/ 1958930 h 1958930"/>
                <a:gd name="connsiteX0" fmla="*/ 0 w 2328796"/>
                <a:gd name="connsiteY0" fmla="*/ 1958930 h 1958930"/>
                <a:gd name="connsiteX1" fmla="*/ 1043838 w 2328796"/>
                <a:gd name="connsiteY1" fmla="*/ 0 h 1958930"/>
                <a:gd name="connsiteX2" fmla="*/ 2328796 w 2328796"/>
                <a:gd name="connsiteY2" fmla="*/ 1751214 h 1958930"/>
                <a:gd name="connsiteX3" fmla="*/ 0 w 2328796"/>
                <a:gd name="connsiteY3" fmla="*/ 1958930 h 1958930"/>
                <a:gd name="connsiteX0" fmla="*/ 0 w 2301088"/>
                <a:gd name="connsiteY0" fmla="*/ 1958930 h 1958930"/>
                <a:gd name="connsiteX1" fmla="*/ 1043838 w 2301088"/>
                <a:gd name="connsiteY1" fmla="*/ 0 h 1958930"/>
                <a:gd name="connsiteX2" fmla="*/ 2301089 w 2301088"/>
                <a:gd name="connsiteY2" fmla="*/ 1797034 h 1958930"/>
                <a:gd name="connsiteX3" fmla="*/ 0 w 2301088"/>
                <a:gd name="connsiteY3" fmla="*/ 1958930 h 1958930"/>
                <a:gd name="connsiteX0" fmla="*/ 0 w 2279742"/>
                <a:gd name="connsiteY0" fmla="*/ 1958930 h 1958930"/>
                <a:gd name="connsiteX1" fmla="*/ 1043838 w 2279742"/>
                <a:gd name="connsiteY1" fmla="*/ 0 h 1958930"/>
                <a:gd name="connsiteX2" fmla="*/ 2279743 w 2279742"/>
                <a:gd name="connsiteY2" fmla="*/ 1810389 h 1958930"/>
                <a:gd name="connsiteX3" fmla="*/ 0 w 2279742"/>
                <a:gd name="connsiteY3" fmla="*/ 1958930 h 1958930"/>
                <a:gd name="connsiteX0" fmla="*/ 0 w 2333436"/>
                <a:gd name="connsiteY0" fmla="*/ 2003834 h 2003834"/>
                <a:gd name="connsiteX1" fmla="*/ 1097530 w 2333436"/>
                <a:gd name="connsiteY1" fmla="*/ 0 h 2003834"/>
                <a:gd name="connsiteX2" fmla="*/ 2333435 w 2333436"/>
                <a:gd name="connsiteY2" fmla="*/ 1810389 h 2003834"/>
                <a:gd name="connsiteX3" fmla="*/ 0 w 2333436"/>
                <a:gd name="connsiteY3" fmla="*/ 2003834 h 2003834"/>
                <a:gd name="connsiteX0" fmla="*/ 0 w 2283684"/>
                <a:gd name="connsiteY0" fmla="*/ 2003834 h 2003834"/>
                <a:gd name="connsiteX1" fmla="*/ 1097530 w 2283684"/>
                <a:gd name="connsiteY1" fmla="*/ 0 h 2003834"/>
                <a:gd name="connsiteX2" fmla="*/ 2283684 w 2283684"/>
                <a:gd name="connsiteY2" fmla="*/ 1717113 h 2003834"/>
                <a:gd name="connsiteX3" fmla="*/ 0 w 2283684"/>
                <a:gd name="connsiteY3" fmla="*/ 2003834 h 2003834"/>
                <a:gd name="connsiteX0" fmla="*/ 0 w 2280947"/>
                <a:gd name="connsiteY0" fmla="*/ 2003834 h 2003834"/>
                <a:gd name="connsiteX1" fmla="*/ 1097530 w 2280947"/>
                <a:gd name="connsiteY1" fmla="*/ 0 h 2003834"/>
                <a:gd name="connsiteX2" fmla="*/ 2280947 w 2280947"/>
                <a:gd name="connsiteY2" fmla="*/ 1692947 h 2003834"/>
                <a:gd name="connsiteX3" fmla="*/ 0 w 2280947"/>
                <a:gd name="connsiteY3" fmla="*/ 2003834 h 2003834"/>
                <a:gd name="connsiteX0" fmla="*/ -1 w 2315192"/>
                <a:gd name="connsiteY0" fmla="*/ 2003078 h 2003079"/>
                <a:gd name="connsiteX1" fmla="*/ 1131775 w 2315192"/>
                <a:gd name="connsiteY1" fmla="*/ 0 h 2003079"/>
                <a:gd name="connsiteX2" fmla="*/ 2315192 w 2315192"/>
                <a:gd name="connsiteY2" fmla="*/ 1692947 h 2003079"/>
                <a:gd name="connsiteX3" fmla="*/ -1 w 2315192"/>
                <a:gd name="connsiteY3" fmla="*/ 2003078 h 2003079"/>
                <a:gd name="connsiteX0" fmla="*/ 1 w 2330009"/>
                <a:gd name="connsiteY0" fmla="*/ 2041926 h 2041926"/>
                <a:gd name="connsiteX1" fmla="*/ 1146592 w 2330009"/>
                <a:gd name="connsiteY1" fmla="*/ 0 h 2041926"/>
                <a:gd name="connsiteX2" fmla="*/ 2330009 w 2330009"/>
                <a:gd name="connsiteY2" fmla="*/ 1692947 h 2041926"/>
                <a:gd name="connsiteX3" fmla="*/ 1 w 2330009"/>
                <a:gd name="connsiteY3" fmla="*/ 2041926 h 2041926"/>
                <a:gd name="connsiteX0" fmla="*/ -1 w 2329579"/>
                <a:gd name="connsiteY0" fmla="*/ 2041926 h 2041926"/>
                <a:gd name="connsiteX1" fmla="*/ 1146590 w 2329579"/>
                <a:gd name="connsiteY1" fmla="*/ 0 h 2041926"/>
                <a:gd name="connsiteX2" fmla="*/ 2329578 w 2329579"/>
                <a:gd name="connsiteY2" fmla="*/ 1708004 h 2041926"/>
                <a:gd name="connsiteX3" fmla="*/ -1 w 2329579"/>
                <a:gd name="connsiteY3" fmla="*/ 2041926 h 2041926"/>
                <a:gd name="connsiteX0" fmla="*/ 1 w 2343535"/>
                <a:gd name="connsiteY0" fmla="*/ 2041926 h 2041926"/>
                <a:gd name="connsiteX1" fmla="*/ 1146592 w 2343535"/>
                <a:gd name="connsiteY1" fmla="*/ 0 h 2041926"/>
                <a:gd name="connsiteX2" fmla="*/ 2343535 w 2343535"/>
                <a:gd name="connsiteY2" fmla="*/ 1699274 h 2041926"/>
                <a:gd name="connsiteX3" fmla="*/ 1 w 2343535"/>
                <a:gd name="connsiteY3" fmla="*/ 2041926 h 204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3535" h="2041926">
                  <a:moveTo>
                    <a:pt x="1" y="2041926"/>
                  </a:moveTo>
                  <a:lnTo>
                    <a:pt x="1146592" y="0"/>
                  </a:lnTo>
                  <a:lnTo>
                    <a:pt x="2343535" y="1699274"/>
                  </a:lnTo>
                  <a:lnTo>
                    <a:pt x="1" y="204192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33"/>
            <p:cNvSpPr/>
            <p:nvPr/>
          </p:nvSpPr>
          <p:spPr>
            <a:xfrm>
              <a:off x="3803873" y="5657665"/>
              <a:ext cx="543371" cy="141194"/>
            </a:xfrm>
            <a:custGeom>
              <a:avLst/>
              <a:gdLst>
                <a:gd name="connsiteX0" fmla="*/ 0 w 629323"/>
                <a:gd name="connsiteY0" fmla="*/ 5378 h 188258"/>
                <a:gd name="connsiteX1" fmla="*/ 398033 w 629323"/>
                <a:gd name="connsiteY1" fmla="*/ 86061 h 188258"/>
                <a:gd name="connsiteX2" fmla="*/ 629323 w 629323"/>
                <a:gd name="connsiteY2" fmla="*/ 188258 h 188258"/>
                <a:gd name="connsiteX3" fmla="*/ 623944 w 629323"/>
                <a:gd name="connsiteY3" fmla="*/ 0 h 188258"/>
                <a:gd name="connsiteX4" fmla="*/ 0 w 629323"/>
                <a:gd name="connsiteY4" fmla="*/ 5378 h 188258"/>
                <a:gd name="connsiteX0" fmla="*/ 0 w 629323"/>
                <a:gd name="connsiteY0" fmla="*/ 5378 h 188258"/>
                <a:gd name="connsiteX1" fmla="*/ 398033 w 629323"/>
                <a:gd name="connsiteY1" fmla="*/ 97937 h 188258"/>
                <a:gd name="connsiteX2" fmla="*/ 629323 w 629323"/>
                <a:gd name="connsiteY2" fmla="*/ 188258 h 188258"/>
                <a:gd name="connsiteX3" fmla="*/ 623944 w 629323"/>
                <a:gd name="connsiteY3" fmla="*/ 0 h 188258"/>
                <a:gd name="connsiteX4" fmla="*/ 0 w 629323"/>
                <a:gd name="connsiteY4" fmla="*/ 5378 h 18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323" h="188258">
                  <a:moveTo>
                    <a:pt x="0" y="5378"/>
                  </a:moveTo>
                  <a:lnTo>
                    <a:pt x="398033" y="97937"/>
                  </a:lnTo>
                  <a:lnTo>
                    <a:pt x="629323" y="188258"/>
                  </a:lnTo>
                  <a:lnTo>
                    <a:pt x="623944" y="0"/>
                  </a:lnTo>
                  <a:lnTo>
                    <a:pt x="0" y="537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54"/>
            <p:cNvSpPr/>
            <p:nvPr/>
          </p:nvSpPr>
          <p:spPr bwMode="auto">
            <a:xfrm rot="3480973">
              <a:off x="6223740" y="3681027"/>
              <a:ext cx="511969" cy="853679"/>
            </a:xfrm>
            <a:prstGeom prst="downArrow">
              <a:avLst>
                <a:gd name="adj1" fmla="val 38914"/>
                <a:gd name="adj2" fmla="val 61211"/>
              </a:avLst>
            </a:prstGeom>
            <a:solidFill>
              <a:srgbClr val="C0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27"/>
            <p:cNvCxnSpPr/>
            <p:nvPr/>
          </p:nvCxnSpPr>
          <p:spPr>
            <a:xfrm>
              <a:off x="1452059" y="5640502"/>
              <a:ext cx="5524613" cy="13694"/>
            </a:xfrm>
            <a:prstGeom prst="line">
              <a:avLst/>
            </a:prstGeom>
            <a:ln w="476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5"/>
            <p:cNvSpPr/>
            <p:nvPr/>
          </p:nvSpPr>
          <p:spPr>
            <a:xfrm>
              <a:off x="4293627" y="4645393"/>
              <a:ext cx="657486" cy="1479367"/>
            </a:xfrm>
            <a:custGeom>
              <a:avLst/>
              <a:gdLst>
                <a:gd name="connsiteX0" fmla="*/ 0 w 871269"/>
                <a:gd name="connsiteY0" fmla="*/ 0 h 1972489"/>
                <a:gd name="connsiteX1" fmla="*/ 871269 w 871269"/>
                <a:gd name="connsiteY1" fmla="*/ 0 h 1972489"/>
                <a:gd name="connsiteX2" fmla="*/ 871269 w 871269"/>
                <a:gd name="connsiteY2" fmla="*/ 1972489 h 1972489"/>
                <a:gd name="connsiteX3" fmla="*/ 0 w 871269"/>
                <a:gd name="connsiteY3" fmla="*/ 1972489 h 1972489"/>
                <a:gd name="connsiteX4" fmla="*/ 0 w 871269"/>
                <a:gd name="connsiteY4" fmla="*/ 0 h 1972489"/>
                <a:gd name="connsiteX0" fmla="*/ 0 w 871269"/>
                <a:gd name="connsiteY0" fmla="*/ 0 h 1972489"/>
                <a:gd name="connsiteX1" fmla="*/ 871269 w 871269"/>
                <a:gd name="connsiteY1" fmla="*/ 0 h 1972489"/>
                <a:gd name="connsiteX2" fmla="*/ 871269 w 871269"/>
                <a:gd name="connsiteY2" fmla="*/ 1972489 h 1972489"/>
                <a:gd name="connsiteX3" fmla="*/ 0 w 871269"/>
                <a:gd name="connsiteY3" fmla="*/ 1561009 h 1972489"/>
                <a:gd name="connsiteX4" fmla="*/ 0 w 871269"/>
                <a:gd name="connsiteY4" fmla="*/ 0 h 1972489"/>
                <a:gd name="connsiteX0" fmla="*/ 5379 w 876648"/>
                <a:gd name="connsiteY0" fmla="*/ 0 h 1972489"/>
                <a:gd name="connsiteX1" fmla="*/ 876648 w 876648"/>
                <a:gd name="connsiteY1" fmla="*/ 0 h 1972489"/>
                <a:gd name="connsiteX2" fmla="*/ 876648 w 876648"/>
                <a:gd name="connsiteY2" fmla="*/ 1972489 h 1972489"/>
                <a:gd name="connsiteX3" fmla="*/ 0 w 876648"/>
                <a:gd name="connsiteY3" fmla="*/ 1544872 h 1972489"/>
                <a:gd name="connsiteX4" fmla="*/ 5379 w 876648"/>
                <a:gd name="connsiteY4" fmla="*/ 0 h 197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648" h="1972489">
                  <a:moveTo>
                    <a:pt x="5379" y="0"/>
                  </a:moveTo>
                  <a:lnTo>
                    <a:pt x="876648" y="0"/>
                  </a:lnTo>
                  <a:lnTo>
                    <a:pt x="876648" y="1972489"/>
                  </a:lnTo>
                  <a:lnTo>
                    <a:pt x="0" y="1544872"/>
                  </a:lnTo>
                  <a:lnTo>
                    <a:pt x="5379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54"/>
            <p:cNvSpPr/>
            <p:nvPr/>
          </p:nvSpPr>
          <p:spPr bwMode="auto">
            <a:xfrm rot="18066675">
              <a:off x="2992941" y="4090987"/>
              <a:ext cx="511969" cy="853679"/>
            </a:xfrm>
            <a:prstGeom prst="downArrow">
              <a:avLst>
                <a:gd name="adj1" fmla="val 38914"/>
                <a:gd name="adj2" fmla="val 61211"/>
              </a:avLst>
            </a:prstGeom>
            <a:solidFill>
              <a:schemeClr val="accent6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23"/>
            <p:cNvSpPr/>
            <p:nvPr/>
          </p:nvSpPr>
          <p:spPr>
            <a:xfrm>
              <a:off x="1640139" y="5667590"/>
              <a:ext cx="4593566" cy="521286"/>
            </a:xfrm>
            <a:custGeom>
              <a:avLst/>
              <a:gdLst>
                <a:gd name="connsiteX0" fmla="*/ 0 w 5883215"/>
                <a:gd name="connsiteY0" fmla="*/ 863547 h 863547"/>
                <a:gd name="connsiteX1" fmla="*/ 2484408 w 5883215"/>
                <a:gd name="connsiteY1" fmla="*/ 906 h 863547"/>
                <a:gd name="connsiteX2" fmla="*/ 4485736 w 5883215"/>
                <a:gd name="connsiteY2" fmla="*/ 691019 h 863547"/>
                <a:gd name="connsiteX3" fmla="*/ 5883215 w 5883215"/>
                <a:gd name="connsiteY3" fmla="*/ 328710 h 863547"/>
                <a:gd name="connsiteX0" fmla="*/ 0 w 6124754"/>
                <a:gd name="connsiteY0" fmla="*/ 690113 h 695048"/>
                <a:gd name="connsiteX1" fmla="*/ 2725947 w 6124754"/>
                <a:gd name="connsiteY1" fmla="*/ 0 h 695048"/>
                <a:gd name="connsiteX2" fmla="*/ 4727275 w 6124754"/>
                <a:gd name="connsiteY2" fmla="*/ 690113 h 695048"/>
                <a:gd name="connsiteX3" fmla="*/ 6124754 w 6124754"/>
                <a:gd name="connsiteY3" fmla="*/ 327804 h 69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4754" h="695048">
                  <a:moveTo>
                    <a:pt x="0" y="690113"/>
                  </a:moveTo>
                  <a:cubicBezTo>
                    <a:pt x="868392" y="273170"/>
                    <a:pt x="1938068" y="0"/>
                    <a:pt x="2725947" y="0"/>
                  </a:cubicBezTo>
                  <a:cubicBezTo>
                    <a:pt x="3513826" y="0"/>
                    <a:pt x="4160807" y="635479"/>
                    <a:pt x="4727275" y="690113"/>
                  </a:cubicBezTo>
                  <a:cubicBezTo>
                    <a:pt x="5293743" y="744747"/>
                    <a:pt x="6124754" y="327804"/>
                    <a:pt x="6124754" y="32780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24"/>
            <p:cNvSpPr/>
            <p:nvPr/>
          </p:nvSpPr>
          <p:spPr>
            <a:xfrm>
              <a:off x="3701021" y="5576666"/>
              <a:ext cx="162000" cy="162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00" y="5263683"/>
            <a:ext cx="5397924" cy="883684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 rotWithShape="1">
          <a:blip r:embed="rId4"/>
          <a:srcRect t="14205" b="12902"/>
          <a:stretch/>
        </p:blipFill>
        <p:spPr>
          <a:xfrm>
            <a:off x="5297072" y="6147367"/>
            <a:ext cx="3500468" cy="6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AO typical implementations</a:t>
            </a:r>
          </a:p>
          <a:p>
            <a:pPr lvl="1"/>
            <a:r>
              <a:rPr lang="en-US" dirty="0" smtClean="0"/>
              <a:t>Precomputed </a:t>
            </a:r>
            <a:r>
              <a:rPr lang="en-US" dirty="0"/>
              <a:t>AO: Fast &amp; high quality, but static, memory hungry</a:t>
            </a:r>
          </a:p>
          <a:p>
            <a:pPr lvl="1"/>
            <a:r>
              <a:rPr lang="en-US" dirty="0"/>
              <a:t>Ray-based: High quality, but costly, visible patterns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Geometry-based: Fast w/ proxy structures, but lower quality, artifacts/noise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Volume-based: High quality, view independent, but costly</a:t>
            </a:r>
          </a:p>
          <a:p>
            <a:endParaRPr lang="en-US" dirty="0"/>
          </a:p>
          <a:p>
            <a:pPr lvl="1"/>
            <a:r>
              <a:rPr lang="en-US" dirty="0"/>
              <a:t>Screen-space: </a:t>
            </a:r>
          </a:p>
          <a:p>
            <a:pPr lvl="2"/>
            <a:r>
              <a:rPr lang="en-US" dirty="0"/>
              <a:t>Extremely fast</a:t>
            </a:r>
          </a:p>
          <a:p>
            <a:pPr lvl="2"/>
            <a:r>
              <a:rPr lang="en-US" dirty="0"/>
              <a:t>View-dependent</a:t>
            </a:r>
          </a:p>
          <a:p>
            <a:pPr lvl="2"/>
            <a:r>
              <a:rPr lang="en-US" dirty="0"/>
              <a:t>[mostly] requires blurring for noise reduction</a:t>
            </a:r>
          </a:p>
          <a:p>
            <a:pPr lvl="2"/>
            <a:r>
              <a:rPr lang="en-US" dirty="0"/>
              <a:t>Very popular in video games (e.g. </a:t>
            </a:r>
            <a:r>
              <a:rPr lang="en-US" dirty="0" err="1"/>
              <a:t>Crysis</a:t>
            </a:r>
            <a:r>
              <a:rPr lang="en-US" dirty="0"/>
              <a:t>, </a:t>
            </a:r>
            <a:r>
              <a:rPr lang="en-US" dirty="0" err="1"/>
              <a:t>Starcraft</a:t>
            </a:r>
            <a:r>
              <a:rPr lang="en-US" dirty="0"/>
              <a:t> 2, Battlefield 3</a:t>
            </a:r>
            <a:r>
              <a:rPr lang="is-IS" dirty="0"/>
              <a:t>…)</a:t>
            </a:r>
            <a:endParaRPr lang="en-US" dirty="0"/>
          </a:p>
          <a:p>
            <a:endParaRPr lang="it-IT" altLang="en-US" sz="1500" dirty="0"/>
          </a:p>
        </p:txBody>
      </p:sp>
    </p:spTree>
    <p:extLst>
      <p:ext uri="{BB962C8B-B14F-4D97-AF65-F5344CB8AC3E}">
        <p14:creationId xmlns:p14="http://schemas.microsoft.com/office/powerpoint/2010/main" val="42558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Screen-space AO:</a:t>
            </a:r>
          </a:p>
          <a:p>
            <a:pPr lvl="1"/>
            <a:r>
              <a:rPr lang="en-US" dirty="0"/>
              <a:t>Approximation to AO implemented as a screen-space post-processing</a:t>
            </a:r>
          </a:p>
          <a:p>
            <a:pPr lvl="2"/>
            <a:r>
              <a:rPr lang="en-US" dirty="0"/>
              <a:t>ND-buffer provides coarse approximation of scene's geometry</a:t>
            </a:r>
          </a:p>
          <a:p>
            <a:pPr lvl="2"/>
            <a:r>
              <a:rPr lang="en-US" dirty="0"/>
              <a:t>Sample ND-buffer to approximate (estimate) ambient occlusion instead of shooting rays</a:t>
            </a:r>
          </a:p>
          <a:p>
            <a:endParaRPr lang="it-IT" altLang="en-US" sz="15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41" y="3668152"/>
            <a:ext cx="2212136" cy="197541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128" y="3581456"/>
            <a:ext cx="3613883" cy="20387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55735" y="3328157"/>
            <a:ext cx="162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Assassin’s Creed Unity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3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SSAO pipeline</a:t>
            </a:r>
            <a:endParaRPr lang="en-US" dirty="0"/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Generate ND (normal + depth, OpenGL ES 2) or G-Buffer (ND + RGB</a:t>
            </a:r>
            <a:r>
              <a:rPr lang="is-IS" dirty="0"/>
              <a:t>…</a:t>
            </a:r>
            <a:r>
              <a:rPr lang="en-US" dirty="0"/>
              <a:t>, OpenGL ES 3.+)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Calculate AO factor for visible pixels</a:t>
            </a:r>
          </a:p>
          <a:p>
            <a:pPr marL="1071563" lvl="2" indent="-385763">
              <a:buFont typeface="+mj-lt"/>
              <a:buAutoNum type="alphaLcPeriod"/>
            </a:pPr>
            <a:r>
              <a:rPr lang="en-US" dirty="0"/>
              <a:t>Generate a set of samples of positions/vectors around the pixel to shade.</a:t>
            </a:r>
          </a:p>
          <a:p>
            <a:pPr marL="1071563" lvl="2" indent="-385763">
              <a:buFont typeface="+mj-lt"/>
              <a:buAutoNum type="alphaLcPeriod"/>
            </a:pPr>
            <a:r>
              <a:rPr lang="en-US" dirty="0"/>
              <a:t>Get the geometry shape (position/normal</a:t>
            </a:r>
            <a:r>
              <a:rPr lang="is-IS" dirty="0"/>
              <a:t>…</a:t>
            </a:r>
            <a:r>
              <a:rPr lang="en-US" dirty="0"/>
              <a:t>)</a:t>
            </a:r>
          </a:p>
          <a:p>
            <a:pPr marL="1071563" lvl="2" indent="-385763">
              <a:buFont typeface="+mj-lt"/>
              <a:buAutoNum type="alphaLcPeriod"/>
            </a:pPr>
            <a:r>
              <a:rPr lang="en-US" dirty="0"/>
              <a:t>Calculate AO factor by analyzing shape</a:t>
            </a:r>
            <a:r>
              <a:rPr lang="is-IS" dirty="0"/>
              <a:t>…</a:t>
            </a:r>
            <a:endParaRPr lang="en-US" dirty="0"/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Blur the AO texture to remove noise artifacts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Final compositing</a:t>
            </a:r>
          </a:p>
          <a:p>
            <a:endParaRPr lang="it-IT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8418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Mobile Visualization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Big/complex models:</a:t>
            </a:r>
          </a:p>
          <a:p>
            <a:pPr lvl="1"/>
            <a:r>
              <a:rPr lang="en-US" dirty="0" smtClean="0"/>
              <a:t>Detailed scenes from modeling, capturing..</a:t>
            </a:r>
          </a:p>
          <a:p>
            <a:pPr lvl="2"/>
            <a:r>
              <a:rPr lang="en-US" dirty="0" smtClean="0"/>
              <a:t>Output sensitive: adaptive multiresolution </a:t>
            </a:r>
          </a:p>
          <a:p>
            <a:pPr lvl="2"/>
            <a:r>
              <a:rPr lang="en-US" dirty="0" smtClean="0"/>
              <a:t>Compression / simple decoding</a:t>
            </a:r>
          </a:p>
          <a:p>
            <a:r>
              <a:rPr lang="en-US" dirty="0" smtClean="0"/>
              <a:t>Complex rendering</a:t>
            </a:r>
          </a:p>
          <a:p>
            <a:pPr lvl="1"/>
            <a:r>
              <a:rPr lang="en-US" dirty="0" smtClean="0"/>
              <a:t>Global illumination</a:t>
            </a:r>
          </a:p>
          <a:p>
            <a:pPr lvl="2"/>
            <a:r>
              <a:rPr lang="en-US" dirty="0" smtClean="0"/>
              <a:t>Pre-computation</a:t>
            </a:r>
          </a:p>
          <a:p>
            <a:pPr lvl="2"/>
            <a:r>
              <a:rPr lang="en-US" dirty="0" smtClean="0"/>
              <a:t>Smart shading</a:t>
            </a:r>
          </a:p>
          <a:p>
            <a:pPr lvl="1"/>
            <a:r>
              <a:rPr lang="en-US" dirty="0" smtClean="0"/>
              <a:t>Volume rendering</a:t>
            </a:r>
          </a:p>
          <a:p>
            <a:pPr lvl="2"/>
            <a:r>
              <a:rPr lang="en-US" dirty="0"/>
              <a:t>Compression / simple decoding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6451" y="4574591"/>
            <a:ext cx="2310739" cy="1300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7" y="4574591"/>
            <a:ext cx="866361" cy="124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david-no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7" y="2593368"/>
            <a:ext cx="1219784" cy="1695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8" y="2593368"/>
            <a:ext cx="1036232" cy="1744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33" y="1267297"/>
            <a:ext cx="2439349" cy="1079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Optimizations. G-Buffer storage</a:t>
            </a:r>
          </a:p>
          <a:p>
            <a:pPr lvl="1"/>
            <a:r>
              <a:rPr lang="en-US" dirty="0" smtClean="0"/>
              <a:t>G-Buffer with less precision (32, 16, 8)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8 not enough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16 and 32 similar </a:t>
            </a:r>
            <a:r>
              <a:rPr lang="en-US" dirty="0" smtClean="0">
                <a:solidFill>
                  <a:schemeClr val="accent6"/>
                </a:solidFill>
              </a:rPr>
              <a:t>quality</a:t>
            </a:r>
          </a:p>
          <a:p>
            <a:pPr lvl="1"/>
            <a:r>
              <a:rPr lang="en-US" dirty="0" smtClean="0"/>
              <a:t>Normal storage (RGB vs RG)</a:t>
            </a:r>
            <a:endParaRPr lang="en-US" dirty="0"/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RGB </a:t>
            </a:r>
            <a:r>
              <a:rPr lang="en-US" dirty="0" err="1">
                <a:solidFill>
                  <a:srgbClr val="00B050"/>
                </a:solidFill>
              </a:rPr>
              <a:t>normals</a:t>
            </a:r>
            <a:r>
              <a:rPr lang="en-US" dirty="0">
                <a:solidFill>
                  <a:srgbClr val="00B050"/>
                </a:solidFill>
              </a:rPr>
              <a:t> are faster 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/>
          <a:srcRect l="2384" t="2863" r="2422" b="3244"/>
          <a:stretch/>
        </p:blipFill>
        <p:spPr>
          <a:xfrm>
            <a:off x="37483" y="3933031"/>
            <a:ext cx="4221987" cy="2364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565" y="3783604"/>
            <a:ext cx="4847048" cy="266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Optimizations. Sampling</a:t>
            </a:r>
          </a:p>
          <a:p>
            <a:pPr lvl="1"/>
            <a:r>
              <a:rPr lang="en-US" dirty="0" smtClean="0"/>
              <a:t>AO samples </a:t>
            </a:r>
            <a:r>
              <a:rPr lang="en-US" dirty="0"/>
              <a:t>generation (disc and </a:t>
            </a:r>
            <a:r>
              <a:rPr lang="en-US" dirty="0" smtClean="0"/>
              <a:t>hemisphere)</a:t>
            </a:r>
            <a:endParaRPr lang="en-US" dirty="0"/>
          </a:p>
          <a:p>
            <a:pPr lvl="2"/>
            <a:r>
              <a:rPr lang="en-US" dirty="0"/>
              <a:t>Desktops use up to 32</a:t>
            </a:r>
          </a:p>
          <a:p>
            <a:pPr lvl="2"/>
            <a:r>
              <a:rPr lang="en-US" dirty="0"/>
              <a:t>With mobile, 8 is the affordable amount</a:t>
            </a:r>
          </a:p>
          <a:p>
            <a:pPr lvl="3"/>
            <a:r>
              <a:rPr lang="en-US" dirty="0">
                <a:solidFill>
                  <a:srgbClr val="C00000"/>
                </a:solidFill>
              </a:rPr>
              <a:t>Pseudo-random samples produces noticeable </a:t>
            </a:r>
            <a:r>
              <a:rPr lang="en-US" dirty="0" smtClean="0">
                <a:solidFill>
                  <a:srgbClr val="C00000"/>
                </a:solidFill>
              </a:rPr>
              <a:t>patterns</a:t>
            </a:r>
            <a:endParaRPr lang="en-US" dirty="0"/>
          </a:p>
          <a:p>
            <a:pPr lvl="1"/>
            <a:r>
              <a:rPr lang="en-US" dirty="0"/>
              <a:t>Our proposed solution</a:t>
            </a:r>
          </a:p>
          <a:p>
            <a:pPr lvl="2"/>
            <a:r>
              <a:rPr lang="en-US" dirty="0"/>
              <a:t>Compute sampling patterns offline</a:t>
            </a:r>
          </a:p>
          <a:p>
            <a:pPr lvl="3"/>
            <a:r>
              <a:rPr lang="en-US" dirty="0"/>
              <a:t>2D: 8-point Poisson disc </a:t>
            </a:r>
          </a:p>
          <a:p>
            <a:pPr lvl="3"/>
            <a:r>
              <a:rPr lang="en-US" dirty="0"/>
              <a:t>3D: 8-point cosine-weighted hemisphere (</a:t>
            </a:r>
            <a:r>
              <a:rPr lang="en-US" dirty="0" err="1"/>
              <a:t>Malley’s</a:t>
            </a:r>
            <a:r>
              <a:rPr lang="en-US" dirty="0"/>
              <a:t> approach, as in [Pharr and </a:t>
            </a:r>
            <a:r>
              <a:rPr lang="en-US" dirty="0" err="1"/>
              <a:t>Humprheys</a:t>
            </a:r>
            <a:r>
              <a:rPr lang="en-US" dirty="0"/>
              <a:t>, 2010])</a:t>
            </a:r>
          </a:p>
          <a:p>
            <a:pPr lvl="2"/>
            <a:r>
              <a:rPr lang="en-US" dirty="0"/>
              <a:t>Scaling and rotating the resulting pattern ([Chapman, 2011])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Predictable, reproducible, robust</a:t>
            </a:r>
          </a:p>
          <a:p>
            <a:pPr lvl="1"/>
            <a:endParaRPr lang="it-IT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2532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Optimizations. Getting geometry positions</a:t>
            </a:r>
            <a:endParaRPr lang="en-US" dirty="0"/>
          </a:p>
          <a:p>
            <a:pPr lvl="1"/>
            <a:r>
              <a:rPr lang="en-US" dirty="0" smtClean="0"/>
              <a:t>Transform </a:t>
            </a:r>
            <a:r>
              <a:rPr lang="en-US" dirty="0"/>
              <a:t>samples to 3D</a:t>
            </a:r>
          </a:p>
          <a:p>
            <a:pPr lvl="2"/>
            <a:r>
              <a:rPr lang="en-US" dirty="0" smtClean="0"/>
              <a:t>Inverse transform vs similar triangles</a:t>
            </a:r>
            <a:endParaRPr lang="en-US" dirty="0"/>
          </a:p>
          <a:p>
            <a:pPr lvl="3"/>
            <a:r>
              <a:rPr lang="en-US" dirty="0" smtClean="0"/>
              <a:t>Precision for speed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Similar </a:t>
            </a:r>
            <a:r>
              <a:rPr lang="en-US" dirty="0">
                <a:solidFill>
                  <a:srgbClr val="00B050"/>
                </a:solidFill>
              </a:rPr>
              <a:t>triangles are </a:t>
            </a:r>
            <a:r>
              <a:rPr lang="en-US" dirty="0" smtClean="0">
                <a:solidFill>
                  <a:srgbClr val="00B050"/>
                </a:solidFill>
              </a:rPr>
              <a:t>faster</a:t>
            </a:r>
          </a:p>
          <a:p>
            <a:pPr lvl="1"/>
            <a:r>
              <a:rPr lang="en-US" dirty="0"/>
              <a:t>Storing depth vs storing 3D positions in G-Buffer</a:t>
            </a:r>
          </a:p>
          <a:p>
            <a:pPr lvl="2"/>
            <a:r>
              <a:rPr lang="en-US" dirty="0"/>
              <a:t>Trades bandwidth for memory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Depth slightly better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Better profile for the application</a:t>
            </a:r>
          </a:p>
          <a:p>
            <a:pPr lvl="2"/>
            <a:endParaRPr lang="en-US" dirty="0">
              <a:solidFill>
                <a:srgbClr val="00B050"/>
              </a:solidFill>
            </a:endParaRPr>
          </a:p>
          <a:p>
            <a:endParaRPr lang="it-IT" altLang="en-US" sz="15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/>
          <a:srcRect t="1357" b="3663"/>
          <a:stretch/>
        </p:blipFill>
        <p:spPr>
          <a:xfrm>
            <a:off x="2190644" y="4596193"/>
            <a:ext cx="4762711" cy="226180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09" y="4603074"/>
            <a:ext cx="4158580" cy="22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Optimizations. Banding </a:t>
            </a:r>
            <a:r>
              <a:rPr lang="en-US" dirty="0"/>
              <a:t>&amp; Noise</a:t>
            </a:r>
          </a:p>
          <a:p>
            <a:pPr lvl="1"/>
            <a:r>
              <a:rPr lang="en-US" dirty="0" smtClean="0"/>
              <a:t>Fixed </a:t>
            </a:r>
            <a:r>
              <a:rPr lang="en-US" dirty="0"/>
              <a:t>sampling pattern produces banding (left)</a:t>
            </a:r>
          </a:p>
          <a:p>
            <a:pPr lvl="1"/>
            <a:r>
              <a:rPr lang="en-US" dirty="0"/>
              <a:t>Random sampling </a:t>
            </a:r>
            <a:r>
              <a:rPr lang="en-US" dirty="0" smtClean="0"/>
              <a:t>reduces banding but adds noise (</a:t>
            </a:r>
            <a:r>
              <a:rPr lang="en-US" dirty="0"/>
              <a:t>middle)</a:t>
            </a:r>
          </a:p>
          <a:p>
            <a:pPr lvl="1"/>
            <a:r>
              <a:rPr lang="en-US" dirty="0"/>
              <a:t>SSAO output is typically blurred to remove noise (right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But blurs edges</a:t>
            </a:r>
            <a:endParaRPr lang="en-US" dirty="0"/>
          </a:p>
          <a:p>
            <a:endParaRPr lang="it-IT" altLang="en-US" sz="15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6" y="4125533"/>
            <a:ext cx="8801497" cy="18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Optimizations. Banding &amp; Noise</a:t>
            </a:r>
          </a:p>
          <a:p>
            <a:pPr lvl="1"/>
            <a:r>
              <a:rPr lang="en-US" dirty="0" smtClean="0"/>
              <a:t>User </a:t>
            </a:r>
            <a:r>
              <a:rPr lang="en-US" dirty="0"/>
              <a:t>bilateral filter </a:t>
            </a:r>
            <a:r>
              <a:rPr lang="en-US" dirty="0" smtClean="0"/>
              <a:t>instead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Works </a:t>
            </a:r>
            <a:r>
              <a:rPr lang="en-US" dirty="0">
                <a:solidFill>
                  <a:srgbClr val="00B050"/>
                </a:solidFill>
              </a:rPr>
              <a:t>better</a:t>
            </a:r>
          </a:p>
          <a:p>
            <a:pPr lvl="2"/>
            <a:r>
              <a:rPr lang="en-US" dirty="0"/>
              <a:t>Improve timings with separable filter</a:t>
            </a:r>
          </a:p>
          <a:p>
            <a:pPr lvl="1"/>
            <a:endParaRPr lang="it-IT" altLang="en-US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contrast="29000"/>
          </a:blip>
          <a:stretch>
            <a:fillRect/>
          </a:stretch>
        </p:blipFill>
        <p:spPr>
          <a:xfrm>
            <a:off x="4844714" y="4563272"/>
            <a:ext cx="4235099" cy="142473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/>
          <a:srcRect l="1530" t="2225" r="1376" b="3259"/>
          <a:stretch/>
        </p:blipFill>
        <p:spPr>
          <a:xfrm>
            <a:off x="127343" y="4074696"/>
            <a:ext cx="4596903" cy="22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Optimizations. Progressive AO</a:t>
            </a:r>
            <a:endParaRPr lang="en-US" dirty="0"/>
          </a:p>
          <a:p>
            <a:pPr lvl="1"/>
            <a:r>
              <a:rPr lang="en-US" dirty="0" smtClean="0"/>
              <a:t>Amortize </a:t>
            </a:r>
            <a:r>
              <a:rPr lang="en-US" dirty="0"/>
              <a:t>AO throughout many frames</a:t>
            </a:r>
          </a:p>
          <a:p>
            <a:endParaRPr lang="it-IT" altLang="en-US" sz="1500" dirty="0"/>
          </a:p>
        </p:txBody>
      </p:sp>
      <p:graphicFrame>
        <p:nvGraphicFramePr>
          <p:cNvPr id="5" name="Diagram 7"/>
          <p:cNvGraphicFramePr/>
          <p:nvPr>
            <p:extLst>
              <p:ext uri="{D42A27DB-BD31-4B8C-83A1-F6EECF244321}">
                <p14:modId xmlns:p14="http://schemas.microsoft.com/office/powerpoint/2010/main" val="1419342498"/>
              </p:ext>
            </p:extLst>
          </p:nvPr>
        </p:nvGraphicFramePr>
        <p:xfrm>
          <a:off x="5032312" y="3234542"/>
          <a:ext cx="2248351" cy="2244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3454400801"/>
              </p:ext>
            </p:extLst>
          </p:nvPr>
        </p:nvGraphicFramePr>
        <p:xfrm>
          <a:off x="2379370" y="3234542"/>
          <a:ext cx="2248351" cy="2244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7" name="Elbow Connector 12"/>
          <p:cNvCxnSpPr/>
          <p:nvPr/>
        </p:nvCxnSpPr>
        <p:spPr>
          <a:xfrm>
            <a:off x="4280287" y="3552950"/>
            <a:ext cx="930729" cy="803842"/>
          </a:xfrm>
          <a:prstGeom prst="bentConnector3">
            <a:avLst/>
          </a:prstGeom>
          <a:ln w="889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21"/>
          <p:cNvCxnSpPr/>
          <p:nvPr/>
        </p:nvCxnSpPr>
        <p:spPr>
          <a:xfrm>
            <a:off x="6935731" y="3524755"/>
            <a:ext cx="930729" cy="803842"/>
          </a:xfrm>
          <a:prstGeom prst="bentConnector3">
            <a:avLst/>
          </a:prstGeom>
          <a:ln w="88900">
            <a:solidFill>
              <a:schemeClr val="accent6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6"/>
          <p:cNvSpPr txBox="1"/>
          <p:nvPr/>
        </p:nvSpPr>
        <p:spPr>
          <a:xfrm>
            <a:off x="2555572" y="2798339"/>
            <a:ext cx="198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Condensed" pitchFamily="2" charset="0"/>
                <a:ea typeface="Roboto Condensed" pitchFamily="2" charset="0"/>
              </a:rPr>
              <a:t>Frame </a:t>
            </a:r>
            <a:r>
              <a:rPr lang="en-US" dirty="0" err="1">
                <a:latin typeface="Roboto Condensed" pitchFamily="2" charset="0"/>
                <a:ea typeface="Roboto Condensed" pitchFamily="2" charset="0"/>
              </a:rPr>
              <a:t>i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 - 1</a:t>
            </a:r>
          </a:p>
        </p:txBody>
      </p:sp>
      <p:sp>
        <p:nvSpPr>
          <p:cNvPr id="10" name="CuadroTexto 6"/>
          <p:cNvSpPr txBox="1"/>
          <p:nvPr/>
        </p:nvSpPr>
        <p:spPr>
          <a:xfrm>
            <a:off x="5163511" y="2798339"/>
            <a:ext cx="198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Condensed" pitchFamily="2" charset="0"/>
                <a:ea typeface="Roboto Condensed" pitchFamily="2" charset="0"/>
              </a:rPr>
              <a:t>Frame </a:t>
            </a:r>
            <a:r>
              <a:rPr lang="en-US" dirty="0" err="1">
                <a:latin typeface="Roboto Condensed" pitchFamily="2" charset="0"/>
                <a:ea typeface="Roboto Condensed" pitchFamily="2" charset="0"/>
              </a:rPr>
              <a:t>i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cxnSp>
        <p:nvCxnSpPr>
          <p:cNvPr id="11" name="Elbow Connector 25"/>
          <p:cNvCxnSpPr/>
          <p:nvPr/>
        </p:nvCxnSpPr>
        <p:spPr>
          <a:xfrm>
            <a:off x="1615788" y="3524754"/>
            <a:ext cx="930729" cy="803842"/>
          </a:xfrm>
          <a:prstGeom prst="bentConnector3">
            <a:avLst/>
          </a:prstGeom>
          <a:ln w="88900">
            <a:solidFill>
              <a:schemeClr val="accent6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Optimizations</a:t>
            </a:r>
            <a:endParaRPr lang="en-US" dirty="0" smtClean="0"/>
          </a:p>
          <a:p>
            <a:pPr lvl="1"/>
            <a:r>
              <a:rPr lang="en-US" dirty="0" smtClean="0"/>
              <a:t>Naïve improvement: Reduce the calculation to a portion of the screen</a:t>
            </a:r>
          </a:p>
          <a:p>
            <a:pPr lvl="2"/>
            <a:r>
              <a:rPr lang="en-US" dirty="0" smtClean="0"/>
              <a:t>Mobile devices have a high PPI resolution</a:t>
            </a:r>
          </a:p>
          <a:p>
            <a:pPr lvl="2"/>
            <a:r>
              <a:rPr lang="en-US" dirty="0" smtClean="0"/>
              <a:t>Reduction improves timings dramatically while keeping high quality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Typical reduction:</a:t>
            </a:r>
          </a:p>
          <a:p>
            <a:pPr lvl="2"/>
            <a:r>
              <a:rPr lang="en-US" dirty="0" err="1" smtClean="0"/>
              <a:t>Offscreen</a:t>
            </a:r>
            <a:r>
              <a:rPr lang="en-US" dirty="0" smtClean="0"/>
              <a:t> render to 1/4</a:t>
            </a:r>
            <a:r>
              <a:rPr lang="en-US" baseline="30000" dirty="0" smtClean="0"/>
              <a:t>th</a:t>
            </a:r>
            <a:r>
              <a:rPr lang="en-US" dirty="0" smtClean="0"/>
              <a:t> of the screen</a:t>
            </a:r>
          </a:p>
          <a:p>
            <a:pPr lvl="2"/>
            <a:r>
              <a:rPr lang="en-US" dirty="0" smtClean="0"/>
              <a:t>Scale-up to fill the screen</a:t>
            </a:r>
          </a:p>
          <a:p>
            <a:endParaRPr lang="it-IT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3888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784922"/>
              </p:ext>
            </p:extLst>
          </p:nvPr>
        </p:nvGraphicFramePr>
        <p:xfrm>
          <a:off x="1524000" y="3141393"/>
          <a:ext cx="6096000" cy="212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240941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32091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769835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Algorithm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Optimized (not</a:t>
                      </a:r>
                      <a:r>
                        <a:rPr lang="en-US" baseline="0" dirty="0" smtClean="0"/>
                        <a:t> progressive)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Optimized + progressive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7667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Starcraft</a:t>
                      </a:r>
                      <a:r>
                        <a:rPr lang="en-US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87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HBAO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39.2%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0968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Crytek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0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Alchemy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8275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88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Ambient Occlusion in mobile</a:t>
            </a:r>
            <a:endParaRPr lang="it-IT" altLang="en-US" dirty="0" smtClean="0"/>
          </a:p>
        </p:txBody>
      </p:sp>
      <p:sp>
        <p:nvSpPr>
          <p:cNvPr id="63491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Conclusions</a:t>
            </a:r>
          </a:p>
          <a:p>
            <a:pPr lvl="1"/>
            <a:r>
              <a:rPr lang="en-GB" dirty="0" smtClean="0"/>
              <a:t>Developed </a:t>
            </a:r>
            <a:r>
              <a:rPr lang="en-GB" dirty="0"/>
              <a:t>an optimized pipeline for mobile AO</a:t>
            </a:r>
          </a:p>
          <a:p>
            <a:pPr lvl="2"/>
            <a:r>
              <a:rPr lang="en-GB" dirty="0" err="1"/>
              <a:t>Analyzed</a:t>
            </a:r>
            <a:r>
              <a:rPr lang="en-GB" dirty="0"/>
              <a:t> the most popular AO techniques</a:t>
            </a:r>
          </a:p>
          <a:p>
            <a:pPr lvl="3"/>
            <a:r>
              <a:rPr lang="en-GB" dirty="0"/>
              <a:t>Improved several important steps of the pipeline</a:t>
            </a:r>
          </a:p>
          <a:p>
            <a:pPr lvl="3"/>
            <a:r>
              <a:rPr lang="en-GB" dirty="0"/>
              <a:t>Proposed some extra contributions (e.g. progressive AO)</a:t>
            </a:r>
          </a:p>
          <a:p>
            <a:pPr lvl="2"/>
            <a:r>
              <a:rPr lang="en-GB" dirty="0"/>
              <a:t>Achieved </a:t>
            </a:r>
            <a:r>
              <a:rPr lang="en-GB" dirty="0" err="1"/>
              <a:t>realtime</a:t>
            </a:r>
            <a:r>
              <a:rPr lang="en-GB" dirty="0"/>
              <a:t> framerates with high quality</a:t>
            </a:r>
          </a:p>
          <a:p>
            <a:pPr lvl="2"/>
            <a:r>
              <a:rPr lang="en-GB" dirty="0"/>
              <a:t>Developed techniques can be used in </a:t>
            </a:r>
            <a:r>
              <a:rPr lang="en-GB" dirty="0" err="1"/>
              <a:t>WebGL</a:t>
            </a:r>
            <a:endParaRPr lang="en-GB" dirty="0"/>
          </a:p>
          <a:p>
            <a:pPr lvl="1"/>
            <a:r>
              <a:rPr lang="en-GB" dirty="0"/>
              <a:t>Future Work</a:t>
            </a:r>
          </a:p>
          <a:p>
            <a:pPr lvl="2"/>
            <a:r>
              <a:rPr lang="en-GB" dirty="0"/>
              <a:t>Further improvement of the pipeline</a:t>
            </a:r>
          </a:p>
          <a:p>
            <a:pPr lvl="2"/>
            <a:r>
              <a:rPr lang="en-GB" dirty="0"/>
              <a:t>Developing “Homebrew” method</a:t>
            </a:r>
          </a:p>
          <a:p>
            <a:pPr lvl="3"/>
            <a:r>
              <a:rPr lang="en-GB" dirty="0"/>
              <a:t>With all known improvements</a:t>
            </a:r>
          </a:p>
          <a:p>
            <a:pPr lvl="3"/>
            <a:r>
              <a:rPr lang="en-GB" dirty="0"/>
              <a:t>Some extra tricks</a:t>
            </a:r>
          </a:p>
          <a:p>
            <a:pPr lvl="3"/>
            <a:r>
              <a:rPr lang="en-GB" dirty="0"/>
              <a:t>Not ready for prime time yet</a:t>
            </a:r>
          </a:p>
          <a:p>
            <a:pPr lvl="1"/>
            <a:endParaRPr lang="it-IT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0581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Volumetric DATA</a:t>
            </a:r>
            <a:endParaRPr lang="it-IT" dirty="0"/>
          </a:p>
        </p:txBody>
      </p:sp>
      <p:sp>
        <p:nvSpPr>
          <p:cNvPr id="7171" name="Segnaposto contenuto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Mobile Visualization</a:t>
            </a:r>
            <a:endParaRPr lang="it-IT" altLang="en-US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BD76814-D8B1-4D36-A3CB-AC8922861EEA}" type="slidenum">
              <a:rPr lang="it-IT" smtClean="0"/>
              <a:pPr>
                <a:defRPr/>
              </a:pPr>
              <a:t>69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97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Scalable Mobile Visualization. Outline</a:t>
            </a:r>
            <a:endParaRPr lang="it-IT" dirty="0"/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   Large meshes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   High quality illumination: full </a:t>
            </a:r>
            <a:r>
              <a:rPr lang="en-US" altLang="en-US" dirty="0" err="1" smtClean="0"/>
              <a:t>precomputation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   High </a:t>
            </a:r>
            <a:r>
              <a:rPr lang="en-US" altLang="en-US" dirty="0"/>
              <a:t>quality illumination: </a:t>
            </a:r>
            <a:r>
              <a:rPr lang="en-US" altLang="en-US" dirty="0" smtClean="0"/>
              <a:t>smart computation</a:t>
            </a:r>
            <a:endParaRPr lang="en-US" altLang="en-US" dirty="0"/>
          </a:p>
          <a:p>
            <a:pPr marL="457200" lvl="1" indent="0">
              <a:buNone/>
            </a:pPr>
            <a:endParaRPr lang="en-US" altLang="en-US" sz="2400" dirty="0" smtClean="0"/>
          </a:p>
          <a:p>
            <a:pPr marL="457200" lvl="1" indent="0">
              <a:buNone/>
            </a:pPr>
            <a:endParaRPr lang="en-US" altLang="en-US" sz="2400" dirty="0" smtClean="0"/>
          </a:p>
          <a:p>
            <a:pPr marL="0" indent="0">
              <a:buNone/>
            </a:pPr>
            <a:r>
              <a:rPr lang="en-US" altLang="en-US" dirty="0" smtClean="0"/>
              <a:t>   Volume data</a:t>
            </a:r>
          </a:p>
          <a:p>
            <a:pPr marL="0" indent="0">
              <a:buNone/>
            </a:pPr>
            <a:endParaRPr lang="it-IT" alt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76814-D8B1-4D36-A3CB-AC8922861EEA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5" name="Picture 2" descr="david-no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8" y="1336346"/>
            <a:ext cx="726956" cy="1010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5820" y="2573328"/>
            <a:ext cx="1619552" cy="911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820" y="3845616"/>
            <a:ext cx="1619552" cy="91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27" y="5146892"/>
            <a:ext cx="666738" cy="961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Volumetric Datasets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Architectures</a:t>
            </a:r>
          </a:p>
          <a:p>
            <a:r>
              <a:rPr lang="en-US" dirty="0" smtClean="0"/>
              <a:t>GPU-based ray casting on mobile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21528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contenido 2"/>
          <p:cNvSpPr txBox="1">
            <a:spLocks/>
          </p:cNvSpPr>
          <p:nvPr/>
        </p:nvSpPr>
        <p:spPr bwMode="auto">
          <a:xfrm>
            <a:off x="179388" y="1484313"/>
            <a:ext cx="87852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Font typeface="Times" pitchFamily="18" charset="0"/>
              <a:buChar char="•"/>
              <a:defRPr sz="2400" b="1" u="none" baseline="0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–"/>
              <a:defRPr sz="2000" u="none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Font typeface="Times" pitchFamily="18" charset="0"/>
              <a:buChar char="•"/>
              <a:defRPr u="none" baseline="0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–"/>
              <a:defRPr u="none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u="none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 smtClean="0"/>
              <a:t>	      Capturing					Rendering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Volumetric Datasets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71</a:t>
            </a:fld>
            <a:endParaRPr lang="it-IT" dirty="0"/>
          </a:p>
        </p:txBody>
      </p:sp>
      <p:pic>
        <p:nvPicPr>
          <p:cNvPr id="12" name="Picture 2" descr="C:\Users\Jose\Desktop\algoritmo2 cop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36218" r="84257" b="20222"/>
          <a:stretch/>
        </p:blipFill>
        <p:spPr bwMode="auto">
          <a:xfrm>
            <a:off x="1107419" y="4035665"/>
            <a:ext cx="2174789" cy="224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ose\Desktop\algoritmo2 cop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33421" r="64437" b="17881"/>
          <a:stretch/>
        </p:blipFill>
        <p:spPr bwMode="auto">
          <a:xfrm>
            <a:off x="6093185" y="2010229"/>
            <a:ext cx="1626975" cy="16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11" y="4176254"/>
            <a:ext cx="1578923" cy="227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3" y="2010229"/>
            <a:ext cx="2437262" cy="1779202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15" idx="2"/>
            <a:endCxn id="12" idx="0"/>
          </p:cNvCxnSpPr>
          <p:nvPr/>
        </p:nvCxnSpPr>
        <p:spPr bwMode="auto">
          <a:xfrm>
            <a:off x="2194814" y="3789431"/>
            <a:ext cx="0" cy="246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2" idx="3"/>
            <a:endCxn id="13" idx="1"/>
          </p:cNvCxnSpPr>
          <p:nvPr/>
        </p:nvCxnSpPr>
        <p:spPr bwMode="auto">
          <a:xfrm flipV="1">
            <a:off x="3282208" y="2817631"/>
            <a:ext cx="2810977" cy="23424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01000" y="2438400"/>
            <a:ext cx="1143000" cy="379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u="none" dirty="0" smtClean="0"/>
              <a:t>3D texture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99300" y="3743416"/>
            <a:ext cx="1168674" cy="50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u="none" dirty="0" smtClean="0"/>
              <a:t>GPU- based ray casting</a:t>
            </a:r>
          </a:p>
        </p:txBody>
      </p:sp>
      <p:cxnSp>
        <p:nvCxnSpPr>
          <p:cNvPr id="31" name="Straight Arrow Connector 30"/>
          <p:cNvCxnSpPr>
            <a:stCxn id="13" idx="2"/>
            <a:endCxn id="14" idx="0"/>
          </p:cNvCxnSpPr>
          <p:nvPr/>
        </p:nvCxnSpPr>
        <p:spPr bwMode="auto">
          <a:xfrm>
            <a:off x="6906673" y="3625032"/>
            <a:ext cx="0" cy="5512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862989" y="5125106"/>
            <a:ext cx="1005579" cy="3792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400" u="none" smtClean="0"/>
              <a:t>Output</a:t>
            </a:r>
            <a:endParaRPr lang="en-US" sz="1400" u="none" dirty="0" smtClean="0"/>
          </a:p>
        </p:txBody>
      </p:sp>
    </p:spTree>
    <p:extLst>
      <p:ext uri="{BB962C8B-B14F-4D97-AF65-F5344CB8AC3E}">
        <p14:creationId xmlns:p14="http://schemas.microsoft.com/office/powerpoint/2010/main" val="2598537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Volume datasets</a:t>
            </a:r>
          </a:p>
          <a:p>
            <a:pPr lvl="2"/>
            <a:r>
              <a:rPr lang="en-US" dirty="0" smtClean="0"/>
              <a:t>Sizes continuously growing (e.g. &gt;1024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Complex data (e.g. 4D)</a:t>
            </a:r>
          </a:p>
          <a:p>
            <a:pPr lvl="1"/>
            <a:r>
              <a:rPr lang="en-US" dirty="0" smtClean="0"/>
              <a:t>Rendering algorithms </a:t>
            </a:r>
          </a:p>
          <a:p>
            <a:pPr lvl="2"/>
            <a:r>
              <a:rPr lang="en-US" dirty="0" smtClean="0"/>
              <a:t>GPU intensive</a:t>
            </a:r>
          </a:p>
          <a:p>
            <a:pPr lvl="2"/>
            <a:r>
              <a:rPr lang="en-US" dirty="0" smtClean="0"/>
              <a:t>State-of-the-art is ray casting on the fragment </a:t>
            </a:r>
            <a:r>
              <a:rPr lang="en-US" dirty="0" err="1" smtClean="0"/>
              <a:t>shader</a:t>
            </a:r>
            <a:endParaRPr lang="en-US" dirty="0" smtClean="0"/>
          </a:p>
          <a:p>
            <a:pPr lvl="1"/>
            <a:r>
              <a:rPr lang="en-US" dirty="0" smtClean="0"/>
              <a:t>Interaction</a:t>
            </a:r>
          </a:p>
          <a:p>
            <a:pPr lvl="2"/>
            <a:r>
              <a:rPr lang="en-US" dirty="0" smtClean="0"/>
              <a:t>Edition, inspection, analysis, require a set of complex manipulation techniques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72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4098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Desktop vs mobile</a:t>
            </a:r>
          </a:p>
          <a:p>
            <a:pPr lvl="1"/>
            <a:r>
              <a:rPr lang="en-US" dirty="0" smtClean="0"/>
              <a:t>Desktop rendering</a:t>
            </a:r>
          </a:p>
          <a:p>
            <a:pPr lvl="2"/>
            <a:r>
              <a:rPr lang="en-US" dirty="0" smtClean="0"/>
              <a:t>Large models on the fly</a:t>
            </a:r>
          </a:p>
          <a:p>
            <a:pPr lvl="2"/>
            <a:r>
              <a:rPr lang="en-US" dirty="0" smtClean="0"/>
              <a:t>Huge models with the aid of compression/multiresolution schemes</a:t>
            </a:r>
          </a:p>
          <a:p>
            <a:pPr lvl="1"/>
            <a:r>
              <a:rPr lang="en-US" dirty="0" smtClean="0"/>
              <a:t>Mobile rendering</a:t>
            </a:r>
          </a:p>
          <a:p>
            <a:pPr lvl="2"/>
            <a:r>
              <a:rPr lang="en-US" dirty="0" smtClean="0"/>
              <a:t>Standard sizes (e.g. 512</a:t>
            </a:r>
            <a:r>
              <a:rPr lang="en-US" baseline="30000" dirty="0" smtClean="0"/>
              <a:t>3</a:t>
            </a:r>
            <a:r>
              <a:rPr lang="en-US" dirty="0" smtClean="0"/>
              <a:t>) still too much for the mobile GPUs</a:t>
            </a:r>
          </a:p>
          <a:p>
            <a:pPr lvl="2"/>
            <a:r>
              <a:rPr lang="en-US" dirty="0" smtClean="0"/>
              <a:t>Rendering algorithms GPU intensive</a:t>
            </a:r>
          </a:p>
          <a:p>
            <a:pPr lvl="3"/>
            <a:r>
              <a:rPr lang="en-US" dirty="0" smtClean="0"/>
              <a:t>State-of-the-art is GPU-based ray casting</a:t>
            </a:r>
          </a:p>
          <a:p>
            <a:pPr lvl="2"/>
            <a:r>
              <a:rPr lang="en-US" dirty="0" smtClean="0"/>
              <a:t>Interaction is difficult on a small screen</a:t>
            </a:r>
          </a:p>
          <a:p>
            <a:pPr lvl="3"/>
            <a:r>
              <a:rPr lang="en-US" dirty="0" smtClean="0"/>
              <a:t>Changing TF, inspecting the model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73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43585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on mobile:</a:t>
            </a:r>
          </a:p>
          <a:p>
            <a:pPr lvl="1"/>
            <a:r>
              <a:rPr lang="en-US" dirty="0" smtClean="0"/>
              <a:t>Memory:</a:t>
            </a:r>
          </a:p>
          <a:p>
            <a:pPr lvl="2"/>
            <a:r>
              <a:rPr lang="en-US" dirty="0" smtClean="0">
                <a:solidFill>
                  <a:srgbClr val="840032"/>
                </a:solidFill>
              </a:rPr>
              <a:t>Model does not fit into memory </a:t>
            </a:r>
          </a:p>
          <a:p>
            <a:pPr lvl="3"/>
            <a:r>
              <a:rPr lang="en-US" dirty="0" smtClean="0"/>
              <a:t>Use client server approach / compress data </a:t>
            </a:r>
            <a:endParaRPr lang="en-US" dirty="0"/>
          </a:p>
          <a:p>
            <a:pPr lvl="1"/>
            <a:r>
              <a:rPr lang="en-US" dirty="0"/>
              <a:t>GPU capabilities: 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840032"/>
                </a:solidFill>
              </a:rPr>
              <a:t>Cannot use state of the art algorithm (e.g. no </a:t>
            </a:r>
            <a:r>
              <a:rPr lang="en-US" dirty="0">
                <a:solidFill>
                  <a:srgbClr val="840032"/>
                </a:solidFill>
              </a:rPr>
              <a:t>3D </a:t>
            </a:r>
            <a:r>
              <a:rPr lang="en-US" dirty="0" smtClean="0">
                <a:solidFill>
                  <a:srgbClr val="840032"/>
                </a:solidFill>
              </a:rPr>
              <a:t>textures)</a:t>
            </a:r>
          </a:p>
          <a:p>
            <a:pPr lvl="3"/>
            <a:r>
              <a:rPr lang="en-US" dirty="0" smtClean="0"/>
              <a:t>Texture arrays</a:t>
            </a:r>
            <a:endParaRPr lang="en-US" dirty="0"/>
          </a:p>
          <a:p>
            <a:pPr lvl="1"/>
            <a:r>
              <a:rPr lang="en-US" dirty="0" smtClean="0"/>
              <a:t>GPU horsepower: </a:t>
            </a:r>
          </a:p>
          <a:p>
            <a:pPr lvl="2"/>
            <a:r>
              <a:rPr lang="en-US" dirty="0" smtClean="0">
                <a:solidFill>
                  <a:srgbClr val="840032"/>
                </a:solidFill>
              </a:rPr>
              <a:t>GPU unable to perform interactively</a:t>
            </a:r>
          </a:p>
          <a:p>
            <a:pPr lvl="3"/>
            <a:r>
              <a:rPr lang="en-US" dirty="0" smtClean="0"/>
              <a:t>Progressive rendering methods</a:t>
            </a:r>
          </a:p>
          <a:p>
            <a:pPr lvl="1"/>
            <a:r>
              <a:rPr lang="en-US" dirty="0" smtClean="0"/>
              <a:t>Small screen</a:t>
            </a:r>
          </a:p>
          <a:p>
            <a:pPr lvl="2"/>
            <a:r>
              <a:rPr lang="en-US" dirty="0" smtClean="0">
                <a:solidFill>
                  <a:srgbClr val="840032"/>
                </a:solidFill>
              </a:rPr>
              <a:t>Not enough details, difficult interaction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7477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Mobile architectures</a:t>
            </a:r>
          </a:p>
          <a:p>
            <a:pPr lvl="1"/>
            <a:r>
              <a:rPr lang="en-US" dirty="0" smtClean="0"/>
              <a:t>Server-based rendering</a:t>
            </a:r>
          </a:p>
          <a:p>
            <a:pPr lvl="1"/>
            <a:r>
              <a:rPr lang="en-US" dirty="0" smtClean="0"/>
              <a:t>Hybrid approaches</a:t>
            </a:r>
          </a:p>
          <a:p>
            <a:pPr lvl="1"/>
            <a:r>
              <a:rPr lang="en-US" dirty="0" smtClean="0"/>
              <a:t>Pure mobile rendering</a:t>
            </a:r>
          </a:p>
          <a:p>
            <a:pPr lvl="1"/>
            <a:endParaRPr lang="en-US" dirty="0"/>
          </a:p>
          <a:p>
            <a:pPr lvl="1"/>
            <a:r>
              <a:rPr lang="en-US" dirty="0" smtClean="0">
                <a:solidFill>
                  <a:srgbClr val="840032"/>
                </a:solidFill>
              </a:rPr>
              <a:t>Server-based and hybrid rely on high bandwidth communication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20558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Pure mobile rendering</a:t>
            </a:r>
          </a:p>
          <a:p>
            <a:pPr lvl="1"/>
            <a:r>
              <a:rPr lang="en-US" dirty="0" smtClean="0"/>
              <a:t>Move all the work to the mobile</a:t>
            </a:r>
          </a:p>
          <a:p>
            <a:pPr lvl="1"/>
            <a:r>
              <a:rPr lang="en-US" dirty="0"/>
              <a:t>Nowadays </a:t>
            </a:r>
            <a:r>
              <a:rPr lang="en-US" dirty="0" smtClean="0"/>
              <a:t>feasible</a:t>
            </a:r>
          </a:p>
          <a:p>
            <a:pPr lvl="1"/>
            <a:endParaRPr lang="en-US" dirty="0"/>
          </a:p>
          <a:p>
            <a:r>
              <a:rPr lang="en-US" dirty="0"/>
              <a:t>Direct Volume Rendering on mobile. Algorithms</a:t>
            </a:r>
          </a:p>
          <a:p>
            <a:pPr lvl="1"/>
            <a:r>
              <a:rPr lang="en-US" dirty="0"/>
              <a:t>Slices</a:t>
            </a:r>
          </a:p>
          <a:p>
            <a:pPr lvl="1"/>
            <a:r>
              <a:rPr lang="en-US" dirty="0"/>
              <a:t>2D texture arrays</a:t>
            </a:r>
          </a:p>
          <a:p>
            <a:pPr lvl="1"/>
            <a:r>
              <a:rPr lang="en-US" dirty="0"/>
              <a:t>3D textures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04583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8" y="493713"/>
            <a:ext cx="8785225" cy="990600"/>
          </a:xfrm>
        </p:spPr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Slices</a:t>
            </a: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Typical old days volume rendering</a:t>
            </a:r>
          </a:p>
          <a:p>
            <a:pPr lvl="2"/>
            <a:r>
              <a:rPr lang="en-US" altLang="en-US" dirty="0" smtClean="0">
                <a:ea typeface="ＭＳ Ｐゴシック" pitchFamily="34" charset="-128"/>
              </a:rPr>
              <a:t>Several quality limitations</a:t>
            </a:r>
          </a:p>
          <a:p>
            <a:pPr lvl="2"/>
            <a:r>
              <a:rPr lang="en-US" altLang="en-US" dirty="0" smtClean="0">
                <a:ea typeface="ＭＳ Ｐゴシック" pitchFamily="34" charset="-128"/>
              </a:rPr>
              <a:t>Subsampling &amp; view change</a:t>
            </a:r>
          </a:p>
          <a:p>
            <a:pPr lvl="1"/>
            <a:endParaRPr lang="en-US" altLang="en-US" dirty="0">
              <a:ea typeface="ＭＳ Ｐゴシック" pitchFamily="34" charset="-128"/>
            </a:endParaRPr>
          </a:p>
          <a:p>
            <a:pPr lvl="1"/>
            <a:endParaRPr lang="en-US" altLang="en-US" dirty="0" smtClean="0">
              <a:ea typeface="ＭＳ Ｐゴシック" pitchFamily="34" charset="-128"/>
            </a:endParaRP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Improvement: Oblique </a:t>
            </a:r>
            <a:r>
              <a:rPr lang="en-US" altLang="en-US" dirty="0">
                <a:ea typeface="ＭＳ Ｐゴシック" pitchFamily="34" charset="-128"/>
              </a:rPr>
              <a:t>slices [Kruger 2010]</a:t>
            </a:r>
          </a:p>
          <a:p>
            <a:pPr lvl="1"/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77</a:t>
            </a:fld>
            <a:endParaRPr lang="it-IT" dirty="0"/>
          </a:p>
        </p:txBody>
      </p:sp>
      <p:grpSp>
        <p:nvGrpSpPr>
          <p:cNvPr id="5" name="Gruppo 21"/>
          <p:cNvGrpSpPr>
            <a:grpSpLocks/>
          </p:cNvGrpSpPr>
          <p:nvPr/>
        </p:nvGrpSpPr>
        <p:grpSpPr bwMode="auto">
          <a:xfrm>
            <a:off x="5699388" y="1396684"/>
            <a:ext cx="2649537" cy="2076450"/>
            <a:chOff x="2232188" y="3941447"/>
            <a:chExt cx="2649225" cy="2260578"/>
          </a:xfrm>
        </p:grpSpPr>
        <p:grpSp>
          <p:nvGrpSpPr>
            <p:cNvPr id="6" name="Gruppo 20"/>
            <p:cNvGrpSpPr>
              <a:grpSpLocks/>
            </p:cNvGrpSpPr>
            <p:nvPr/>
          </p:nvGrpSpPr>
          <p:grpSpPr bwMode="auto">
            <a:xfrm>
              <a:off x="2232188" y="4261187"/>
              <a:ext cx="2649225" cy="1940838"/>
              <a:chOff x="4914366" y="4412456"/>
              <a:chExt cx="2649225" cy="1940838"/>
            </a:xfrm>
          </p:grpSpPr>
          <p:grpSp>
            <p:nvGrpSpPr>
              <p:cNvPr id="8" name="Gruppo 11"/>
              <p:cNvGrpSpPr>
                <a:grpSpLocks/>
              </p:cNvGrpSpPr>
              <p:nvPr/>
            </p:nvGrpSpPr>
            <p:grpSpPr bwMode="auto">
              <a:xfrm>
                <a:off x="6220566" y="4412456"/>
                <a:ext cx="1343025" cy="1940838"/>
                <a:chOff x="1827848" y="4288631"/>
                <a:chExt cx="1343025" cy="1940838"/>
              </a:xfrm>
            </p:grpSpPr>
            <p:pic>
              <p:nvPicPr>
                <p:cNvPr id="12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7848" y="4288631"/>
                  <a:ext cx="1343025" cy="1762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3" name="Connettore 2 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824660" y="5872043"/>
                  <a:ext cx="168962" cy="357426"/>
                </a:xfrm>
                <a:prstGeom prst="straightConnector1">
                  <a:avLst/>
                </a:prstGeom>
                <a:noFill/>
                <a:ln w="5715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" name="Gruppo 17"/>
              <p:cNvGrpSpPr>
                <a:grpSpLocks/>
              </p:cNvGrpSpPr>
              <p:nvPr/>
            </p:nvGrpSpPr>
            <p:grpSpPr bwMode="auto">
              <a:xfrm>
                <a:off x="4914366" y="4412456"/>
                <a:ext cx="1276350" cy="1819572"/>
                <a:chOff x="3640156" y="4412456"/>
                <a:chExt cx="1276350" cy="1819572"/>
              </a:xfrm>
            </p:grpSpPr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40156" y="4412456"/>
                  <a:ext cx="1276350" cy="163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1" name="Connettore 2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53644" y="5900915"/>
                  <a:ext cx="263629" cy="331113"/>
                </a:xfrm>
                <a:prstGeom prst="straightConnector1">
                  <a:avLst/>
                </a:prstGeom>
                <a:noFill/>
                <a:ln w="5715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7" name="8 CuadroTexto"/>
            <p:cNvSpPr txBox="1">
              <a:spLocks noChangeArrowheads="1"/>
            </p:cNvSpPr>
            <p:nvPr/>
          </p:nvSpPr>
          <p:spPr bwMode="auto">
            <a:xfrm>
              <a:off x="2870363" y="3941447"/>
              <a:ext cx="15568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>
                <a:defRPr sz="2000"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r>
                <a:rPr lang="es-ES" altLang="en-US" sz="1800" u="none">
                  <a:latin typeface="Arial" pitchFamily="34" charset="0"/>
                </a:rPr>
                <a:t>Axis-aligned</a:t>
              </a:r>
            </a:p>
          </p:txBody>
        </p:sp>
      </p:grpSp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1793203" y="4411649"/>
            <a:ext cx="2427287" cy="1619250"/>
            <a:chOff x="4811559" y="868087"/>
            <a:chExt cx="3454861" cy="2423753"/>
          </a:xfrm>
        </p:grpSpPr>
        <p:grpSp>
          <p:nvGrpSpPr>
            <p:cNvPr id="27" name="Gruppo 24"/>
            <p:cNvGrpSpPr>
              <a:grpSpLocks/>
            </p:cNvGrpSpPr>
            <p:nvPr/>
          </p:nvGrpSpPr>
          <p:grpSpPr bwMode="auto">
            <a:xfrm>
              <a:off x="6532870" y="868087"/>
              <a:ext cx="1733550" cy="2423753"/>
              <a:chOff x="6532870" y="868087"/>
              <a:chExt cx="1733550" cy="2423753"/>
            </a:xfrm>
          </p:grpSpPr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2870" y="868087"/>
                <a:ext cx="1733550" cy="1733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0" name="Connettore 2 34"/>
              <p:cNvCxnSpPr>
                <a:cxnSpLocks noChangeShapeType="1"/>
              </p:cNvCxnSpPr>
              <p:nvPr/>
            </p:nvCxnSpPr>
            <p:spPr bwMode="auto">
              <a:xfrm flipV="1">
                <a:off x="7259700" y="2738970"/>
                <a:ext cx="0" cy="552870"/>
              </a:xfrm>
              <a:prstGeom prst="straightConnector1">
                <a:avLst/>
              </a:prstGeom>
              <a:noFill/>
              <a:ln w="5715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7 CuadroTexto"/>
            <p:cNvSpPr txBox="1">
              <a:spLocks noChangeArrowheads="1"/>
            </p:cNvSpPr>
            <p:nvPr/>
          </p:nvSpPr>
          <p:spPr bwMode="auto">
            <a:xfrm>
              <a:off x="4811559" y="2086098"/>
              <a:ext cx="15911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>
                <a:defRPr sz="2000"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r>
                <a:rPr lang="es-ES" altLang="en-US" sz="1800" u="none">
                  <a:latin typeface="Arial" pitchFamily="34" charset="0"/>
                </a:rPr>
                <a:t>View-aligned</a:t>
              </a:r>
            </a:p>
          </p:txBody>
        </p:sp>
      </p:grpSp>
      <p:grpSp>
        <p:nvGrpSpPr>
          <p:cNvPr id="31" name="Gruppo 28"/>
          <p:cNvGrpSpPr>
            <a:grpSpLocks/>
          </p:cNvGrpSpPr>
          <p:nvPr/>
        </p:nvGrpSpPr>
        <p:grpSpPr bwMode="auto">
          <a:xfrm>
            <a:off x="4990889" y="4215131"/>
            <a:ext cx="1870075" cy="1773238"/>
            <a:chOff x="1704023" y="4536933"/>
            <a:chExt cx="1869447" cy="1771994"/>
          </a:xfrm>
        </p:grpSpPr>
        <p:grpSp>
          <p:nvGrpSpPr>
            <p:cNvPr id="32" name="Gruppo 26"/>
            <p:cNvGrpSpPr>
              <a:grpSpLocks/>
            </p:cNvGrpSpPr>
            <p:nvPr/>
          </p:nvGrpSpPr>
          <p:grpSpPr bwMode="auto">
            <a:xfrm>
              <a:off x="1704023" y="4536933"/>
              <a:ext cx="1450657" cy="1771994"/>
              <a:chOff x="1353503" y="4298638"/>
              <a:chExt cx="1743075" cy="2129186"/>
            </a:xfrm>
          </p:grpSpPr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3503" y="4298638"/>
                <a:ext cx="1743075" cy="1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5" name="Connettore 2 40"/>
              <p:cNvCxnSpPr>
                <a:cxnSpLocks noChangeShapeType="1"/>
              </p:cNvCxnSpPr>
              <p:nvPr/>
            </p:nvCxnSpPr>
            <p:spPr bwMode="auto">
              <a:xfrm flipV="1">
                <a:off x="2003082" y="6058484"/>
                <a:ext cx="0" cy="369340"/>
              </a:xfrm>
              <a:prstGeom prst="straightConnector1">
                <a:avLst/>
              </a:prstGeom>
              <a:noFill/>
              <a:ln w="5715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3" name="7 CuadroTexto"/>
            <p:cNvSpPr txBox="1">
              <a:spLocks noChangeArrowheads="1"/>
            </p:cNvSpPr>
            <p:nvPr/>
          </p:nvSpPr>
          <p:spPr bwMode="auto">
            <a:xfrm>
              <a:off x="2529594" y="5831165"/>
              <a:ext cx="1043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>
                <a:defRPr sz="2000"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eaLnBrk="0" hangingPunct="0">
                <a:defRPr>
                  <a:solidFill>
                    <a:schemeClr val="accent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r>
                <a:rPr lang="es-ES" altLang="en-US" sz="1800" u="none">
                  <a:latin typeface="Arial" pitchFamily="34" charset="0"/>
                </a:rPr>
                <a:t>Oblique</a:t>
              </a:r>
            </a:p>
          </p:txBody>
        </p:sp>
      </p:grpSp>
      <p:pic>
        <p:nvPicPr>
          <p:cNvPr id="36" name="Picture 2" descr="http://pixabay.com/static/uploads/photo/2014/04/03/10/01/eye-309608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59" y="6031931"/>
            <a:ext cx="529075" cy="30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pixabay.com/static/uploads/photo/2014/04/03/10/01/eye-309608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34" y="5971168"/>
            <a:ext cx="529075" cy="30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163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texture arrays + texture </a:t>
            </a:r>
            <a:r>
              <a:rPr lang="en-US" dirty="0"/>
              <a:t>atlas [</a:t>
            </a:r>
            <a:r>
              <a:rPr lang="en-US" dirty="0" err="1"/>
              <a:t>Noguera</a:t>
            </a:r>
            <a:r>
              <a:rPr lang="en-US" dirty="0"/>
              <a:t> et al. 2012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Simulate a 3D texture using an array of 2D textures</a:t>
            </a:r>
          </a:p>
          <a:p>
            <a:pPr lvl="1"/>
            <a:r>
              <a:rPr lang="en-US" dirty="0" smtClean="0"/>
              <a:t>Implement GPU-based ray casting </a:t>
            </a:r>
          </a:p>
          <a:p>
            <a:pPr lvl="2"/>
            <a:r>
              <a:rPr lang="en-US" dirty="0" smtClean="0"/>
              <a:t>High quality</a:t>
            </a:r>
          </a:p>
          <a:p>
            <a:pPr lvl="2"/>
            <a:r>
              <a:rPr lang="en-US" dirty="0" smtClean="0"/>
              <a:t>Relatively large models</a:t>
            </a:r>
          </a:p>
          <a:p>
            <a:pPr lvl="2"/>
            <a:r>
              <a:rPr lang="en-US" dirty="0" smtClean="0">
                <a:solidFill>
                  <a:srgbClr val="840032"/>
                </a:solidFill>
              </a:rPr>
              <a:t>Costly</a:t>
            </a:r>
          </a:p>
          <a:p>
            <a:pPr lvl="2"/>
            <a:r>
              <a:rPr lang="en-US" dirty="0" smtClean="0">
                <a:solidFill>
                  <a:srgbClr val="840032"/>
                </a:solidFill>
              </a:rPr>
              <a:t>Cannot use hardware trilinear interpolation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1727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79</a:t>
            </a:fld>
            <a:endParaRPr lang="it-IT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24" y="1206328"/>
            <a:ext cx="4436076" cy="517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56" y="2347269"/>
            <a:ext cx="4034481" cy="403448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texture arrays + texture atlas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683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537" y="2396099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Meshes</a:t>
            </a:r>
            <a:r>
              <a:rPr lang="it-IT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/>
          </a:p>
        </p:txBody>
      </p:sp>
      <p:sp>
        <p:nvSpPr>
          <p:cNvPr id="7171" name="Segnaposto contenuto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Mobile Visualization</a:t>
            </a:r>
            <a:endParaRPr lang="it-IT" altLang="en-US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BD76814-D8B1-4D36-A3CB-AC8922861EEA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70" y="3609474"/>
            <a:ext cx="2999069" cy="2252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39" y="3609474"/>
            <a:ext cx="3003883" cy="2252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84420" y="5943600"/>
            <a:ext cx="2586791" cy="457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it-IT" sz="2000" u="none" dirty="0" smtClean="0"/>
              <a:t>St. Matthew 374M Tri</a:t>
            </a:r>
            <a:endParaRPr lang="en-GB" sz="2000" u="none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5053284" y="5943600"/>
            <a:ext cx="2586791" cy="457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it-IT" sz="2000" u="none" dirty="0" smtClean="0"/>
              <a:t>David 1 G Tri</a:t>
            </a:r>
            <a:endParaRPr lang="en-GB" sz="2000" u="none" dirty="0" smtClean="0"/>
          </a:p>
        </p:txBody>
      </p:sp>
    </p:spTree>
    <p:extLst>
      <p:ext uri="{BB962C8B-B14F-4D97-AF65-F5344CB8AC3E}">
        <p14:creationId xmlns:p14="http://schemas.microsoft.com/office/powerpoint/2010/main" val="5649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texture arrays + compression [Valencia &amp; V</a:t>
            </a:r>
            <a:r>
              <a:rPr lang="es-ES" dirty="0" err="1" smtClean="0"/>
              <a:t>ázquez</a:t>
            </a:r>
            <a:r>
              <a:rPr lang="en-US" dirty="0" smtClean="0"/>
              <a:t>, 2013]</a:t>
            </a:r>
          </a:p>
          <a:p>
            <a:pPr lvl="1"/>
            <a:r>
              <a:rPr lang="en-US" dirty="0" smtClean="0"/>
              <a:t>Increase the supported sizes</a:t>
            </a:r>
          </a:p>
          <a:p>
            <a:pPr lvl="1"/>
            <a:r>
              <a:rPr lang="en-US" dirty="0" smtClean="0"/>
              <a:t>Increase framerates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80</a:t>
            </a:fld>
            <a:endParaRPr lang="it-IT" dirty="0"/>
          </a:p>
        </p:txBody>
      </p:sp>
      <p:graphicFrame>
        <p:nvGraphicFramePr>
          <p:cNvPr id="6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446807"/>
              </p:ext>
            </p:extLst>
          </p:nvPr>
        </p:nvGraphicFramePr>
        <p:xfrm>
          <a:off x="251520" y="3356726"/>
          <a:ext cx="8640959" cy="23875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Compression format</a:t>
                      </a:r>
                      <a:endParaRPr lang="en-US" sz="1900" b="1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Compression ratio</a:t>
                      </a:r>
                      <a:endParaRPr lang="en-US" sz="1900" b="1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RBA format</a:t>
                      </a:r>
                      <a:endParaRPr lang="en-US" sz="1900" b="1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RGBA format</a:t>
                      </a:r>
                      <a:endParaRPr lang="en-US" sz="1900" b="1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GPU support</a:t>
                      </a:r>
                      <a:endParaRPr lang="en-US" sz="1900" b="1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Over</a:t>
                      </a:r>
                      <a:r>
                        <a:rPr lang="en-US" sz="19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 performance</a:t>
                      </a:r>
                      <a:endParaRPr lang="en-US" sz="1900" b="1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Overall</a:t>
                      </a:r>
                      <a:r>
                        <a:rPr lang="en-US" sz="19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quality</a:t>
                      </a:r>
                      <a:endParaRPr lang="en-US" sz="1900" b="1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ETC1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4:1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 GPUs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Good (RC)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Good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0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PVRTC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8:1  and 16:1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PowerVR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Not so good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Bad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7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ATITC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4:1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200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Adreno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Good (RC)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Good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9205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texture arrays + compression</a:t>
            </a: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ATITC</a:t>
            </a:r>
            <a:r>
              <a:rPr lang="en-US" altLang="en-US" dirty="0">
                <a:ea typeface="ＭＳ Ｐゴシック" pitchFamily="34" charset="-128"/>
              </a:rPr>
              <a:t>: improves performance from 6% to 19%. With an average of 13.1% and a low variance of performance.</a:t>
            </a:r>
          </a:p>
          <a:p>
            <a:pPr lvl="1"/>
            <a:r>
              <a:rPr lang="en-US" altLang="en-US" dirty="0">
                <a:ea typeface="ＭＳ Ｐゴシック" pitchFamily="34" charset="-128"/>
              </a:rPr>
              <a:t>ETC1(-P): improves performance from 6.3% to 69.5%. With an average of 32.6%  and the highest variance of performance.</a:t>
            </a:r>
          </a:p>
          <a:p>
            <a:pPr lvl="1"/>
            <a:r>
              <a:rPr lang="en-US" altLang="en-US" dirty="0">
                <a:ea typeface="ＭＳ Ｐゴシック" pitchFamily="34" charset="-128"/>
              </a:rPr>
              <a:t>PVRTC-4BPP: improves performance from 4.7% and 36.% and PVRTC-2BPP: from 9,5% to 36,5%. The average performance of both methods is ~15% with high variance</a:t>
            </a:r>
            <a:r>
              <a:rPr lang="en-US" altLang="en-US" dirty="0" smtClean="0">
                <a:ea typeface="ＭＳ Ｐゴシック" pitchFamily="34" charset="-128"/>
              </a:rPr>
              <a:t>.</a:t>
            </a:r>
          </a:p>
          <a:p>
            <a:pPr lvl="1"/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81353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texture arrays + compression</a:t>
            </a:r>
          </a:p>
          <a:p>
            <a:pPr lvl="1"/>
            <a:r>
              <a:rPr lang="en-US" altLang="en-US" dirty="0" smtClean="0">
                <a:ea typeface="ＭＳ Ｐゴシック" pitchFamily="34" charset="-128"/>
              </a:rPr>
              <a:t>Ray-casting</a:t>
            </a:r>
            <a:r>
              <a:rPr lang="en-US" altLang="en-US" dirty="0">
                <a:ea typeface="ＭＳ Ｐゴシック" pitchFamily="34" charset="-128"/>
              </a:rPr>
              <a:t>: gain performance in average of 33%.</a:t>
            </a:r>
          </a:p>
          <a:p>
            <a:pPr lvl="1"/>
            <a:r>
              <a:rPr lang="en-US" altLang="en-US" dirty="0">
                <a:ea typeface="ＭＳ Ｐゴシック" pitchFamily="34" charset="-128"/>
              </a:rPr>
              <a:t>Slice-based: gain performance in average o f 8%.</a:t>
            </a:r>
          </a:p>
          <a:p>
            <a:pPr lvl="1"/>
            <a:r>
              <a:rPr lang="en-US" altLang="en-US" dirty="0">
                <a:ea typeface="ＭＳ Ｐゴシック" pitchFamily="34" charset="-128"/>
              </a:rPr>
              <a:t>Ray-casting frame rates are better in all cases compared to slice-based.</a:t>
            </a:r>
          </a:p>
          <a:p>
            <a:pPr lvl="2"/>
            <a:endParaRPr lang="en-US" altLang="en-US" dirty="0" smtClean="0">
              <a:ea typeface="ＭＳ Ｐゴシック" pitchFamily="34" charset="-128"/>
            </a:endParaRPr>
          </a:p>
          <a:p>
            <a:pPr lvl="1"/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37242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texture arrays + compression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83</a:t>
            </a:fld>
            <a:endParaRPr lang="it-IT" dirty="0"/>
          </a:p>
        </p:txBody>
      </p:sp>
      <p:graphicFrame>
        <p:nvGraphicFramePr>
          <p:cNvPr id="5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96620"/>
              </p:ext>
            </p:extLst>
          </p:nvPr>
        </p:nvGraphicFramePr>
        <p:xfrm>
          <a:off x="683568" y="5877272"/>
          <a:ext cx="7848871" cy="504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9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2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6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Uncompressed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Compressed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with ATI-I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Compressed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with  ETC1-P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Picture 2" descr="C:\Users\Federico Valencia\Dropbox\Tesis de Master\pruebas de imagen\arreglado\skull\skullRAW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7" b="8062"/>
          <a:stretch/>
        </p:blipFill>
        <p:spPr bwMode="auto">
          <a:xfrm>
            <a:off x="827584" y="2413001"/>
            <a:ext cx="22680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Federico Valencia\Dropbox\Tesis de Master\pruebas de imagen\arreglado\skull\skullATI-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b="8305"/>
          <a:stretch/>
        </p:blipFill>
        <p:spPr bwMode="auto">
          <a:xfrm>
            <a:off x="3456128" y="2413001"/>
            <a:ext cx="22680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Federico Valencia\Dropbox\Tesis de Master\pruebas de imagen\arreglado\skull\skullETC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b="8772"/>
          <a:stretch/>
        </p:blipFill>
        <p:spPr bwMode="auto">
          <a:xfrm>
            <a:off x="6048416" y="2413000"/>
            <a:ext cx="2268000" cy="30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786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texture arrays + compression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84</a:t>
            </a:fld>
            <a:endParaRPr lang="it-IT" dirty="0"/>
          </a:p>
        </p:txBody>
      </p:sp>
      <p:graphicFrame>
        <p:nvGraphicFramePr>
          <p:cNvPr id="5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18218"/>
              </p:ext>
            </p:extLst>
          </p:nvPr>
        </p:nvGraphicFramePr>
        <p:xfrm>
          <a:off x="683568" y="5822156"/>
          <a:ext cx="7848871" cy="504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9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2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6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Uncompressed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Compressed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with PVRTC-4BPP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Compressed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with PVRTC-2BPP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Picture 2" descr="C:\Users\Federico Valencia\Dropbox\Tesis de Master\pruebas de imagen\arreglado\skull\skullRAW-LOW-R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/>
          <a:stretch/>
        </p:blipFill>
        <p:spPr bwMode="auto">
          <a:xfrm>
            <a:off x="935848" y="2120900"/>
            <a:ext cx="2268000" cy="35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Federico Valencia\Dropbox\Tesis de Master\pruebas de imagen\arreglado\skull\skullPVRTC-4B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 bwMode="auto">
          <a:xfrm>
            <a:off x="3528136" y="2120900"/>
            <a:ext cx="2268000" cy="35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Federico Valencia\Dropbox\Tesis de Master\pruebas de imagen\arreglado\skull\skullPVRTC-2B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 bwMode="auto">
          <a:xfrm>
            <a:off x="6084168" y="2120900"/>
            <a:ext cx="2268000" cy="35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8134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/>
              <a:t>textures [Balsa &amp; V</a:t>
            </a:r>
            <a:r>
              <a:rPr lang="es-ES" dirty="0" err="1"/>
              <a:t>ázquez</a:t>
            </a:r>
            <a:r>
              <a:rPr lang="es-ES" dirty="0"/>
              <a:t>, 2012]</a:t>
            </a:r>
            <a:endParaRPr lang="en-US" dirty="0" smtClean="0"/>
          </a:p>
          <a:p>
            <a:pPr lvl="1"/>
            <a:r>
              <a:rPr lang="en-US" dirty="0" smtClean="0"/>
              <a:t>Allow either 3D slices or GPU-based ray casting</a:t>
            </a:r>
            <a:endParaRPr lang="es-ES" dirty="0" smtClean="0"/>
          </a:p>
          <a:p>
            <a:pPr lvl="1"/>
            <a:r>
              <a:rPr lang="en-US" dirty="0" smtClean="0"/>
              <a:t>Initially, only a bunch of GPUs sporting 3D textures (Qualcomm’s Adreno series &gt;= 200)</a:t>
            </a:r>
          </a:p>
          <a:p>
            <a:pPr lvl="1"/>
            <a:r>
              <a:rPr lang="en-US" dirty="0"/>
              <a:t>Performance limitations (data: 256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screen </a:t>
            </a:r>
            <a:r>
              <a:rPr lang="en-US" dirty="0" err="1"/>
              <a:t>resol</a:t>
            </a:r>
            <a:r>
              <a:rPr lang="en-US" dirty="0"/>
              <a:t>. 480x800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1.63 for 3D slices </a:t>
            </a:r>
          </a:p>
          <a:p>
            <a:pPr lvl="2"/>
            <a:r>
              <a:rPr lang="en-US" dirty="0" smtClean="0"/>
              <a:t>0.77 fps for ray casting</a:t>
            </a:r>
          </a:p>
          <a:p>
            <a:pPr lvl="2"/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56409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86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525"/>
            <a:ext cx="9144000" cy="50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777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Rendering Volumetric Datasets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slices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87</a:t>
            </a:fld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5" y="1965212"/>
            <a:ext cx="6826250" cy="44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14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Rendering Volumetric Datasets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slices vs 3D slices vs </a:t>
            </a:r>
            <a:r>
              <a:rPr lang="en-US" dirty="0" err="1" smtClean="0"/>
              <a:t>raycasting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88</a:t>
            </a:fld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948" y="1972232"/>
            <a:ext cx="5770103" cy="44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24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Volumetric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Metal on an iOS device [</a:t>
            </a:r>
            <a:r>
              <a:rPr lang="en-US" dirty="0" err="1" smtClean="0"/>
              <a:t>Schiewe</a:t>
            </a:r>
            <a:r>
              <a:rPr lang="en-US" dirty="0" smtClean="0"/>
              <a:t> et al., 2015]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89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474342"/>
            <a:ext cx="6629400" cy="3255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0900" y="5930900"/>
            <a:ext cx="3175000" cy="450850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r>
              <a:rPr lang="en-US" sz="2000" u="none" dirty="0"/>
              <a:t>Taken from [</a:t>
            </a:r>
            <a:r>
              <a:rPr lang="en-US" sz="2000" u="none" dirty="0" err="1"/>
              <a:t>Schiewe</a:t>
            </a:r>
            <a:r>
              <a:rPr lang="en-US" sz="2000" u="none" dirty="0"/>
              <a:t> et al., 2015]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343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62" y="553453"/>
            <a:ext cx="2774838" cy="576312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Scalable Mobile </a:t>
            </a:r>
            <a:r>
              <a:rPr lang="it-IT" dirty="0" err="1" smtClean="0"/>
              <a:t>Visualization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9" y="1484313"/>
            <a:ext cx="6498142" cy="48974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>
              <a:buNone/>
            </a:pPr>
            <a:endParaRPr lang="it-IT" sz="3600" dirty="0" smtClean="0">
              <a:solidFill>
                <a:srgbClr val="FF0000"/>
              </a:solidFill>
              <a:latin typeface="Franklin Gothic Heavy" panose="020B0903020102020204" pitchFamily="34" charset="0"/>
            </a:endParaRPr>
          </a:p>
          <a:p>
            <a:pPr marL="0" indent="0" algn="ctr">
              <a:buNone/>
            </a:pPr>
            <a:r>
              <a:rPr lang="it-IT" sz="6600" dirty="0" err="1">
                <a:solidFill>
                  <a:srgbClr val="FF0000"/>
                </a:solidFill>
                <a:latin typeface="Franklin Gothic Heavy" panose="020B0903020102020204" pitchFamily="34" charset="0"/>
              </a:rPr>
              <a:t>Phenomenal</a:t>
            </a:r>
            <a:r>
              <a:rPr lang="it-IT" sz="66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it-IT" sz="6600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Cosmic</a:t>
            </a:r>
            <a:r>
              <a:rPr lang="it-IT" sz="66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it-IT" sz="6600" dirty="0" err="1" smtClean="0">
                <a:solidFill>
                  <a:srgbClr val="0070C0"/>
                </a:solidFill>
                <a:latin typeface="Franklin Gothic Heavy" panose="020B0903020102020204" pitchFamily="34" charset="0"/>
              </a:rPr>
              <a:t>Models</a:t>
            </a:r>
            <a:endParaRPr lang="it-IT" sz="6600" dirty="0">
              <a:latin typeface="Franklin Gothic Heavy" panose="020B0903020102020204" pitchFamily="34" charset="0"/>
            </a:endParaRPr>
          </a:p>
          <a:p>
            <a:pPr marL="457200" lvl="1" indent="0">
              <a:buNone/>
            </a:pPr>
            <a:endParaRPr lang="it-IT" dirty="0" smtClean="0"/>
          </a:p>
          <a:p>
            <a:pPr marL="457200" lvl="1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557210" y="5714999"/>
            <a:ext cx="2109674" cy="601579"/>
          </a:xfrm>
          <a:prstGeom prst="rect">
            <a:avLst/>
          </a:prstGeom>
          <a:noFill/>
          <a:effectLst>
            <a:outerShdw blurRad="114300" dist="38100" dir="8100000" algn="tr" rotWithShape="0">
              <a:prstClr val="black">
                <a:alpha val="87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it-IT" sz="4000" u="non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 G Tri</a:t>
            </a:r>
            <a:endParaRPr lang="en-GB" sz="4000" u="none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data. GPU ray casting on mobile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Metal on an iOS device [</a:t>
            </a:r>
            <a:r>
              <a:rPr lang="en-US" dirty="0" err="1" smtClean="0"/>
              <a:t>Schiewe</a:t>
            </a:r>
            <a:r>
              <a:rPr lang="en-US" dirty="0" smtClean="0"/>
              <a:t> et al., 2015]</a:t>
            </a:r>
          </a:p>
          <a:p>
            <a:pPr lvl="1"/>
            <a:r>
              <a:rPr lang="en-US" dirty="0" smtClean="0"/>
              <a:t>Standard GPU-based ray casting</a:t>
            </a:r>
          </a:p>
          <a:p>
            <a:pPr lvl="1"/>
            <a:r>
              <a:rPr lang="en-US" dirty="0" smtClean="0"/>
              <a:t>Provides low level control</a:t>
            </a:r>
          </a:p>
          <a:p>
            <a:pPr lvl="1"/>
            <a:r>
              <a:rPr lang="en-US" dirty="0" smtClean="0"/>
              <a:t>Improved framerate (2x, to a maximum of 5-7 fps) over slice-based rendering</a:t>
            </a:r>
          </a:p>
          <a:p>
            <a:pPr lvl="1"/>
            <a:r>
              <a:rPr lang="en-US" dirty="0" smtClean="0"/>
              <a:t>Models noticeably smaller than available memory (max. size was 256</a:t>
            </a:r>
            <a:r>
              <a:rPr lang="en-US" baseline="30000" dirty="0" smtClean="0"/>
              <a:t>2</a:t>
            </a:r>
            <a:r>
              <a:rPr lang="en-US" dirty="0" smtClean="0"/>
              <a:t>x942)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90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62391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Rendering Volumetric Datasets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Challenges: Transfer Function edition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91</a:t>
            </a:fld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2317750"/>
            <a:ext cx="75565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652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8964612" cy="990600"/>
          </a:xfrm>
        </p:spPr>
        <p:txBody>
          <a:bodyPr/>
          <a:lstStyle/>
          <a:p>
            <a:pPr eaLnBrk="1" hangingPunct="1"/>
            <a:r>
              <a:rPr lang="en-US" dirty="0"/>
              <a:t>Rendering Volumetric Datasets</a:t>
            </a:r>
            <a:endParaRPr lang="it-IT" altLang="en-US" dirty="0" smtClean="0">
              <a:ea typeface="ＭＳ Ｐゴシック" pitchFamily="34" charset="-128"/>
            </a:endParaRPr>
          </a:p>
        </p:txBody>
      </p:sp>
      <p:pic>
        <p:nvPicPr>
          <p:cNvPr id="9220" name="Picture 5" descr="D:\Programming\Repositories\Master\Android\Projects\VolumeViewer\documentation\Latex\images\mini_zoom_hel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03818"/>
            <a:ext cx="25923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D:\Programming\Repositories\Master\Android\Projects\VolumeViewer\documentation\Latex\images\vismale_edit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2110231"/>
            <a:ext cx="259231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e 1"/>
          <p:cNvSpPr>
            <a:spLocks noChangeArrowheads="1"/>
          </p:cNvSpPr>
          <p:nvPr/>
        </p:nvSpPr>
        <p:spPr bwMode="auto">
          <a:xfrm>
            <a:off x="1917700" y="3748675"/>
            <a:ext cx="533400" cy="579438"/>
          </a:xfrm>
          <a:prstGeom prst="ellipse">
            <a:avLst/>
          </a:prstGeom>
          <a:noFill/>
          <a:ln w="76200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9223" name="Ovale 6"/>
          <p:cNvSpPr>
            <a:spLocks noChangeArrowheads="1"/>
          </p:cNvSpPr>
          <p:nvPr/>
        </p:nvSpPr>
        <p:spPr bwMode="auto">
          <a:xfrm>
            <a:off x="5711825" y="5383600"/>
            <a:ext cx="533400" cy="579438"/>
          </a:xfrm>
          <a:prstGeom prst="ellipse">
            <a:avLst/>
          </a:prstGeom>
          <a:noFill/>
          <a:ln w="76200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altLang="en-US"/>
          </a:p>
        </p:txBody>
      </p:sp>
      <p:cxnSp>
        <p:nvCxnSpPr>
          <p:cNvPr id="9224" name="Connettore 2 3"/>
          <p:cNvCxnSpPr>
            <a:cxnSpLocks noChangeShapeType="1"/>
            <a:stCxn id="9226" idx="3"/>
            <a:endCxn id="9223" idx="1"/>
          </p:cNvCxnSpPr>
          <p:nvPr/>
        </p:nvCxnSpPr>
        <p:spPr bwMode="auto">
          <a:xfrm>
            <a:off x="4787900" y="4574575"/>
            <a:ext cx="1002040" cy="893882"/>
          </a:xfrm>
          <a:prstGeom prst="straightConnector1">
            <a:avLst/>
          </a:prstGeom>
          <a:noFill/>
          <a:ln w="76200" algn="ctr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5" name="Connettore 2 11"/>
          <p:cNvCxnSpPr>
            <a:cxnSpLocks noChangeShapeType="1"/>
            <a:stCxn id="9226" idx="1"/>
            <a:endCxn id="9222" idx="7"/>
          </p:cNvCxnSpPr>
          <p:nvPr/>
        </p:nvCxnSpPr>
        <p:spPr bwMode="auto">
          <a:xfrm flipH="1" flipV="1">
            <a:off x="2372985" y="3833532"/>
            <a:ext cx="1525915" cy="741043"/>
          </a:xfrm>
          <a:prstGeom prst="straightConnector1">
            <a:avLst/>
          </a:prstGeom>
          <a:noFill/>
          <a:ln w="76200" algn="ctr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6" name="CasellaDiTesto 9"/>
          <p:cNvSpPr txBox="1">
            <a:spLocks noChangeArrowheads="1"/>
          </p:cNvSpPr>
          <p:nvPr/>
        </p:nvSpPr>
        <p:spPr bwMode="auto">
          <a:xfrm>
            <a:off x="3898900" y="4390425"/>
            <a:ext cx="88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>
              <a:defRPr sz="2000"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hangingPunct="0">
              <a:defRPr>
                <a:solidFill>
                  <a:schemeClr val="accent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u="none" dirty="0">
                <a:latin typeface="Arial" pitchFamily="34" charset="0"/>
              </a:rPr>
              <a:t>Finger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E8E95-1656-4D00-8A11-D06EF761930D}" type="slidenum">
              <a:rPr lang="it-IT" smtClean="0"/>
              <a:pPr>
                <a:defRPr/>
              </a:pPr>
              <a:t>92</a:t>
            </a:fld>
            <a:endParaRPr lang="it-IT" dirty="0"/>
          </a:p>
        </p:txBody>
      </p:sp>
      <p:sp>
        <p:nvSpPr>
          <p:cNvPr id="11" name="Content Placeholder 6"/>
          <p:cNvSpPr>
            <a:spLocks noGrp="1"/>
          </p:cNvSpPr>
          <p:nvPr>
            <p:ph idx="1"/>
          </p:nvPr>
        </p:nvSpPr>
        <p:spPr>
          <a:xfrm>
            <a:off x="179388" y="1484313"/>
            <a:ext cx="8785225" cy="4897437"/>
          </a:xfrm>
        </p:spPr>
        <p:txBody>
          <a:bodyPr/>
          <a:lstStyle/>
          <a:p>
            <a:r>
              <a:rPr lang="en-US" dirty="0" smtClean="0"/>
              <a:t>Challenges: Transfer Function 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Rendering Volumetric Datasets</a:t>
            </a:r>
            <a:endParaRPr lang="en-US" altLang="en-US" dirty="0" smtClean="0"/>
          </a:p>
        </p:txBody>
      </p:sp>
      <p:sp>
        <p:nvSpPr>
          <p:cNvPr id="1331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Conclusion</a:t>
            </a:r>
          </a:p>
          <a:p>
            <a:pPr lvl="1"/>
            <a:r>
              <a:rPr lang="en-US" altLang="en-US" dirty="0" smtClean="0"/>
              <a:t>Volume rendering on mobile devices possible but limited</a:t>
            </a:r>
          </a:p>
          <a:p>
            <a:pPr lvl="2"/>
            <a:r>
              <a:rPr lang="en-US" altLang="en-US" dirty="0" smtClean="0"/>
              <a:t>Can use </a:t>
            </a:r>
            <a:r>
              <a:rPr lang="en-US" altLang="en-US" dirty="0" err="1" smtClean="0"/>
              <a:t>daptive</a:t>
            </a:r>
            <a:r>
              <a:rPr lang="en-US" altLang="en-US" dirty="0" smtClean="0"/>
              <a:t> rendering (half resolution when interacting)</a:t>
            </a:r>
          </a:p>
          <a:p>
            <a:pPr lvl="1"/>
            <a:r>
              <a:rPr lang="en-US" altLang="en-US" dirty="0" smtClean="0"/>
              <a:t>3D textures in core GLES 3.0 </a:t>
            </a:r>
          </a:p>
          <a:p>
            <a:pPr lvl="2"/>
            <a:r>
              <a:rPr lang="en-US" altLang="en-US" dirty="0" smtClean="0">
                <a:sym typeface="Wingdings" pitchFamily="2" charset="2"/>
              </a:rPr>
              <a:t>Still limited performance (~7fps…)</a:t>
            </a:r>
          </a:p>
          <a:p>
            <a:pPr lvl="1"/>
            <a:r>
              <a:rPr lang="en-US" altLang="en-US" dirty="0" smtClean="0">
                <a:sym typeface="Wingdings" pitchFamily="2" charset="2"/>
              </a:rPr>
              <a:t>Interaction still difficult</a:t>
            </a:r>
          </a:p>
          <a:p>
            <a:pPr lvl="1"/>
            <a:r>
              <a:rPr lang="en-US" altLang="en-US" dirty="0" smtClean="0">
                <a:sym typeface="Wingdings" pitchFamily="2" charset="2"/>
              </a:rPr>
              <a:t>Client-server architecture still alive</a:t>
            </a:r>
          </a:p>
          <a:p>
            <a:pPr lvl="2"/>
            <a:r>
              <a:rPr lang="en-US" altLang="en-US" dirty="0" smtClean="0">
                <a:sym typeface="Wingdings" pitchFamily="2" charset="2"/>
              </a:rPr>
              <a:t>Can overcome data privacy/safety &amp; storage issues</a:t>
            </a:r>
          </a:p>
          <a:p>
            <a:pPr lvl="2"/>
            <a:r>
              <a:rPr lang="en-US" altLang="en-US" dirty="0" smtClean="0">
                <a:sym typeface="Wingdings" pitchFamily="2" charset="2"/>
              </a:rPr>
              <a:t>Better 4G-5G connections</a:t>
            </a:r>
          </a:p>
          <a:p>
            <a:pPr lvl="2"/>
            <a:r>
              <a:rPr lang="mr-IN" altLang="en-US" dirty="0" smtClean="0">
                <a:sym typeface="Wingdings" pitchFamily="2" charset="2"/>
              </a:rPr>
              <a:t>…</a:t>
            </a:r>
            <a:endParaRPr lang="en-US" altLang="en-US" dirty="0" smtClean="0">
              <a:sym typeface="Wingdings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E8E95-1656-4D00-8A11-D06EF761930D}" type="slidenum">
              <a:rPr lang="it-IT" smtClean="0"/>
              <a:pPr/>
              <a:t>93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Closing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Question</a:t>
            </a:r>
            <a:r>
              <a:rPr lang="it-IT" dirty="0" smtClean="0"/>
              <a:t> &amp; </a:t>
            </a:r>
            <a:r>
              <a:rPr lang="it-IT" dirty="0" err="1" smtClean="0"/>
              <a:t>answers</a:t>
            </a:r>
            <a:endParaRPr lang="en-GB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Next</a:t>
            </a:r>
            <a:r>
              <a:rPr lang="it-IT" dirty="0" smtClean="0"/>
              <a:t> Session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94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4447179"/>
      </p:ext>
    </p:extLst>
  </p:cSld>
  <p:clrMapOvr>
    <a:masterClrMapping/>
  </p:clrMapOvr>
</p:sld>
</file>

<file path=ppt/theme/theme1.xml><?xml version="1.0" encoding="utf-8"?>
<a:theme xmlns:a="http://schemas.openxmlformats.org/drawingml/2006/main" name="crs4-vic-template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Myriad Pro Bold Cond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none" rtlCol="0">
        <a:normAutofit/>
      </a:bodyPr>
      <a:lstStyle>
        <a:defPPr>
          <a:buFont typeface="Arial" pitchFamily="34" charset="0"/>
          <a:buChar char="•"/>
          <a:defRPr sz="2000" dirty="0" smtClean="0"/>
        </a:defPPr>
      </a:lstStyle>
    </a:tx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template_vic</Template>
  <TotalTime>36157</TotalTime>
  <Words>4202</Words>
  <Application>Microsoft Office PowerPoint</Application>
  <PresentationFormat>Presentazione su schermo (4:3)</PresentationFormat>
  <Paragraphs>1011</Paragraphs>
  <Slides>94</Slides>
  <Notes>21</Notes>
  <HiddenSlides>1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94</vt:i4>
      </vt:variant>
    </vt:vector>
  </HeadingPairs>
  <TitlesOfParts>
    <vt:vector size="95" baseType="lpstr">
      <vt:lpstr>crs4-vic-template</vt:lpstr>
      <vt:lpstr>Part 5</vt:lpstr>
      <vt:lpstr>Mobile platforms scenario</vt:lpstr>
      <vt:lpstr>Mobile rendering scenario</vt:lpstr>
      <vt:lpstr>Related Work on mobile visualization</vt:lpstr>
      <vt:lpstr>Related Work on mobile visualization</vt:lpstr>
      <vt:lpstr>Scalable Mobile Visualization</vt:lpstr>
      <vt:lpstr>Scalable Mobile Visualization. Outline</vt:lpstr>
      <vt:lpstr>Large Meshes </vt:lpstr>
      <vt:lpstr>Scalable Mobile Visualization</vt:lpstr>
      <vt:lpstr>Scalable Mobile Visualization</vt:lpstr>
      <vt:lpstr>A real-time data filtering problem!</vt:lpstr>
      <vt:lpstr>A real-time data filtering problem!</vt:lpstr>
      <vt:lpstr>Proposed approaches</vt:lpstr>
      <vt:lpstr>Mobile mandatory requirements</vt:lpstr>
      <vt:lpstr>Chunked multiresolution structures</vt:lpstr>
      <vt:lpstr>Generic approach for simple 3D models</vt:lpstr>
      <vt:lpstr>Adaptive Quad Patches: simplified streaming &amp; rendering for mobile &amp; web</vt:lpstr>
      <vt:lpstr>Adaptive rendering</vt:lpstr>
      <vt:lpstr>Results</vt:lpstr>
      <vt:lpstr>Conclusions: Adaptive Quad Patches</vt:lpstr>
      <vt:lpstr>Compact Adaptive Tetra Puzzles Efficient distribution and rendering for mobile</vt:lpstr>
      <vt:lpstr>Overview</vt:lpstr>
      <vt:lpstr>Our approach</vt:lpstr>
      <vt:lpstr>Rendering process</vt:lpstr>
      <vt:lpstr>Results</vt:lpstr>
      <vt:lpstr>Conclusions: Compact ATP</vt:lpstr>
      <vt:lpstr>Conclusions: large meshes</vt:lpstr>
      <vt:lpstr>Complex scenes</vt:lpstr>
      <vt:lpstr>Complex LiGHTING:  Full precomputatioN</vt:lpstr>
      <vt:lpstr>Ubiquitous exploration of scenes with complex illumination</vt:lpstr>
      <vt:lpstr>Scene Discovery</vt:lpstr>
      <vt:lpstr>Dataset Creation (rendering)</vt:lpstr>
      <vt:lpstr>Explore Maps – Processing Results</vt:lpstr>
      <vt:lpstr>Interactive Exploration</vt:lpstr>
      <vt:lpstr>Conclusion: Interactive Exploration</vt:lpstr>
      <vt:lpstr>Complex LiGHTING: Smart computation</vt:lpstr>
      <vt:lpstr>High quality illumination</vt:lpstr>
      <vt:lpstr>Consistent illumination for AR</vt:lpstr>
      <vt:lpstr>Consistent illumination for AR</vt:lpstr>
      <vt:lpstr>Consistent illumination for AR</vt:lpstr>
      <vt:lpstr>Consistent illumination for AR</vt:lpstr>
      <vt:lpstr>Consistent illumination for AR</vt:lpstr>
      <vt:lpstr>Consistent illumination for AR</vt:lpstr>
      <vt:lpstr>Soft shadows using cubemaps</vt:lpstr>
      <vt:lpstr>Soft shadows using cubemaps</vt:lpstr>
      <vt:lpstr>Soft shadows using cubemaps</vt:lpstr>
      <vt:lpstr>Soft shadows using cubemaps</vt:lpstr>
      <vt:lpstr>Physically-based Deferred Rendering</vt:lpstr>
      <vt:lpstr>Physically-based Deferred Rendering</vt:lpstr>
      <vt:lpstr>Physically-based Deferred Rendering</vt:lpstr>
      <vt:lpstr>Physically-based Deferred Rendering</vt:lpstr>
      <vt:lpstr>Physically-based Deferred Rendering</vt:lpstr>
      <vt:lpstr>Physically-based Deferred Rendering</vt:lpstr>
      <vt:lpstr>Physically-based Deferred Rendering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Ambient Occlusion in mobile</vt:lpstr>
      <vt:lpstr>Volumetric DATA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Rendering Volumetric Datasets</vt:lpstr>
      <vt:lpstr>Volume data. GPU ray casting on mobile</vt:lpstr>
      <vt:lpstr>Rendering Volumetric Datasets</vt:lpstr>
      <vt:lpstr>Rendering Volumetric Datasets</vt:lpstr>
      <vt:lpstr>Rendering Volumetric Datasets</vt:lpstr>
      <vt:lpstr>Closing Question &amp; answers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Agus Gobbetti Marton Pintore Vazquez - EG2017 Tutorial 4: Mobile Graphics</dc:title>
  <dc:creator>Agus;Gobbetti;Marton;Pintore;Vázquez</dc:creator>
  <cp:lastModifiedBy>Fabio Marton</cp:lastModifiedBy>
  <cp:revision>677</cp:revision>
  <cp:lastPrinted>2012-07-18T11:03:20Z</cp:lastPrinted>
  <dcterms:created xsi:type="dcterms:W3CDTF">2012-07-24T10:33:53Z</dcterms:created>
  <dcterms:modified xsi:type="dcterms:W3CDTF">2017-04-21T14:20:31Z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