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7" r:id="rId1"/>
  </p:sldMasterIdLst>
  <p:notesMasterIdLst>
    <p:notesMasterId r:id="rId50"/>
  </p:notesMasterIdLst>
  <p:handoutMasterIdLst>
    <p:handoutMasterId r:id="rId51"/>
  </p:handoutMasterIdLst>
  <p:sldIdLst>
    <p:sldId id="256" r:id="rId2"/>
    <p:sldId id="459" r:id="rId3"/>
    <p:sldId id="460" r:id="rId4"/>
    <p:sldId id="406" r:id="rId5"/>
    <p:sldId id="433" r:id="rId6"/>
    <p:sldId id="483" r:id="rId7"/>
    <p:sldId id="408" r:id="rId8"/>
    <p:sldId id="462" r:id="rId9"/>
    <p:sldId id="463" r:id="rId10"/>
    <p:sldId id="416" r:id="rId11"/>
    <p:sldId id="430" r:id="rId12"/>
    <p:sldId id="464" r:id="rId13"/>
    <p:sldId id="412" r:id="rId14"/>
    <p:sldId id="465" r:id="rId15"/>
    <p:sldId id="466" r:id="rId16"/>
    <p:sldId id="484" r:id="rId17"/>
    <p:sldId id="469" r:id="rId18"/>
    <p:sldId id="485" r:id="rId19"/>
    <p:sldId id="473" r:id="rId20"/>
    <p:sldId id="471" r:id="rId21"/>
    <p:sldId id="476" r:id="rId22"/>
    <p:sldId id="419" r:id="rId23"/>
    <p:sldId id="478" r:id="rId24"/>
    <p:sldId id="420" r:id="rId25"/>
    <p:sldId id="480" r:id="rId26"/>
    <p:sldId id="440" r:id="rId27"/>
    <p:sldId id="479" r:id="rId28"/>
    <p:sldId id="481" r:id="rId29"/>
    <p:sldId id="482" r:id="rId30"/>
    <p:sldId id="423" r:id="rId31"/>
    <p:sldId id="424" r:id="rId32"/>
    <p:sldId id="425" r:id="rId33"/>
    <p:sldId id="426" r:id="rId34"/>
    <p:sldId id="427" r:id="rId35"/>
    <p:sldId id="428" r:id="rId36"/>
    <p:sldId id="472" r:id="rId37"/>
    <p:sldId id="443" r:id="rId38"/>
    <p:sldId id="445" r:id="rId39"/>
    <p:sldId id="475" r:id="rId40"/>
    <p:sldId id="486" r:id="rId41"/>
    <p:sldId id="452" r:id="rId42"/>
    <p:sldId id="488" r:id="rId43"/>
    <p:sldId id="455" r:id="rId44"/>
    <p:sldId id="489" r:id="rId45"/>
    <p:sldId id="457" r:id="rId46"/>
    <p:sldId id="458" r:id="rId47"/>
    <p:sldId id="491" r:id="rId48"/>
    <p:sldId id="490" r:id="rId49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75676"/>
    <a:srgbClr val="4ABDE0"/>
    <a:srgbClr val="BA324F"/>
    <a:srgbClr val="6D326D"/>
    <a:srgbClr val="586F7C"/>
    <a:srgbClr val="2E1F27"/>
    <a:srgbClr val="840032"/>
    <a:srgbClr val="4AA3E0"/>
    <a:srgbClr val="FF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32" autoAdjust="0"/>
    <p:restoredTop sz="87705" autoAdjust="0"/>
  </p:normalViewPr>
  <p:slideViewPr>
    <p:cSldViewPr snapToGrid="0">
      <p:cViewPr>
        <p:scale>
          <a:sx n="75" d="100"/>
          <a:sy n="75" d="100"/>
        </p:scale>
        <p:origin x="-1531" y="-125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-4296" y="-10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dsdsfsf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47D72AA-5B44-4AF9-9603-C7FE4BF66A9D}" type="datetimeFigureOut">
              <a:rPr lang="it-IT"/>
              <a:pPr>
                <a:defRPr/>
              </a:pPr>
              <a:t>21/04/2017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3175FED-6D57-49AF-B155-DCEF67A088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523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A95E51C-0D52-4B53-94C1-814EBC9CDDC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86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en-US" sz="10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E8D81-3562-4D7D-A2B0-E34B411C3E6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550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E8D81-3562-4D7D-A2B0-E34B411C3E6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15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E8D81-3562-4D7D-A2B0-E34B411C3E6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088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-42044"/>
            <a:ext cx="9144000" cy="1628775"/>
          </a:xfrm>
          <a:prstGeom prst="rect">
            <a:avLst/>
          </a:prstGeom>
          <a:solidFill>
            <a:srgbClr val="4ABDE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5" name="Immagine 13" descr="crs4-logo-white-gre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6063"/>
            <a:ext cx="3538538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10"/>
          <p:cNvSpPr txBox="1">
            <a:spLocks noChangeArrowheads="1"/>
          </p:cNvSpPr>
          <p:nvPr userDrawn="1"/>
        </p:nvSpPr>
        <p:spPr bwMode="auto">
          <a:xfrm>
            <a:off x="1249363" y="987425"/>
            <a:ext cx="23971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r>
              <a:rPr lang="en-US" sz="1400" u="none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Visual Computing Group</a:t>
            </a:r>
            <a:endParaRPr lang="it-IT" sz="1400" u="none" smtClean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0" name="Rettangolo 5"/>
          <p:cNvSpPr>
            <a:spLocks noChangeArrowheads="1"/>
          </p:cNvSpPr>
          <p:nvPr userDrawn="1"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4ABDE0"/>
          </a:solidFill>
          <a:ln>
            <a:noFill/>
          </a:ln>
          <a:extLst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it-IT" altLang="it-IT" sz="2400" u="none" smtClean="0">
              <a:solidFill>
                <a:srgbClr val="000000"/>
              </a:solidFill>
            </a:endParaRPr>
          </a:p>
        </p:txBody>
      </p:sp>
      <p:pic>
        <p:nvPicPr>
          <p:cNvPr id="12" name="Immagine 10" descr="crs4-logo-white-gre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488113"/>
            <a:ext cx="10842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628800"/>
            <a:ext cx="8784976" cy="1143000"/>
          </a:xfrm>
        </p:spPr>
        <p:txBody>
          <a:bodyPr/>
          <a:lstStyle>
            <a:lvl1pPr algn="ctr">
              <a:defRPr sz="3600" baseline="0">
                <a:solidFill>
                  <a:srgbClr val="BA324F"/>
                </a:solidFill>
                <a:effectLst/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2780928"/>
            <a:ext cx="8799388" cy="3543672"/>
          </a:xfrm>
        </p:spPr>
        <p:txBody>
          <a:bodyPr/>
          <a:lstStyle>
            <a:lvl1pPr marL="0" indent="0">
              <a:buFont typeface="Times" charset="0"/>
              <a:buNone/>
              <a:defRPr>
                <a:solidFill>
                  <a:schemeClr val="tx2"/>
                </a:solidFill>
                <a:latin typeface="Geneva" charset="0"/>
                <a:ea typeface="Geneva" charset="0"/>
                <a:cs typeface="Geneva" charset="0"/>
              </a:defRPr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sottotitolo</a:t>
            </a:r>
            <a:r>
              <a:rPr lang="en-US" noProof="0" dirty="0" smtClean="0"/>
              <a:t> </a:t>
            </a:r>
            <a:r>
              <a:rPr lang="en-US" noProof="0" dirty="0" err="1" smtClean="0"/>
              <a:t>dello</a:t>
            </a:r>
            <a:r>
              <a:rPr lang="en-US" noProof="0" dirty="0" smtClean="0"/>
              <a:t> schema</a:t>
            </a:r>
            <a:endParaRPr lang="en-US" noProof="0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 eaLnBrk="0" hangingPunct="0">
              <a:defRPr sz="1200" u="none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858C530-3EF6-467A-BBD3-EAABF64E0A8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77963"/>
            <a:ext cx="1333325" cy="133332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83" y="6495257"/>
            <a:ext cx="333332" cy="3333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86" y="77963"/>
            <a:ext cx="2743513" cy="139104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39" y="6465055"/>
            <a:ext cx="749298" cy="37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1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79512" y="1484785"/>
            <a:ext cx="5112568" cy="4896544"/>
          </a:xfrm>
        </p:spPr>
        <p:txBody>
          <a:bodyPr/>
          <a:lstStyle>
            <a:lvl1pPr>
              <a:defRPr u="none"/>
            </a:lvl1pPr>
            <a:lvl2pPr>
              <a:defRPr u="none"/>
            </a:lvl2pPr>
            <a:lvl3pPr>
              <a:defRPr u="none"/>
            </a:lvl3pPr>
            <a:lvl4pPr>
              <a:defRPr u="none"/>
            </a:lvl4pPr>
            <a:lvl5pPr>
              <a:defRPr u="none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5436096" y="1484785"/>
            <a:ext cx="3528392" cy="4896544"/>
          </a:xfrm>
        </p:spPr>
        <p:txBody>
          <a:bodyPr/>
          <a:lstStyle>
            <a:lvl1pPr>
              <a:defRPr u="none"/>
            </a:lvl1pPr>
          </a:lstStyle>
          <a:p>
            <a:pPr lvl="0"/>
            <a:endParaRPr lang="en-US" noProof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79388" y="476250"/>
            <a:ext cx="8785225" cy="990600"/>
          </a:xfrm>
        </p:spPr>
        <p:txBody>
          <a:bodyPr/>
          <a:lstStyle>
            <a:lvl1pPr>
              <a:defRPr u="none"/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8FDBBAE4-304D-414C-8C19-A7740314F49A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213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, testo e immagine con riferim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79512" y="1484785"/>
            <a:ext cx="5112568" cy="4896544"/>
          </a:xfrm>
        </p:spPr>
        <p:txBody>
          <a:bodyPr/>
          <a:lstStyle>
            <a:lvl1pPr>
              <a:defRPr u="none"/>
            </a:lvl1pPr>
            <a:lvl2pPr>
              <a:defRPr u="none"/>
            </a:lvl2pPr>
            <a:lvl3pPr>
              <a:defRPr u="none"/>
            </a:lvl3pPr>
            <a:lvl4pPr>
              <a:defRPr u="none"/>
            </a:lvl4pPr>
            <a:lvl5pPr>
              <a:defRPr u="none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79388" y="476250"/>
            <a:ext cx="8785225" cy="990600"/>
          </a:xfrm>
        </p:spPr>
        <p:txBody>
          <a:bodyPr/>
          <a:lstStyle>
            <a:lvl1pPr>
              <a:defRPr u="none"/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7" name="Segnaposto testo 3"/>
          <p:cNvSpPr>
            <a:spLocks noGrp="1"/>
          </p:cNvSpPr>
          <p:nvPr>
            <p:ph type="body" sz="half" idx="10"/>
          </p:nvPr>
        </p:nvSpPr>
        <p:spPr>
          <a:xfrm>
            <a:off x="5436096" y="5445224"/>
            <a:ext cx="3528392" cy="943000"/>
          </a:xfrm>
        </p:spPr>
        <p:txBody>
          <a:bodyPr/>
          <a:lstStyle>
            <a:lvl1pPr marL="0" indent="0" algn="ctr">
              <a:buNone/>
              <a:defRPr sz="1400" u="none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</p:txBody>
      </p:sp>
      <p:sp>
        <p:nvSpPr>
          <p:cNvPr id="9" name="Segnaposto contenuto 5"/>
          <p:cNvSpPr>
            <a:spLocks noGrp="1"/>
          </p:cNvSpPr>
          <p:nvPr>
            <p:ph sz="quarter" idx="4"/>
          </p:nvPr>
        </p:nvSpPr>
        <p:spPr>
          <a:xfrm>
            <a:off x="5436095" y="1484785"/>
            <a:ext cx="3528393" cy="3960440"/>
          </a:xfrm>
        </p:spPr>
        <p:txBody>
          <a:bodyPr/>
          <a:lstStyle>
            <a:lvl1pPr>
              <a:buNone/>
              <a:defRPr sz="2400" u="none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AA836182-B8FC-4D0D-B4CA-9792D958183E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4245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>
            <a:off x="4267200" y="330200"/>
            <a:ext cx="4875213" cy="542925"/>
            <a:chOff x="0" y="0"/>
            <a:chExt cx="4875212" cy="542924"/>
          </a:xfrm>
        </p:grpSpPr>
        <p:sp>
          <p:nvSpPr>
            <p:cNvPr id="19" name="Shape 19"/>
            <p:cNvSpPr/>
            <p:nvPr/>
          </p:nvSpPr>
          <p:spPr>
            <a:xfrm>
              <a:off x="0" y="0"/>
              <a:ext cx="4875213" cy="477838"/>
            </a:xfrm>
            <a:prstGeom prst="rect">
              <a:avLst/>
            </a:prstGeom>
            <a:solidFill>
              <a:srgbClr val="0B3E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0" y="473075"/>
              <a:ext cx="4875213" cy="69850"/>
            </a:xfrm>
            <a:prstGeom prst="rect">
              <a:avLst/>
            </a:prstGeom>
            <a:solidFill>
              <a:srgbClr val="A6CE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</p:grpSp>
      <p:sp>
        <p:nvSpPr>
          <p:cNvPr id="22" name="Shape 22"/>
          <p:cNvSpPr/>
          <p:nvPr/>
        </p:nvSpPr>
        <p:spPr>
          <a:xfrm>
            <a:off x="-1" y="6459537"/>
            <a:ext cx="9144002" cy="404813"/>
          </a:xfrm>
          <a:prstGeom prst="rect">
            <a:avLst/>
          </a:prstGeom>
          <a:solidFill>
            <a:srgbClr val="0B3E8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914400">
              <a:defRPr u="none"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-1" y="6388100"/>
            <a:ext cx="9144002" cy="71438"/>
          </a:xfrm>
          <a:prstGeom prst="rect">
            <a:avLst/>
          </a:prstGeom>
          <a:solidFill>
            <a:srgbClr val="A6CE3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914400">
              <a:defRPr u="none"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4975225" y="336550"/>
            <a:ext cx="3095513" cy="46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6799" tIns="46799" rIns="46799" bIns="46799">
            <a:spAutoFit/>
          </a:bodyPr>
          <a:lstStyle>
            <a:lvl1pPr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 u="none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www.crs4.it/vic/</a:t>
            </a:r>
          </a:p>
        </p:txBody>
      </p:sp>
      <p:pic>
        <p:nvPicPr>
          <p:cNvPr id="2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725" y="11112"/>
            <a:ext cx="3233738" cy="941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" name="Group 28"/>
          <p:cNvGrpSpPr/>
          <p:nvPr/>
        </p:nvGrpSpPr>
        <p:grpSpPr>
          <a:xfrm>
            <a:off x="-1588" y="328612"/>
            <a:ext cx="487363" cy="541338"/>
            <a:chOff x="0" y="0"/>
            <a:chExt cx="487362" cy="541337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487363" cy="476250"/>
            </a:xfrm>
            <a:prstGeom prst="rect">
              <a:avLst/>
            </a:prstGeom>
            <a:solidFill>
              <a:srgbClr val="0B3E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0" y="471487"/>
              <a:ext cx="487363" cy="69851"/>
            </a:xfrm>
            <a:prstGeom prst="rect">
              <a:avLst/>
            </a:prstGeom>
            <a:solidFill>
              <a:srgbClr val="A6CE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652837" y="330200"/>
            <a:ext cx="149226" cy="542925"/>
            <a:chOff x="0" y="0"/>
            <a:chExt cx="149225" cy="542924"/>
          </a:xfrm>
        </p:grpSpPr>
        <p:sp>
          <p:nvSpPr>
            <p:cNvPr id="29" name="Shape 29"/>
            <p:cNvSpPr/>
            <p:nvPr/>
          </p:nvSpPr>
          <p:spPr>
            <a:xfrm>
              <a:off x="0" y="0"/>
              <a:ext cx="149225" cy="477838"/>
            </a:xfrm>
            <a:prstGeom prst="rect">
              <a:avLst/>
            </a:prstGeom>
            <a:solidFill>
              <a:srgbClr val="0B3E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0" y="473075"/>
              <a:ext cx="149225" cy="69850"/>
            </a:xfrm>
            <a:prstGeom prst="rect">
              <a:avLst/>
            </a:prstGeom>
            <a:solidFill>
              <a:srgbClr val="A6CE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860800" y="330200"/>
            <a:ext cx="149225" cy="542925"/>
            <a:chOff x="0" y="0"/>
            <a:chExt cx="149225" cy="542924"/>
          </a:xfrm>
        </p:grpSpPr>
        <p:sp>
          <p:nvSpPr>
            <p:cNvPr id="32" name="Shape 32"/>
            <p:cNvSpPr/>
            <p:nvPr/>
          </p:nvSpPr>
          <p:spPr>
            <a:xfrm>
              <a:off x="0" y="0"/>
              <a:ext cx="149225" cy="477838"/>
            </a:xfrm>
            <a:prstGeom prst="rect">
              <a:avLst/>
            </a:prstGeom>
            <a:solidFill>
              <a:srgbClr val="0B3E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0" y="473075"/>
              <a:ext cx="149225" cy="69850"/>
            </a:xfrm>
            <a:prstGeom prst="rect">
              <a:avLst/>
            </a:prstGeom>
            <a:solidFill>
              <a:srgbClr val="A6CE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064000" y="330200"/>
            <a:ext cx="149225" cy="542925"/>
            <a:chOff x="0" y="0"/>
            <a:chExt cx="149225" cy="542924"/>
          </a:xfrm>
        </p:grpSpPr>
        <p:sp>
          <p:nvSpPr>
            <p:cNvPr id="35" name="Shape 35"/>
            <p:cNvSpPr/>
            <p:nvPr/>
          </p:nvSpPr>
          <p:spPr>
            <a:xfrm>
              <a:off x="0" y="0"/>
              <a:ext cx="149225" cy="477838"/>
            </a:xfrm>
            <a:prstGeom prst="rect">
              <a:avLst/>
            </a:prstGeom>
            <a:solidFill>
              <a:srgbClr val="0B3E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0" y="473075"/>
              <a:ext cx="149225" cy="69850"/>
            </a:xfrm>
            <a:prstGeom prst="rect">
              <a:avLst/>
            </a:prstGeom>
            <a:solidFill>
              <a:srgbClr val="A6CE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</p:grpSp>
      <p:pic>
        <p:nvPicPr>
          <p:cNvPr id="38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681412"/>
            <a:ext cx="9144000" cy="209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" name="Group 41"/>
          <p:cNvGrpSpPr/>
          <p:nvPr/>
        </p:nvGrpSpPr>
        <p:grpSpPr>
          <a:xfrm>
            <a:off x="-1" y="6278562"/>
            <a:ext cx="595314" cy="596901"/>
            <a:chOff x="0" y="0"/>
            <a:chExt cx="595312" cy="596900"/>
          </a:xfrm>
        </p:grpSpPr>
        <p:sp>
          <p:nvSpPr>
            <p:cNvPr id="39" name="Shape 39"/>
            <p:cNvSpPr/>
            <p:nvPr/>
          </p:nvSpPr>
          <p:spPr>
            <a:xfrm>
              <a:off x="-1" y="0"/>
              <a:ext cx="595314" cy="577850"/>
            </a:xfrm>
            <a:prstGeom prst="rect">
              <a:avLst/>
            </a:prstGeom>
            <a:solidFill>
              <a:srgbClr val="BBE0E3"/>
            </a:solidFill>
            <a:ln w="936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914400">
                <a:defRPr u="none"/>
              </a:pPr>
              <a:endParaRPr/>
            </a:p>
          </p:txBody>
        </p:sp>
        <p:pic>
          <p:nvPicPr>
            <p:cNvPr id="40" name="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50" y="30162"/>
              <a:ext cx="528638" cy="566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" name="Shape 42"/>
          <p:cNvSpPr/>
          <p:nvPr/>
        </p:nvSpPr>
        <p:spPr>
          <a:xfrm>
            <a:off x="1624012" y="6442075"/>
            <a:ext cx="5895976" cy="3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9" tIns="46799" rIns="46799" bIns="46799">
            <a:spAutoFit/>
          </a:bodyPr>
          <a:lstStyle>
            <a:lvl1pPr algn="ctr" defTabSz="9144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u="none">
                <a:solidFill>
                  <a:srgbClr val="FFFFFF"/>
                </a:solidFill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FFFF"/>
                </a:solidFill>
              </a:rPr>
              <a:t>Universita' di Cagliari, May  2015</a:t>
            </a:r>
          </a:p>
        </p:txBody>
      </p:sp>
      <p:pic>
        <p:nvPicPr>
          <p:cNvPr id="43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71797" y="6278562"/>
            <a:ext cx="879218" cy="596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747880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549" cy="6889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216295"/>
            <a:ext cx="2787314" cy="1672389"/>
          </a:xfrm>
          <a:prstGeom prst="rect">
            <a:avLst/>
          </a:prstGeom>
        </p:spPr>
      </p:pic>
      <p:sp>
        <p:nvSpPr>
          <p:cNvPr id="37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358814" y="1520571"/>
            <a:ext cx="8468919" cy="3731683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1pPr>
            <a:lvl2pPr marL="9144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3pPr>
            <a:lvl4pPr marL="17145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4pPr>
            <a:lvl5pPr marL="21717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2689" y="557048"/>
            <a:ext cx="6095043" cy="567559"/>
          </a:xfrm>
        </p:spPr>
        <p:txBody>
          <a:bodyPr>
            <a:normAutofit/>
          </a:bodyPr>
          <a:lstStyle>
            <a:lvl1pPr algn="l">
              <a:defRPr sz="2500" b="1" strike="noStrike" cap="all" normalizeH="0" baseline="0">
                <a:solidFill>
                  <a:srgbClr val="42BC9F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6" y="0"/>
            <a:ext cx="2787314" cy="16723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6" r="4099" b="27975"/>
          <a:stretch/>
        </p:blipFill>
        <p:spPr>
          <a:xfrm>
            <a:off x="7366209" y="6221913"/>
            <a:ext cx="1461524" cy="398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85182" y="621452"/>
            <a:ext cx="22500" cy="438750"/>
          </a:xfrm>
          <a:prstGeom prst="rect">
            <a:avLst/>
          </a:prstGeom>
        </p:spPr>
      </p:pic>
      <p:grpSp>
        <p:nvGrpSpPr>
          <p:cNvPr id="32" name="Group 31"/>
          <p:cNvGrpSpPr/>
          <p:nvPr userDrawn="1"/>
        </p:nvGrpSpPr>
        <p:grpSpPr>
          <a:xfrm>
            <a:off x="2246827" y="5906264"/>
            <a:ext cx="4692894" cy="713682"/>
            <a:chOff x="2246827" y="5906264"/>
            <a:chExt cx="4692894" cy="713682"/>
          </a:xfrm>
        </p:grpSpPr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315148" y="6282135"/>
              <a:ext cx="4556250" cy="225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692471" y="5906264"/>
              <a:ext cx="1801604" cy="14833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246827" y="6532174"/>
              <a:ext cx="4692894" cy="8777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" y="186087"/>
            <a:ext cx="2101358" cy="11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none">
                <a:solidFill>
                  <a:srgbClr val="BA324F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u="none" baseline="0"/>
            </a:lvl1pPr>
            <a:lvl2pPr>
              <a:defRPr u="none">
                <a:solidFill>
                  <a:srgbClr val="175676"/>
                </a:solidFill>
              </a:defRPr>
            </a:lvl2pPr>
            <a:lvl3pPr>
              <a:defRPr u="none" baseline="0">
                <a:solidFill>
                  <a:srgbClr val="175676"/>
                </a:solidFill>
              </a:defRPr>
            </a:lvl3pPr>
            <a:lvl4pPr>
              <a:defRPr u="none">
                <a:solidFill>
                  <a:srgbClr val="175676"/>
                </a:solidFill>
              </a:defRPr>
            </a:lvl4pPr>
            <a:lvl5pPr>
              <a:defRPr u="none">
                <a:solidFill>
                  <a:srgbClr val="175676"/>
                </a:solidFill>
              </a:defRPr>
            </a:lvl5pPr>
          </a:lstStyle>
          <a:p>
            <a:pPr lvl="0"/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</a:t>
            </a:r>
            <a:r>
              <a:rPr lang="en-US" noProof="0" dirty="0" err="1" smtClean="0"/>
              <a:t>stili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testo</a:t>
            </a:r>
            <a:r>
              <a:rPr lang="en-US" noProof="0" dirty="0" smtClean="0"/>
              <a:t> </a:t>
            </a:r>
            <a:r>
              <a:rPr lang="en-US" noProof="0" dirty="0" err="1" smtClean="0"/>
              <a:t>dello</a:t>
            </a:r>
            <a:r>
              <a:rPr lang="en-US" noProof="0" dirty="0" smtClean="0"/>
              <a:t> schema</a:t>
            </a:r>
          </a:p>
          <a:p>
            <a:pPr lvl="1"/>
            <a:r>
              <a:rPr lang="en-US" noProof="0" dirty="0" err="1" smtClean="0"/>
              <a:t>Secondo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Terzo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3"/>
            <a:r>
              <a:rPr lang="en-US" noProof="0" dirty="0" smtClean="0"/>
              <a:t>Quarto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Quinto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701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2708920"/>
            <a:ext cx="7772400" cy="1362075"/>
          </a:xfrm>
        </p:spPr>
        <p:txBody>
          <a:bodyPr anchor="t"/>
          <a:lstStyle>
            <a:lvl1pPr algn="l">
              <a:defRPr sz="3600" b="1" u="none" cap="all"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3568" y="1196752"/>
            <a:ext cx="7772400" cy="1500187"/>
          </a:xfrm>
        </p:spPr>
        <p:txBody>
          <a:bodyPr anchor="b"/>
          <a:lstStyle>
            <a:lvl1pPr marL="0" indent="0">
              <a:buNone/>
              <a:defRPr sz="2000" u="none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</a:t>
            </a:r>
            <a:r>
              <a:rPr lang="en-US" noProof="0" dirty="0" err="1" smtClean="0"/>
              <a:t>stili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testo</a:t>
            </a:r>
            <a:r>
              <a:rPr lang="en-US" noProof="0" dirty="0" smtClean="0"/>
              <a:t> </a:t>
            </a:r>
            <a:r>
              <a:rPr lang="en-US" noProof="0" dirty="0" err="1" smtClean="0"/>
              <a:t>dello</a:t>
            </a:r>
            <a:r>
              <a:rPr lang="en-US" noProof="0" dirty="0" smtClean="0"/>
              <a:t> schema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263FA5AF-18D2-49A6-A6F5-72FF9F3C9022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996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none"/>
            </a:lvl1pPr>
          </a:lstStyle>
          <a:p>
            <a:r>
              <a:rPr lang="it-IT" noProof="0" dirty="0" smtClean="0"/>
              <a:t>Fare clic per modificare lo stile del titolo</a:t>
            </a:r>
            <a:endParaRPr lang="en-US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4248472" cy="4896544"/>
          </a:xfrm>
        </p:spPr>
        <p:txBody>
          <a:bodyPr/>
          <a:lstStyle>
            <a:lvl1pPr>
              <a:defRPr sz="2400" u="none"/>
            </a:lvl1pPr>
            <a:lvl2pPr>
              <a:defRPr sz="2000" u="none"/>
            </a:lvl2pPr>
            <a:lvl3pPr>
              <a:defRPr sz="1800" u="none"/>
            </a:lvl3pPr>
            <a:lvl4pPr>
              <a:defRPr sz="1600" u="none"/>
            </a:lvl4pPr>
            <a:lvl5pPr>
              <a:defRPr sz="1600" u="none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en-US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392488" cy="4896544"/>
          </a:xfrm>
        </p:spPr>
        <p:txBody>
          <a:bodyPr/>
          <a:lstStyle>
            <a:lvl1pPr>
              <a:defRPr sz="2400" u="none"/>
            </a:lvl1pPr>
            <a:lvl2pPr>
              <a:defRPr sz="2000" u="none"/>
            </a:lvl2pPr>
            <a:lvl3pPr>
              <a:defRPr sz="1800" u="none"/>
            </a:lvl3pPr>
            <a:lvl4pPr>
              <a:defRPr sz="1600" u="none"/>
            </a:lvl4pPr>
            <a:lvl5pPr>
              <a:defRPr sz="16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en-US" noProof="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B824C913-DA60-4E90-9636-382A26259AE4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967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none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176FF69B-07D0-40CB-92AD-4B61D5E5E95D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417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CDD5A0C4-374E-4A5F-AA4B-DD54C2904D20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20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3286001" cy="958428"/>
          </a:xfrm>
        </p:spPr>
        <p:txBody>
          <a:bodyPr anchor="b"/>
          <a:lstStyle>
            <a:lvl1pPr algn="l">
              <a:defRPr sz="2000" b="1" u="none" baseline="0"/>
            </a:lvl1pPr>
          </a:lstStyle>
          <a:p>
            <a:r>
              <a:rPr lang="it-IT" noProof="0" dirty="0" smtClean="0"/>
              <a:t>Fare clic per modificare lo stile del titolo</a:t>
            </a:r>
            <a:endParaRPr lang="en-US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476672"/>
            <a:ext cx="5389438" cy="5832648"/>
          </a:xfrm>
        </p:spPr>
        <p:txBody>
          <a:bodyPr/>
          <a:lstStyle>
            <a:lvl1pPr>
              <a:defRPr sz="2800" u="none"/>
            </a:lvl1pPr>
            <a:lvl2pPr>
              <a:defRPr sz="2400" u="none"/>
            </a:lvl2pPr>
            <a:lvl3pPr>
              <a:defRPr sz="2000" u="none"/>
            </a:lvl3pPr>
            <a:lvl4pPr>
              <a:defRPr sz="1800" u="none"/>
            </a:lvl4pPr>
            <a:lvl5pPr>
              <a:defRPr sz="1800" u="none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512" y="1435100"/>
            <a:ext cx="3286001" cy="4874220"/>
          </a:xfrm>
        </p:spPr>
        <p:txBody>
          <a:bodyPr/>
          <a:lstStyle>
            <a:lvl1pPr marL="0" indent="0">
              <a:buNone/>
              <a:defRPr sz="1400" u="none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D3D0545D-3DE0-40F1-A7A3-1D47CC9AA08D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907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5373216"/>
            <a:ext cx="7128792" cy="422722"/>
          </a:xfrm>
        </p:spPr>
        <p:txBody>
          <a:bodyPr anchor="b"/>
          <a:lstStyle>
            <a:lvl1pPr algn="ctr">
              <a:defRPr sz="2000" b="1" u="none" baseline="0"/>
            </a:lvl1pPr>
          </a:lstStyle>
          <a:p>
            <a:r>
              <a:rPr lang="it-IT" noProof="0" dirty="0" smtClean="0"/>
              <a:t>Fare clic per modificare lo stile del titolo</a:t>
            </a:r>
            <a:endParaRPr lang="en-US" noProof="0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31640" y="620688"/>
            <a:ext cx="6552728" cy="4752528"/>
          </a:xfrm>
        </p:spPr>
        <p:txBody>
          <a:bodyPr/>
          <a:lstStyle>
            <a:lvl1pPr marL="0" indent="0">
              <a:buNone/>
              <a:defRPr sz="3200" u="none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43608" y="5805264"/>
            <a:ext cx="7128792" cy="510952"/>
          </a:xfrm>
        </p:spPr>
        <p:txBody>
          <a:bodyPr/>
          <a:lstStyle>
            <a:lvl1pPr marL="0" indent="0" algn="ctr">
              <a:buNone/>
              <a:defRPr sz="1400" u="none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72F3060C-58F3-49F4-9306-2096443CD9C7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387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43608" y="5805264"/>
            <a:ext cx="7128792" cy="510952"/>
          </a:xfrm>
        </p:spPr>
        <p:txBody>
          <a:bodyPr/>
          <a:lstStyle>
            <a:lvl1pPr marL="0" indent="0" algn="l">
              <a:buNone/>
              <a:defRPr sz="1200" u="none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u="none"/>
            </a:lvl1pPr>
          </a:lstStyle>
          <a:p>
            <a:pPr>
              <a:defRPr/>
            </a:pPr>
            <a:fld id="{C450A173-25BB-42E5-903C-44DF96C9B5BA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347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ttangolo 5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4ABDE0"/>
          </a:solidFill>
          <a:ln>
            <a:noFill/>
          </a:ln>
          <a:extLst/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it-IT" altLang="it-IT" sz="2400" u="none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476250"/>
            <a:ext cx="8785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here to change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484313"/>
            <a:ext cx="87852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 smtClean="0"/>
              <a:t>Click here to change styles</a:t>
            </a:r>
          </a:p>
          <a:p>
            <a:pPr lvl="1"/>
            <a:r>
              <a:rPr lang="en-US" altLang="it-IT" dirty="0" smtClean="0"/>
              <a:t>Second level</a:t>
            </a:r>
          </a:p>
          <a:p>
            <a:pPr lvl="2"/>
            <a:r>
              <a:rPr lang="en-US" altLang="it-IT" dirty="0" smtClean="0"/>
              <a:t>Third level</a:t>
            </a:r>
          </a:p>
          <a:p>
            <a:pPr lvl="3"/>
            <a:r>
              <a:rPr lang="en-US" altLang="it-IT" dirty="0" smtClean="0"/>
              <a:t>Fourth level</a:t>
            </a:r>
          </a:p>
          <a:p>
            <a:pPr lvl="4"/>
            <a:r>
              <a:rPr lang="en-US" altLang="it-IT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4625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629776C-41AE-4D9C-9400-074A64C323B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2" name="Rettangolo 6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4ABDE0"/>
          </a:solidFill>
          <a:ln w="9525" algn="ctr">
            <a:noFill/>
            <a:round/>
            <a:headEnd/>
            <a:tailEnd/>
          </a:ln>
        </p:spPr>
        <p:txBody>
          <a:bodyPr anchor="ctr"/>
          <a:lstStyle>
            <a:lvl1pPr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it-IT" sz="1200" u="none" dirty="0" smtClean="0">
                <a:solidFill>
                  <a:srgbClr val="FFFFFF"/>
                </a:solidFill>
                <a:latin typeface="Verdana" pitchFamily="34" charset="0"/>
              </a:rPr>
              <a:t>Mobile Graphics Tutorial</a:t>
            </a:r>
            <a:r>
              <a:rPr lang="en-US" altLang="it-IT" sz="1200" u="none" baseline="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mr-IN" altLang="it-IT" sz="1200" u="none" baseline="0" dirty="0" smtClean="0">
                <a:solidFill>
                  <a:srgbClr val="FFFFFF"/>
                </a:solidFill>
                <a:latin typeface="Verdana" pitchFamily="34" charset="0"/>
              </a:rPr>
              <a:t>–</a:t>
            </a:r>
            <a:r>
              <a:rPr lang="en-US" altLang="it-IT" sz="1200" u="none" baseline="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it-IT" sz="1200" u="none" baseline="0" dirty="0" err="1" smtClean="0">
                <a:solidFill>
                  <a:srgbClr val="FFFFFF"/>
                </a:solidFill>
                <a:latin typeface="Verdana" pitchFamily="34" charset="0"/>
              </a:rPr>
              <a:t>EuroGraphics</a:t>
            </a:r>
            <a:r>
              <a:rPr lang="en-US" altLang="it-IT" sz="1200" u="none" baseline="0" dirty="0" smtClean="0">
                <a:solidFill>
                  <a:srgbClr val="FFFFFF"/>
                </a:solidFill>
                <a:latin typeface="Verdana" pitchFamily="34" charset="0"/>
              </a:rPr>
              <a:t> 2017</a:t>
            </a:r>
            <a:endParaRPr lang="it-IT" altLang="it-IT" sz="1200" u="none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3" name="Immagine 10" descr="crs4-logo-white-green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488113"/>
            <a:ext cx="10842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83" y="6495257"/>
            <a:ext cx="333332" cy="33333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39" y="6465055"/>
            <a:ext cx="749298" cy="3799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7" r:id="rId12"/>
    <p:sldLayoutId id="214748421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effectLst/>
          <a:latin typeface="MS Reference Sans Serif" charset="0"/>
          <a:ea typeface="MS Reference Sans Serif" charset="0"/>
          <a:cs typeface="MS Reference Sans Serif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CA900"/>
        </a:buClr>
        <a:buFont typeface="Times" pitchFamily="18" charset="0"/>
        <a:buChar char="•"/>
        <a:defRPr sz="2400" b="1">
          <a:solidFill>
            <a:schemeClr val="tx1"/>
          </a:solidFill>
          <a:latin typeface="Geneva" charset="0"/>
          <a:ea typeface="Geneva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CA900"/>
        </a:buClr>
        <a:buChar char="–"/>
        <a:defRPr sz="2000">
          <a:solidFill>
            <a:srgbClr val="175676"/>
          </a:solidFill>
          <a:latin typeface="Geneva" charset="0"/>
          <a:ea typeface="Geneva" charset="0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CA900"/>
        </a:buClr>
        <a:buFont typeface="Times" pitchFamily="18" charset="0"/>
        <a:buChar char="•"/>
        <a:defRPr>
          <a:solidFill>
            <a:srgbClr val="175676"/>
          </a:solidFill>
          <a:latin typeface="Geneva" charset="0"/>
          <a:ea typeface="Geneva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CA900"/>
        </a:buClr>
        <a:buChar char="–"/>
        <a:defRPr>
          <a:solidFill>
            <a:srgbClr val="175676"/>
          </a:solidFill>
          <a:latin typeface="Geneva" charset="0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CA900"/>
        </a:buClr>
        <a:buChar char="»"/>
        <a:defRPr>
          <a:solidFill>
            <a:srgbClr val="175676"/>
          </a:solidFill>
          <a:latin typeface="Geneva" charset="0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5.png"/><Relationship Id="rId7" Type="http://schemas.openxmlformats.org/officeDocument/2006/relationships/image" Target="../media/image9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microsoft.com/office/2007/relationships/hdphoto" Target="../media/hdphoto2.wdp"/><Relationship Id="rId7" Type="http://schemas.openxmlformats.org/officeDocument/2006/relationships/image" Target="../media/image10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vcg.isti.cnr.it/vasco/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 4</a:t>
            </a:r>
            <a:endParaRPr lang="it-IT" dirty="0"/>
          </a:p>
        </p:txBody>
      </p:sp>
      <p:sp>
        <p:nvSpPr>
          <p:cNvPr id="7171" name="Segnaposto contenuto 2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metric capture and reconstruction</a:t>
            </a:r>
            <a:endParaRPr lang="it-IT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ABD76814-D8B1-4D36-A3CB-AC8922861EEA}" type="slidenum">
              <a:rPr lang="it-IT" smtClean="0"/>
              <a:pPr>
                <a:defRPr/>
              </a:pPr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88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dirty="0" smtClean="0">
                <a:latin typeface="MS Reference Sans Serif" panose="020B0604030504040204" pitchFamily="34" charset="0"/>
              </a:rPr>
              <a:t>Features (3/7): Active lighting</a:t>
            </a:r>
            <a:endParaRPr lang="it-IT" dirty="0">
              <a:latin typeface="MS Reference Sans Serif" panose="020B060403050404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All smartphones have a flashlight</a:t>
            </a:r>
          </a:p>
          <a:p>
            <a:pPr lvl="1"/>
            <a:r>
              <a:rPr lang="en-US" dirty="0"/>
              <a:t>LED source at fixed distance from camera</a:t>
            </a:r>
          </a:p>
          <a:p>
            <a:r>
              <a:rPr lang="en-US" dirty="0"/>
              <a:t>Custom devices have integrated emitters</a:t>
            </a:r>
          </a:p>
          <a:p>
            <a:pPr lvl="1"/>
            <a:r>
              <a:rPr lang="en-US" dirty="0"/>
              <a:t>Google TANGO / Microsoft Kinect</a:t>
            </a:r>
          </a:p>
          <a:p>
            <a:pPr lvl="2"/>
            <a:r>
              <a:rPr lang="en-US" altLang="it-IT" dirty="0"/>
              <a:t>Integrated depth sensor</a:t>
            </a:r>
          </a:p>
          <a:p>
            <a:endParaRPr lang="en-US" dirty="0"/>
          </a:p>
          <a:p>
            <a:r>
              <a:rPr lang="en-US" dirty="0"/>
              <a:t>Leads to specialized capture procedures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7F1F4-5DD8-473C-BAEE-74D672781BB5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061" y="3080912"/>
            <a:ext cx="1874713" cy="1404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970" y="3080912"/>
            <a:ext cx="2500173" cy="1404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Segnaposto contenuto 11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70" y="1563318"/>
            <a:ext cx="4392613" cy="1422068"/>
          </a:xfrm>
          <a:prstGeom prst="rect">
            <a:avLst/>
          </a:prstGeom>
          <a:noFill/>
        </p:spPr>
      </p:pic>
      <p:sp>
        <p:nvSpPr>
          <p:cNvPr id="13" name="Rettangolo 12"/>
          <p:cNvSpPr/>
          <p:nvPr/>
        </p:nvSpPr>
        <p:spPr bwMode="auto">
          <a:xfrm>
            <a:off x="1456661" y="1552923"/>
            <a:ext cx="6249695" cy="4062733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Specialized capture procedures exploiting synchronization of illumination and visual sensing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  <a:p>
            <a:pPr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Ex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.</a:t>
            </a:r>
            <a:r>
              <a:rPr lang="en-US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u="none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Riviere</a:t>
            </a:r>
            <a:r>
              <a:rPr lang="en-US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et al. </a:t>
            </a:r>
            <a:r>
              <a:rPr lang="en-US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Mobile </a:t>
            </a:r>
            <a:r>
              <a:rPr lang="en-US" b="1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surface </a:t>
            </a:r>
            <a:r>
              <a:rPr lang="en-US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reflectometry</a:t>
            </a:r>
            <a:r>
              <a:rPr lang="en-US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.</a:t>
            </a:r>
            <a:r>
              <a:rPr lang="en-US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i="1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Computer Graphics Forum</a:t>
            </a:r>
            <a:r>
              <a:rPr lang="en-US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. 2015</a:t>
            </a:r>
            <a:r>
              <a:rPr lang="en-US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.</a:t>
            </a:r>
          </a:p>
          <a:p>
            <a:pPr eaLnBrk="0" hangingPunct="0"/>
            <a:endParaRPr lang="en-US" sz="2400" u="none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lang="en-US" sz="2400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  <a:p>
            <a:pPr eaLnBrk="0" hangingPunct="0"/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408" y="3783341"/>
            <a:ext cx="3860948" cy="183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61" y="4116867"/>
            <a:ext cx="2293531" cy="11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7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(4/7): Non-visual sensors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1484314"/>
            <a:ext cx="8752577" cy="4730956"/>
          </a:xfrm>
        </p:spPr>
        <p:txBody>
          <a:bodyPr/>
          <a:lstStyle/>
          <a:p>
            <a:r>
              <a:rPr lang="en-US" dirty="0" smtClean="0"/>
              <a:t>Absolute reference</a:t>
            </a:r>
          </a:p>
          <a:p>
            <a:pPr lvl="1"/>
            <a:r>
              <a:rPr lang="en-US" b="1" dirty="0" smtClean="0"/>
              <a:t>GPS / A-GPS</a:t>
            </a:r>
          </a:p>
          <a:p>
            <a:pPr lvl="2"/>
            <a:r>
              <a:rPr lang="en-US" sz="1400" dirty="0" smtClean="0"/>
              <a:t>Mainly for outdoor applications</a:t>
            </a:r>
          </a:p>
          <a:p>
            <a:pPr lvl="1"/>
            <a:r>
              <a:rPr lang="en-US" b="1" dirty="0" smtClean="0"/>
              <a:t>Magnetometer</a:t>
            </a:r>
            <a:endParaRPr lang="en-US" b="1" dirty="0"/>
          </a:p>
          <a:p>
            <a:pPr lvl="2"/>
            <a:r>
              <a:rPr lang="en-US" sz="1400" dirty="0" smtClean="0"/>
              <a:t>Enable compass implementation</a:t>
            </a:r>
          </a:p>
          <a:p>
            <a:pPr lvl="2"/>
            <a:r>
              <a:rPr lang="en-US" sz="1400" dirty="0" smtClean="0"/>
              <a:t>Often inaccurate for indoor</a:t>
            </a:r>
          </a:p>
          <a:p>
            <a:r>
              <a:rPr lang="en-US" dirty="0" smtClean="0"/>
              <a:t>Relative reference</a:t>
            </a:r>
          </a:p>
          <a:p>
            <a:pPr lvl="1"/>
            <a:r>
              <a:rPr lang="en-US" b="1" dirty="0" smtClean="0"/>
              <a:t>Accelerometer</a:t>
            </a:r>
            <a:endParaRPr lang="en-US" b="1" dirty="0"/>
          </a:p>
          <a:p>
            <a:pPr lvl="2"/>
            <a:r>
              <a:rPr lang="en-US" sz="1400" dirty="0" smtClean="0"/>
              <a:t>Variable accuracy (sensitive to temperature)</a:t>
            </a:r>
          </a:p>
          <a:p>
            <a:pPr lvl="2"/>
            <a:r>
              <a:rPr lang="en-US" sz="1600" dirty="0" smtClean="0"/>
              <a:t>Good metric information for small scale scene </a:t>
            </a:r>
          </a:p>
          <a:p>
            <a:pPr lvl="1"/>
            <a:r>
              <a:rPr lang="en-US" b="1" dirty="0" smtClean="0"/>
              <a:t>Gyroscope</a:t>
            </a:r>
            <a:endParaRPr lang="en-US" b="1" dirty="0"/>
          </a:p>
          <a:p>
            <a:pPr lvl="2"/>
            <a:r>
              <a:rPr lang="en-US" sz="1400" dirty="0" smtClean="0"/>
              <a:t>Very good accuracy for device relative orientation</a:t>
            </a:r>
          </a:p>
          <a:p>
            <a:r>
              <a:rPr lang="en-US" dirty="0" smtClean="0"/>
              <a:t>Synced with camera!</a:t>
            </a:r>
          </a:p>
          <a:p>
            <a:pPr lvl="1"/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90" y="4419300"/>
            <a:ext cx="1926076" cy="1444558"/>
          </a:xfrm>
          <a:prstGeom prst="rect">
            <a:avLst/>
          </a:prstGeom>
        </p:spPr>
      </p:pic>
      <p:pic>
        <p:nvPicPr>
          <p:cNvPr id="7" name="Picture 2" descr="Risultati immagini per smartphone senso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60" y="1432567"/>
            <a:ext cx="4158914" cy="267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1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(4/7): Non-visual sensors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1484314"/>
            <a:ext cx="8752577" cy="4730956"/>
          </a:xfrm>
        </p:spPr>
        <p:txBody>
          <a:bodyPr/>
          <a:lstStyle/>
          <a:p>
            <a:r>
              <a:rPr lang="en-US" dirty="0" smtClean="0"/>
              <a:t>Absolute reference</a:t>
            </a:r>
          </a:p>
          <a:p>
            <a:pPr lvl="1"/>
            <a:r>
              <a:rPr lang="en-US" b="1" dirty="0" smtClean="0"/>
              <a:t>GPS / A-GPS</a:t>
            </a:r>
          </a:p>
          <a:p>
            <a:pPr lvl="2"/>
            <a:r>
              <a:rPr lang="en-US" sz="1400" dirty="0" smtClean="0"/>
              <a:t>Mainly for outdoor applications</a:t>
            </a:r>
          </a:p>
          <a:p>
            <a:pPr lvl="1"/>
            <a:r>
              <a:rPr lang="en-US" b="1" dirty="0" smtClean="0"/>
              <a:t>Magnetometer</a:t>
            </a:r>
            <a:endParaRPr lang="en-US" b="1" dirty="0"/>
          </a:p>
          <a:p>
            <a:pPr lvl="2"/>
            <a:r>
              <a:rPr lang="en-US" sz="1400" dirty="0" smtClean="0"/>
              <a:t>Enable compass implementation</a:t>
            </a:r>
          </a:p>
          <a:p>
            <a:pPr lvl="2"/>
            <a:r>
              <a:rPr lang="en-US" sz="1400" dirty="0" smtClean="0"/>
              <a:t>Often inaccurate for indoor</a:t>
            </a:r>
          </a:p>
          <a:p>
            <a:r>
              <a:rPr lang="en-US" dirty="0" smtClean="0"/>
              <a:t>Relative reference</a:t>
            </a:r>
          </a:p>
          <a:p>
            <a:pPr lvl="1"/>
            <a:r>
              <a:rPr lang="en-US" b="1" dirty="0" smtClean="0"/>
              <a:t>Accelerometer</a:t>
            </a:r>
            <a:endParaRPr lang="en-US" b="1" dirty="0"/>
          </a:p>
          <a:p>
            <a:pPr lvl="2"/>
            <a:r>
              <a:rPr lang="en-US" sz="1400" dirty="0" smtClean="0"/>
              <a:t>Variable accuracy (sensitive to temperature)</a:t>
            </a:r>
          </a:p>
          <a:p>
            <a:pPr lvl="2"/>
            <a:r>
              <a:rPr lang="en-US" sz="1600" dirty="0" smtClean="0"/>
              <a:t>Good metric information for small scale scene </a:t>
            </a:r>
          </a:p>
          <a:p>
            <a:pPr lvl="1"/>
            <a:r>
              <a:rPr lang="en-US" b="1" dirty="0" smtClean="0"/>
              <a:t>Gyroscope</a:t>
            </a:r>
            <a:endParaRPr lang="en-US" b="1" dirty="0"/>
          </a:p>
          <a:p>
            <a:pPr lvl="2"/>
            <a:r>
              <a:rPr lang="en-US" sz="1400" dirty="0" smtClean="0"/>
              <a:t>Very good accuracy for device relative orientation</a:t>
            </a:r>
          </a:p>
          <a:p>
            <a:r>
              <a:rPr lang="en-US" dirty="0" smtClean="0"/>
              <a:t>Synced with camera!</a:t>
            </a:r>
          </a:p>
          <a:p>
            <a:pPr lvl="1"/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90" y="4419300"/>
            <a:ext cx="1926076" cy="1444558"/>
          </a:xfrm>
          <a:prstGeom prst="rect">
            <a:avLst/>
          </a:prstGeom>
        </p:spPr>
      </p:pic>
      <p:pic>
        <p:nvPicPr>
          <p:cNvPr id="7" name="Picture 2" descr="Risultati immagini per smartphone senso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60" y="1432567"/>
            <a:ext cx="4158914" cy="267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 bwMode="auto">
          <a:xfrm>
            <a:off x="1456661" y="1552923"/>
            <a:ext cx="6249695" cy="4062733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Data fusion!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  <a:p>
            <a:pPr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Ex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.</a:t>
            </a:r>
            <a:r>
              <a:rPr lang="en-US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</a:t>
            </a:r>
            <a:r>
              <a:rPr lang="it-IT" u="none" dirty="0" err="1">
                <a:latin typeface="Roboto Condensed"/>
              </a:rPr>
              <a:t>Garro</a:t>
            </a:r>
            <a:r>
              <a:rPr lang="it-IT" u="none" dirty="0">
                <a:latin typeface="Roboto Condensed"/>
              </a:rPr>
              <a:t> et al. </a:t>
            </a:r>
            <a:r>
              <a:rPr lang="it-IT" b="1" u="none" dirty="0"/>
              <a:t>Fast </a:t>
            </a:r>
            <a:r>
              <a:rPr lang="it-IT" b="1" u="none" dirty="0" err="1"/>
              <a:t>Metric</a:t>
            </a:r>
            <a:r>
              <a:rPr lang="it-IT" b="1" u="none" dirty="0"/>
              <a:t> </a:t>
            </a:r>
            <a:r>
              <a:rPr lang="it-IT" b="1" u="none" dirty="0" err="1"/>
              <a:t>Acquisition</a:t>
            </a:r>
            <a:r>
              <a:rPr lang="it-IT" b="1" u="none" dirty="0"/>
              <a:t> with Mobile </a:t>
            </a:r>
            <a:r>
              <a:rPr lang="it-IT" b="1" u="none" dirty="0" err="1"/>
              <a:t>Devices</a:t>
            </a:r>
            <a:r>
              <a:rPr lang="en-US" b="1" u="none" dirty="0">
                <a:latin typeface="Roboto Condensed"/>
              </a:rPr>
              <a:t>. </a:t>
            </a:r>
            <a:r>
              <a:rPr lang="en-US" u="none" dirty="0">
                <a:latin typeface="Roboto Condensed"/>
              </a:rPr>
              <a:t>VMV 2016</a:t>
            </a:r>
            <a:endParaRPr lang="it-IT" u="none" dirty="0">
              <a:latin typeface="Roboto Condensed"/>
            </a:endParaRPr>
          </a:p>
          <a:p>
            <a:pPr eaLnBrk="0" hangingPunct="0"/>
            <a:r>
              <a:rPr lang="en-US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.</a:t>
            </a:r>
          </a:p>
          <a:p>
            <a:pPr eaLnBrk="0" hangingPunct="0"/>
            <a:endParaRPr lang="en-US" sz="2400" u="none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lang="en-US" sz="2400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  <a:p>
            <a:pPr eaLnBrk="0" hangingPunct="0"/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06" y="3380755"/>
            <a:ext cx="6235350" cy="207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  <a:r>
              <a:rPr lang="en-US" dirty="0" smtClean="0"/>
              <a:t>(5/7): </a:t>
            </a:r>
            <a:r>
              <a:rPr lang="en-US" dirty="0"/>
              <a:t>Processing </a:t>
            </a:r>
            <a:r>
              <a:rPr lang="en-US" dirty="0" smtClean="0"/>
              <a:t>power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Growing performance of mobile CPU+GPU </a:t>
            </a:r>
          </a:p>
          <a:p>
            <a:pPr lvl="1"/>
            <a:r>
              <a:rPr lang="en-US" b="0" dirty="0" smtClean="0"/>
              <a:t>(</a:t>
            </a:r>
            <a:r>
              <a:rPr lang="en-US" b="0" i="1" dirty="0" smtClean="0"/>
              <a:t>see previous sections</a:t>
            </a:r>
            <a:r>
              <a:rPr lang="en-US" b="0" dirty="0" smtClean="0"/>
              <a:t>)</a:t>
            </a:r>
          </a:p>
          <a:p>
            <a:r>
              <a:rPr lang="en-US" dirty="0" smtClean="0"/>
              <a:t>Capable to </a:t>
            </a:r>
            <a:r>
              <a:rPr lang="en-US" dirty="0" err="1" smtClean="0"/>
              <a:t>execture</a:t>
            </a:r>
            <a:r>
              <a:rPr lang="en-US" dirty="0" smtClean="0"/>
              <a:t> computer </a:t>
            </a:r>
            <a:r>
              <a:rPr lang="en-US" dirty="0"/>
              <a:t>vision </a:t>
            </a:r>
            <a:r>
              <a:rPr lang="en-US" dirty="0" smtClean="0"/>
              <a:t>pipeline on mobile device</a:t>
            </a:r>
            <a:endParaRPr lang="en-US" dirty="0"/>
          </a:p>
          <a:p>
            <a:pPr lvl="1"/>
            <a:r>
              <a:rPr lang="en-US" dirty="0" smtClean="0"/>
              <a:t>i.e</a:t>
            </a:r>
            <a:r>
              <a:rPr lang="en-US" dirty="0"/>
              <a:t>. </a:t>
            </a:r>
            <a:r>
              <a:rPr lang="en-US" i="1" dirty="0" err="1"/>
              <a:t>OpenCV</a:t>
            </a:r>
            <a:r>
              <a:rPr lang="en-US" dirty="0"/>
              <a:t> for Android</a:t>
            </a:r>
          </a:p>
          <a:p>
            <a:r>
              <a:rPr lang="en-US" dirty="0" smtClean="0"/>
              <a:t>Some limitations due to power consumption</a:t>
            </a:r>
          </a:p>
          <a:p>
            <a:pPr marL="0" indent="0">
              <a:buNone/>
            </a:pPr>
            <a:endParaRPr lang="en-US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  <p:pic>
        <p:nvPicPr>
          <p:cNvPr id="7" name="Picture 2" descr="Risultati immagini per qualcomm chips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6725"/>
            <a:ext cx="4392613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3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  <a:r>
              <a:rPr lang="en-US" dirty="0" smtClean="0"/>
              <a:t>(5/7): </a:t>
            </a:r>
            <a:r>
              <a:rPr lang="en-US" dirty="0"/>
              <a:t>Processing </a:t>
            </a:r>
            <a:r>
              <a:rPr lang="en-US" dirty="0" smtClean="0"/>
              <a:t>power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Growing performance of mobile CPU+GPU </a:t>
            </a:r>
          </a:p>
          <a:p>
            <a:pPr lvl="1"/>
            <a:r>
              <a:rPr lang="en-US" b="0" dirty="0" smtClean="0"/>
              <a:t>(</a:t>
            </a:r>
            <a:r>
              <a:rPr lang="en-US" b="0" i="1" dirty="0" smtClean="0"/>
              <a:t>see previous sections</a:t>
            </a:r>
            <a:r>
              <a:rPr lang="en-US" b="0" dirty="0" smtClean="0"/>
              <a:t>)</a:t>
            </a:r>
          </a:p>
          <a:p>
            <a:r>
              <a:rPr lang="en-US" dirty="0" smtClean="0"/>
              <a:t>Capable to </a:t>
            </a:r>
            <a:r>
              <a:rPr lang="en-US" dirty="0" err="1" smtClean="0"/>
              <a:t>execture</a:t>
            </a:r>
            <a:r>
              <a:rPr lang="en-US" dirty="0" smtClean="0"/>
              <a:t> computer </a:t>
            </a:r>
            <a:r>
              <a:rPr lang="en-US" dirty="0"/>
              <a:t>vision </a:t>
            </a:r>
            <a:r>
              <a:rPr lang="en-US" dirty="0" smtClean="0"/>
              <a:t>pipeline on mobile device</a:t>
            </a:r>
            <a:endParaRPr lang="en-US" dirty="0"/>
          </a:p>
          <a:p>
            <a:pPr lvl="1"/>
            <a:r>
              <a:rPr lang="en-US" dirty="0" smtClean="0"/>
              <a:t>i.e</a:t>
            </a:r>
            <a:r>
              <a:rPr lang="en-US" dirty="0"/>
              <a:t>. </a:t>
            </a:r>
            <a:r>
              <a:rPr lang="en-US" i="1" dirty="0" err="1"/>
              <a:t>OpenCV</a:t>
            </a:r>
            <a:r>
              <a:rPr lang="en-US" dirty="0"/>
              <a:t> for Android</a:t>
            </a:r>
          </a:p>
          <a:p>
            <a:r>
              <a:rPr lang="en-US" dirty="0" smtClean="0"/>
              <a:t>Some limitations due to power consumption</a:t>
            </a:r>
          </a:p>
          <a:p>
            <a:pPr marL="0" indent="0">
              <a:buNone/>
            </a:pPr>
            <a:endParaRPr lang="en-US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  <p:pic>
        <p:nvPicPr>
          <p:cNvPr id="7" name="Picture 2" descr="Risultati immagini per qualcomm chips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6725"/>
            <a:ext cx="4392613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 bwMode="auto">
          <a:xfrm>
            <a:off x="1456661" y="1552923"/>
            <a:ext cx="6249695" cy="4062733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On-board pre-processing or even full processing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  <a:p>
            <a:pPr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Ex.</a:t>
            </a:r>
            <a:r>
              <a:rPr lang="en-US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 </a:t>
            </a:r>
            <a:r>
              <a:rPr lang="en-US" u="none" dirty="0" err="1" smtClean="0">
                <a:latin typeface="Roboto Condensed"/>
              </a:rPr>
              <a:t>Tanskanen</a:t>
            </a:r>
            <a:r>
              <a:rPr lang="en-US" u="none" dirty="0" smtClean="0">
                <a:latin typeface="Roboto Condensed"/>
              </a:rPr>
              <a:t> </a:t>
            </a:r>
            <a:r>
              <a:rPr lang="en-US" u="none" dirty="0">
                <a:latin typeface="Roboto Condensed"/>
              </a:rPr>
              <a:t>et al. </a:t>
            </a:r>
            <a:r>
              <a:rPr lang="en-US" b="1" u="none" dirty="0">
                <a:latin typeface="Roboto Condensed"/>
              </a:rPr>
              <a:t>Live Metric 3D Reconstruction on Mobile Phones</a:t>
            </a:r>
            <a:r>
              <a:rPr lang="en-US" u="none" dirty="0">
                <a:latin typeface="Roboto Condensed"/>
              </a:rPr>
              <a:t>. ICCV2013</a:t>
            </a:r>
          </a:p>
          <a:p>
            <a:pPr eaLnBrk="0" hangingPunct="0"/>
            <a:endParaRPr lang="it-IT" u="none" dirty="0" smtClean="0">
              <a:latin typeface="Roboto Condensed"/>
            </a:endParaRPr>
          </a:p>
          <a:p>
            <a:pPr eaLnBrk="0" hangingPunct="0"/>
            <a:r>
              <a:rPr lang="en-US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.</a:t>
            </a:r>
          </a:p>
          <a:p>
            <a:pPr eaLnBrk="0" hangingPunct="0"/>
            <a:endParaRPr lang="en-US" sz="2400" u="none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lang="en-US" sz="2400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  <a:p>
            <a:pPr eaLnBrk="0" hangingPunct="0"/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50" y="3976509"/>
            <a:ext cx="2477380" cy="159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08" y="3725814"/>
            <a:ext cx="3088338" cy="184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7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  <a:r>
              <a:rPr lang="en-US" dirty="0" smtClean="0"/>
              <a:t>(6/7): Connectivity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1" y="1380009"/>
            <a:ext cx="4520079" cy="4896544"/>
          </a:xfrm>
        </p:spPr>
        <p:txBody>
          <a:bodyPr/>
          <a:lstStyle/>
          <a:p>
            <a:r>
              <a:rPr lang="en-US" dirty="0" smtClean="0"/>
              <a:t>Many connectivity options</a:t>
            </a:r>
          </a:p>
          <a:p>
            <a:pPr lvl="1"/>
            <a:r>
              <a:rPr lang="en-US" b="1" dirty="0" smtClean="0"/>
              <a:t>Local area</a:t>
            </a:r>
            <a:r>
              <a:rPr lang="en-US" dirty="0" smtClean="0"/>
              <a:t>: NFC</a:t>
            </a:r>
            <a:r>
              <a:rPr lang="en-US" dirty="0"/>
              <a:t>, Bluetooth, Bluetooth Low Energy, </a:t>
            </a:r>
            <a:r>
              <a:rPr lang="en-US" dirty="0" smtClean="0"/>
              <a:t>Wi-Fi 802.11x</a:t>
            </a:r>
          </a:p>
          <a:p>
            <a:pPr lvl="1"/>
            <a:r>
              <a:rPr lang="en-US" b="1" dirty="0" smtClean="0"/>
              <a:t>Wide area</a:t>
            </a:r>
            <a:r>
              <a:rPr lang="en-US" dirty="0" smtClean="0"/>
              <a:t>: Cellular wireless networks: 3G/4G/5G</a:t>
            </a:r>
          </a:p>
          <a:p>
            <a:r>
              <a:rPr lang="en-US" dirty="0" smtClean="0"/>
              <a:t>Mobile devices can connect at local or wide area at reasonable speed</a:t>
            </a:r>
          </a:p>
          <a:p>
            <a:pPr lvl="1"/>
            <a:r>
              <a:rPr lang="en-US" dirty="0" smtClean="0"/>
              <a:t>Typical LTE/4G: 18 </a:t>
            </a:r>
            <a:r>
              <a:rPr lang="en-US" dirty="0"/>
              <a:t>Mbps </a:t>
            </a:r>
            <a:r>
              <a:rPr lang="en-US" dirty="0" smtClean="0"/>
              <a:t>down, 9.0 Mbps up</a:t>
            </a:r>
          </a:p>
          <a:p>
            <a:pPr lvl="1"/>
            <a:r>
              <a:rPr lang="en-US" dirty="0" smtClean="0"/>
              <a:t>Typical Wi-Fi: 54Mbps (g), 300Mbps (n), 1Gbps (ac).</a:t>
            </a:r>
            <a:endParaRPr lang="en-US" dirty="0"/>
          </a:p>
          <a:p>
            <a:r>
              <a:rPr lang="en-US" dirty="0"/>
              <a:t>L</a:t>
            </a:r>
            <a:r>
              <a:rPr lang="en-US" dirty="0" smtClean="0"/>
              <a:t>o-cost -&gt; No-Costs</a:t>
            </a:r>
          </a:p>
          <a:p>
            <a:pPr marL="0" indent="0">
              <a:buNone/>
            </a:pPr>
            <a:endParaRPr lang="en-US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11" y="2857014"/>
            <a:ext cx="882501" cy="68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76" y="973987"/>
            <a:ext cx="2076118" cy="212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23" y="3540578"/>
            <a:ext cx="12001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36" y="4093534"/>
            <a:ext cx="2407270" cy="191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549656" y="3051527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/>
              <a:t>The internet; on-line</a:t>
            </a:r>
          </a:p>
          <a:p>
            <a:r>
              <a:rPr lang="en-US" sz="2000" dirty="0"/>
              <a:t>repositories</a:t>
            </a:r>
            <a:endParaRPr lang="en-US" sz="2000" dirty="0" smtClean="0"/>
          </a:p>
        </p:txBody>
      </p:sp>
      <p:sp>
        <p:nvSpPr>
          <p:cNvPr id="9" name="Rettangolo 8"/>
          <p:cNvSpPr/>
          <p:nvPr/>
        </p:nvSpPr>
        <p:spPr>
          <a:xfrm>
            <a:off x="6421136" y="5774608"/>
            <a:ext cx="2605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Computing nodes (back</a:t>
            </a:r>
          </a:p>
          <a:p>
            <a:r>
              <a:rPr lang="en-US" dirty="0"/>
              <a:t>end) (cloud, server)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352439" y="5493224"/>
            <a:ext cx="2605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Mobile system</a:t>
            </a:r>
            <a:endParaRPr lang="en-US" dirty="0"/>
          </a:p>
        </p:txBody>
      </p:sp>
      <p:cxnSp>
        <p:nvCxnSpPr>
          <p:cNvPr id="11" name="Connettore 4 10"/>
          <p:cNvCxnSpPr/>
          <p:nvPr/>
        </p:nvCxnSpPr>
        <p:spPr bwMode="auto">
          <a:xfrm flipV="1">
            <a:off x="5310298" y="1860698"/>
            <a:ext cx="1239358" cy="861237"/>
          </a:xfrm>
          <a:prstGeom prst="bentConnector3">
            <a:avLst>
              <a:gd name="adj1" fmla="val -617"/>
            </a:avLst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ttore 4 21"/>
          <p:cNvCxnSpPr>
            <a:stCxn id="16" idx="1"/>
          </p:cNvCxnSpPr>
          <p:nvPr/>
        </p:nvCxnSpPr>
        <p:spPr bwMode="auto">
          <a:xfrm rot="10800000" flipH="1" flipV="1">
            <a:off x="4352438" y="5677890"/>
            <a:ext cx="2068697" cy="510914"/>
          </a:xfrm>
          <a:prstGeom prst="bentConnector3">
            <a:avLst>
              <a:gd name="adj1" fmla="val -11050"/>
            </a:avLst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ttore 4 25"/>
          <p:cNvCxnSpPr>
            <a:stCxn id="2055" idx="3"/>
            <a:endCxn id="2052" idx="3"/>
          </p:cNvCxnSpPr>
          <p:nvPr/>
        </p:nvCxnSpPr>
        <p:spPr bwMode="auto">
          <a:xfrm flipV="1">
            <a:off x="8828406" y="2033999"/>
            <a:ext cx="6088" cy="3015951"/>
          </a:xfrm>
          <a:prstGeom prst="bentConnector3">
            <a:avLst>
              <a:gd name="adj1" fmla="val 3854928"/>
            </a:avLst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2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  <a:r>
              <a:rPr lang="en-US" dirty="0" smtClean="0"/>
              <a:t>(6/7): Connectivity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1" y="1380009"/>
            <a:ext cx="4520079" cy="4896544"/>
          </a:xfrm>
        </p:spPr>
        <p:txBody>
          <a:bodyPr/>
          <a:lstStyle/>
          <a:p>
            <a:r>
              <a:rPr lang="en-US" dirty="0" smtClean="0"/>
              <a:t>Many connectivity options</a:t>
            </a:r>
          </a:p>
          <a:p>
            <a:pPr lvl="1"/>
            <a:r>
              <a:rPr lang="en-US" b="1" dirty="0" smtClean="0"/>
              <a:t>Local area</a:t>
            </a:r>
            <a:r>
              <a:rPr lang="en-US" dirty="0" smtClean="0"/>
              <a:t>: NFC</a:t>
            </a:r>
            <a:r>
              <a:rPr lang="en-US" dirty="0"/>
              <a:t>, Bluetooth, Bluetooth Low Energy, </a:t>
            </a:r>
            <a:r>
              <a:rPr lang="en-US" dirty="0" smtClean="0"/>
              <a:t>Wi-Fi 802.11x</a:t>
            </a:r>
          </a:p>
          <a:p>
            <a:pPr lvl="1"/>
            <a:r>
              <a:rPr lang="en-US" b="1" dirty="0" smtClean="0"/>
              <a:t>Wide area</a:t>
            </a:r>
            <a:r>
              <a:rPr lang="en-US" dirty="0" smtClean="0"/>
              <a:t>: Cellular wireless networks: 3G/4G/5G</a:t>
            </a:r>
          </a:p>
          <a:p>
            <a:r>
              <a:rPr lang="en-US" dirty="0" smtClean="0"/>
              <a:t>Mobile devices can connect at local or wide area at reasonable speed</a:t>
            </a:r>
          </a:p>
          <a:p>
            <a:pPr lvl="1"/>
            <a:r>
              <a:rPr lang="en-US" dirty="0" smtClean="0"/>
              <a:t>Typical LTE/4G: 18 </a:t>
            </a:r>
            <a:r>
              <a:rPr lang="en-US" dirty="0"/>
              <a:t>Mbps </a:t>
            </a:r>
            <a:r>
              <a:rPr lang="en-US" dirty="0" smtClean="0"/>
              <a:t>down, 9.0 Mbps up</a:t>
            </a:r>
          </a:p>
          <a:p>
            <a:pPr lvl="1"/>
            <a:r>
              <a:rPr lang="en-US" dirty="0" smtClean="0"/>
              <a:t>Typical Wi-Fi: 54Mbps (g), 300Mbps (n), 1Gbps (ac).</a:t>
            </a:r>
            <a:endParaRPr lang="en-US" dirty="0"/>
          </a:p>
          <a:p>
            <a:r>
              <a:rPr lang="en-US" dirty="0"/>
              <a:t>L</a:t>
            </a:r>
            <a:r>
              <a:rPr lang="en-US" dirty="0" smtClean="0"/>
              <a:t>o-cost -&gt; No-Costs</a:t>
            </a:r>
          </a:p>
          <a:p>
            <a:pPr marL="0" indent="0">
              <a:buNone/>
            </a:pPr>
            <a:endParaRPr lang="en-US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11" y="2857014"/>
            <a:ext cx="882501" cy="68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76" y="973987"/>
            <a:ext cx="2076118" cy="212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23" y="3540578"/>
            <a:ext cx="12001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36" y="4093534"/>
            <a:ext cx="2407270" cy="191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549656" y="3051527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/>
              <a:t>The internet; on-line</a:t>
            </a:r>
          </a:p>
          <a:p>
            <a:r>
              <a:rPr lang="en-US" sz="2000" dirty="0"/>
              <a:t>repositories</a:t>
            </a:r>
            <a:endParaRPr lang="en-US" sz="2000" dirty="0" smtClean="0"/>
          </a:p>
        </p:txBody>
      </p:sp>
      <p:sp>
        <p:nvSpPr>
          <p:cNvPr id="9" name="Rettangolo 8"/>
          <p:cNvSpPr/>
          <p:nvPr/>
        </p:nvSpPr>
        <p:spPr>
          <a:xfrm>
            <a:off x="6421136" y="5774608"/>
            <a:ext cx="2605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Computing nodes (back</a:t>
            </a:r>
          </a:p>
          <a:p>
            <a:r>
              <a:rPr lang="en-US" dirty="0"/>
              <a:t>end) (cloud, server)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352439" y="5493224"/>
            <a:ext cx="2605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Mobile system</a:t>
            </a:r>
            <a:endParaRPr lang="en-US" dirty="0"/>
          </a:p>
        </p:txBody>
      </p:sp>
      <p:cxnSp>
        <p:nvCxnSpPr>
          <p:cNvPr id="11" name="Connettore 4 10"/>
          <p:cNvCxnSpPr/>
          <p:nvPr/>
        </p:nvCxnSpPr>
        <p:spPr bwMode="auto">
          <a:xfrm flipV="1">
            <a:off x="5310298" y="1860698"/>
            <a:ext cx="1239358" cy="861237"/>
          </a:xfrm>
          <a:prstGeom prst="bentConnector3">
            <a:avLst>
              <a:gd name="adj1" fmla="val -617"/>
            </a:avLst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ttore 4 21"/>
          <p:cNvCxnSpPr>
            <a:stCxn id="16" idx="1"/>
          </p:cNvCxnSpPr>
          <p:nvPr/>
        </p:nvCxnSpPr>
        <p:spPr bwMode="auto">
          <a:xfrm rot="10800000" flipH="1" flipV="1">
            <a:off x="4352438" y="5677890"/>
            <a:ext cx="2068697" cy="510914"/>
          </a:xfrm>
          <a:prstGeom prst="bentConnector3">
            <a:avLst>
              <a:gd name="adj1" fmla="val -11050"/>
            </a:avLst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ttore 4 25"/>
          <p:cNvCxnSpPr>
            <a:stCxn id="2055" idx="3"/>
            <a:endCxn id="2052" idx="3"/>
          </p:cNvCxnSpPr>
          <p:nvPr/>
        </p:nvCxnSpPr>
        <p:spPr bwMode="auto">
          <a:xfrm flipV="1">
            <a:off x="8828406" y="2033999"/>
            <a:ext cx="6088" cy="3015951"/>
          </a:xfrm>
          <a:prstGeom prst="bentConnector3">
            <a:avLst>
              <a:gd name="adj1" fmla="val 3854928"/>
            </a:avLst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 bwMode="auto">
          <a:xfrm>
            <a:off x="1456661" y="1552923"/>
            <a:ext cx="6249695" cy="4062733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Load balancing (client / server)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Access to large databases (e.g., search)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Communication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  <a:p>
            <a:pPr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Ex.</a:t>
            </a:r>
            <a:r>
              <a:rPr lang="en-US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u="none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Gammeter</a:t>
            </a:r>
            <a:r>
              <a:rPr lang="en-US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et </a:t>
            </a:r>
            <a:r>
              <a:rPr lang="en-US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al. </a:t>
            </a:r>
            <a:r>
              <a:rPr lang="en-US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Server-side </a:t>
            </a:r>
            <a:r>
              <a:rPr lang="en-US" b="1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object recognition and client-side object tracking for mobile augmented </a:t>
            </a:r>
            <a:r>
              <a:rPr lang="en-US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reality</a:t>
            </a:r>
            <a:r>
              <a:rPr lang="en-US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.</a:t>
            </a:r>
            <a:r>
              <a:rPr lang="en-US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CVPRW 2010.</a:t>
            </a:r>
          </a:p>
          <a:p>
            <a:pPr eaLnBrk="0" hangingPunct="0"/>
            <a:endParaRPr lang="en-US" sz="2400" u="none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lang="en-US" sz="2400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  <a:p>
            <a:pPr eaLnBrk="0" hangingPunct="0"/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09" y="3902930"/>
            <a:ext cx="2890125" cy="162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83" y="3928828"/>
            <a:ext cx="2410157" cy="15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14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  <a:r>
              <a:rPr lang="en-US" dirty="0" smtClean="0"/>
              <a:t>(7/7): Display!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1" y="1484784"/>
            <a:ext cx="4520079" cy="4896544"/>
          </a:xfrm>
        </p:spPr>
        <p:txBody>
          <a:bodyPr/>
          <a:lstStyle/>
          <a:p>
            <a:r>
              <a:rPr lang="en-US" dirty="0" smtClean="0"/>
              <a:t>Hi-res/hi-density display</a:t>
            </a:r>
          </a:p>
          <a:p>
            <a:pPr lvl="1"/>
            <a:r>
              <a:rPr lang="en-US" dirty="0" smtClean="0"/>
              <a:t>Data presentation!</a:t>
            </a:r>
          </a:p>
          <a:p>
            <a:r>
              <a:rPr lang="en-US" dirty="0"/>
              <a:t>C</a:t>
            </a:r>
            <a:r>
              <a:rPr lang="en-US" dirty="0" smtClean="0"/>
              <a:t>o-located with camera + other sensors</a:t>
            </a:r>
          </a:p>
          <a:p>
            <a:pPr lvl="1"/>
            <a:r>
              <a:rPr lang="en-US" dirty="0" smtClean="0"/>
              <a:t>Tracking during capture!</a:t>
            </a:r>
          </a:p>
          <a:p>
            <a:r>
              <a:rPr lang="en-US" dirty="0" smtClean="0"/>
              <a:t>Touch screen</a:t>
            </a:r>
          </a:p>
          <a:p>
            <a:pPr lvl="1"/>
            <a:r>
              <a:rPr lang="en-US" dirty="0" smtClean="0"/>
              <a:t>Co-located user-interface</a:t>
            </a:r>
          </a:p>
          <a:p>
            <a:pPr lvl="1"/>
            <a:r>
              <a:rPr lang="en-US" dirty="0" smtClean="0"/>
              <a:t>(UI also may exploits other sensors)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it-IT" dirty="0"/>
          </a:p>
        </p:txBody>
      </p:sp>
      <p:pic>
        <p:nvPicPr>
          <p:cNvPr id="17" name="Picture 7" descr="Risultati immagini per smartphone screen resolu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82" y="1565780"/>
            <a:ext cx="4593131" cy="248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23" y="4327190"/>
            <a:ext cx="2563851" cy="189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3956" y="4315394"/>
            <a:ext cx="1099644" cy="19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8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  <a:r>
              <a:rPr lang="en-US" dirty="0" smtClean="0"/>
              <a:t>(7/7): Display!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1" y="1484784"/>
            <a:ext cx="4520079" cy="4896544"/>
          </a:xfrm>
        </p:spPr>
        <p:txBody>
          <a:bodyPr/>
          <a:lstStyle/>
          <a:p>
            <a:r>
              <a:rPr lang="en-US" dirty="0" smtClean="0"/>
              <a:t>Hi-res/hi-density display</a:t>
            </a:r>
          </a:p>
          <a:p>
            <a:pPr lvl="1"/>
            <a:r>
              <a:rPr lang="en-US" dirty="0" smtClean="0"/>
              <a:t>Data presentation!</a:t>
            </a:r>
          </a:p>
          <a:p>
            <a:r>
              <a:rPr lang="en-US" dirty="0"/>
              <a:t>C</a:t>
            </a:r>
            <a:r>
              <a:rPr lang="en-US" dirty="0" smtClean="0"/>
              <a:t>o-located with camera + other sensors</a:t>
            </a:r>
          </a:p>
          <a:p>
            <a:pPr lvl="1"/>
            <a:r>
              <a:rPr lang="en-US" dirty="0" smtClean="0"/>
              <a:t>Tracking during capture!</a:t>
            </a:r>
          </a:p>
          <a:p>
            <a:r>
              <a:rPr lang="en-US" dirty="0" smtClean="0"/>
              <a:t>Touch screen</a:t>
            </a:r>
          </a:p>
          <a:p>
            <a:pPr lvl="1"/>
            <a:r>
              <a:rPr lang="en-US" dirty="0" smtClean="0"/>
              <a:t>Co-located user-interface</a:t>
            </a:r>
          </a:p>
          <a:p>
            <a:pPr lvl="1"/>
            <a:r>
              <a:rPr lang="en-US" dirty="0" smtClean="0"/>
              <a:t>(UI also may exploits other sensors)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it-IT" dirty="0"/>
          </a:p>
        </p:txBody>
      </p:sp>
      <p:pic>
        <p:nvPicPr>
          <p:cNvPr id="17" name="Picture 7" descr="Risultati immagini per smartphone screen resolu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82" y="1565780"/>
            <a:ext cx="4593131" cy="248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23" y="4327190"/>
            <a:ext cx="2563851" cy="189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3956" y="4315394"/>
            <a:ext cx="1099644" cy="192255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 bwMode="auto">
          <a:xfrm>
            <a:off x="1456661" y="1552923"/>
            <a:ext cx="6249695" cy="4062733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Data/result 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Guided capture / Augmentation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  <a:p>
            <a:pPr eaLnBrk="0" hangingPunct="0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Ex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. </a:t>
            </a:r>
            <a:r>
              <a:rPr lang="en-US" u="none" dirty="0" err="1">
                <a:solidFill>
                  <a:schemeClr val="tx1"/>
                </a:solidFill>
                <a:latin typeface="Arial" charset="0"/>
                <a:ea typeface="ＭＳ Ｐゴシック" charset="-128"/>
              </a:rPr>
              <a:t>Pintore</a:t>
            </a:r>
            <a:r>
              <a:rPr lang="en-US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et al. </a:t>
            </a:r>
            <a:r>
              <a:rPr lang="en-US" b="1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Mobile Mapping and Visualization of Indoor Structures to Simplify Scene Understanding and Location Awareness</a:t>
            </a:r>
            <a:r>
              <a:rPr lang="en-US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. ECCV ACVR </a:t>
            </a:r>
            <a:r>
              <a:rPr lang="en-US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2016</a:t>
            </a:r>
          </a:p>
          <a:p>
            <a:pPr eaLnBrk="0" hangingPunct="0"/>
            <a:endParaRPr lang="en-US" u="none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lang="en-US" u="none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lang="en-US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lang="en-US" sz="2400" u="none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lang="en-US" sz="2400" u="none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eaLnBrk="0" hangingPunct="0"/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  <a:p>
            <a:pPr eaLnBrk="0" hangingPunct="0"/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8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79" y="3747420"/>
            <a:ext cx="3368428" cy="158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99" y="4539991"/>
            <a:ext cx="1357418" cy="9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99" y="3518202"/>
            <a:ext cx="1357382" cy="100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69" y="4214412"/>
            <a:ext cx="1098514" cy="65910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1094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13" y="3127514"/>
            <a:ext cx="5659230" cy="26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Wrap-up: mobile apps characterized by the exploitation of mobile device features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5575" y="2093775"/>
            <a:ext cx="3902281" cy="2782887"/>
          </a:xfrm>
        </p:spPr>
        <p:txBody>
          <a:bodyPr/>
          <a:lstStyle/>
          <a:p>
            <a:r>
              <a:rPr lang="en-US" dirty="0" smtClean="0"/>
              <a:t>Features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Mobility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Camera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Active light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Non-visual </a:t>
            </a:r>
            <a:r>
              <a:rPr lang="en-US" b="1" dirty="0" smtClean="0"/>
              <a:t>sensors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Processing power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Connectivity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Display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  <p:sp>
        <p:nvSpPr>
          <p:cNvPr id="5" name="AutoShape 7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6" name="AutoShape 9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7" name="AutoShape 11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12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and mobile applications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  <p:sp>
        <p:nvSpPr>
          <p:cNvPr id="5" name="Freccia a destra 4"/>
          <p:cNvSpPr/>
          <p:nvPr/>
        </p:nvSpPr>
        <p:spPr bwMode="auto">
          <a:xfrm>
            <a:off x="212035" y="5406887"/>
            <a:ext cx="8719930" cy="84813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7" name="Connettore 1 6"/>
          <p:cNvCxnSpPr/>
          <p:nvPr/>
        </p:nvCxnSpPr>
        <p:spPr bwMode="auto">
          <a:xfrm>
            <a:off x="821635" y="5406887"/>
            <a:ext cx="0" cy="84813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nettore 1 7"/>
          <p:cNvCxnSpPr/>
          <p:nvPr/>
        </p:nvCxnSpPr>
        <p:spPr bwMode="auto">
          <a:xfrm>
            <a:off x="4028661" y="5406887"/>
            <a:ext cx="0" cy="84813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ttore 1 8"/>
          <p:cNvCxnSpPr/>
          <p:nvPr/>
        </p:nvCxnSpPr>
        <p:spPr bwMode="auto">
          <a:xfrm>
            <a:off x="7235687" y="5406887"/>
            <a:ext cx="0" cy="84813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CasellaDiTesto 9"/>
          <p:cNvSpPr txBox="1"/>
          <p:nvPr/>
        </p:nvSpPr>
        <p:spPr>
          <a:xfrm>
            <a:off x="6844747" y="5002695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b="1" u="none" dirty="0" smtClean="0"/>
              <a:t>2010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624469" y="5002695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b="1" u="none" dirty="0" smtClean="0"/>
              <a:t>2000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30699" y="5002695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b="1" u="none" dirty="0" smtClean="0"/>
              <a:t>1990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207568" y="3571459"/>
            <a:ext cx="3551579" cy="841513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Panoramic photos </a:t>
            </a:r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autostitch</a:t>
            </a:r>
            <a:r>
              <a:rPr lang="en-US" sz="2000" dirty="0" smtClean="0"/>
              <a:t>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345099" y="2961861"/>
            <a:ext cx="3551579" cy="80175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Digital photos </a:t>
            </a:r>
          </a:p>
          <a:p>
            <a:r>
              <a:rPr lang="en-US" sz="2000" dirty="0" smtClean="0"/>
              <a:t>(auto enhance)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506815" y="4220815"/>
            <a:ext cx="1530623" cy="420756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3D capture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186068" y="4300326"/>
            <a:ext cx="1610142" cy="841513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Biometrics</a:t>
            </a:r>
          </a:p>
          <a:p>
            <a:r>
              <a:rPr lang="en-US" sz="2000" dirty="0" smtClean="0"/>
              <a:t>(fingerprints)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023114" y="2577548"/>
            <a:ext cx="3551579" cy="841513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Visual Search</a:t>
            </a:r>
          </a:p>
          <a:p>
            <a:r>
              <a:rPr lang="en-US" sz="2000" dirty="0" smtClean="0"/>
              <a:t>Landmark recognition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207567" y="1997763"/>
            <a:ext cx="1815547" cy="420756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Image Search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305879" y="3763615"/>
            <a:ext cx="3551579" cy="457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Face detection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261650" y="4694578"/>
            <a:ext cx="1040298" cy="42075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VSLAM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961860" y="4588566"/>
            <a:ext cx="662610" cy="40087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HDR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7033591" y="3475378"/>
            <a:ext cx="1530623" cy="103367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Augmented</a:t>
            </a:r>
          </a:p>
          <a:p>
            <a:r>
              <a:rPr lang="en-US" sz="2000" dirty="0" smtClean="0"/>
              <a:t>Reality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613377" y="1553809"/>
            <a:ext cx="1530623" cy="103367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Material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Capture</a:t>
            </a:r>
          </a:p>
        </p:txBody>
      </p:sp>
    </p:spTree>
    <p:extLst>
      <p:ext uri="{BB962C8B-B14F-4D97-AF65-F5344CB8AC3E}">
        <p14:creationId xmlns:p14="http://schemas.microsoft.com/office/powerpoint/2010/main" val="5596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fusion for metric capture</a:t>
            </a:r>
            <a:endParaRPr lang="en-US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1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4C913-DA60-4E90-9636-382A26259AE4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89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acquisition with a commodity mobile phone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Capture 3D models with real-world measures</a:t>
            </a:r>
          </a:p>
          <a:p>
            <a:r>
              <a:rPr lang="en-US" dirty="0" smtClean="0"/>
              <a:t>Data fusion approach</a:t>
            </a:r>
          </a:p>
          <a:p>
            <a:pPr lvl="1"/>
            <a:r>
              <a:rPr lang="en-US" dirty="0" smtClean="0"/>
              <a:t>Exploit synchronization of visual sensor &amp; IMU to capture scenes in real-world units</a:t>
            </a:r>
          </a:p>
          <a:p>
            <a:pPr lvl="1"/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7F1F4-5DD8-473C-BAEE-74D672781BB5}" type="slidenum">
              <a:rPr lang="it-IT" smtClean="0"/>
              <a:pPr/>
              <a:t>21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7" y="3997836"/>
            <a:ext cx="4701034" cy="156598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61" y="4058550"/>
            <a:ext cx="1926076" cy="14445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357" y="3728060"/>
            <a:ext cx="1574366" cy="88508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19" y="4748912"/>
            <a:ext cx="1576304" cy="118222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64440" y="5572317"/>
            <a:ext cx="700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u="none" dirty="0" err="1" smtClean="0">
                <a:latin typeface="Roboto Condensed"/>
              </a:rPr>
              <a:t>Garro</a:t>
            </a:r>
            <a:r>
              <a:rPr lang="it-IT" sz="1600" u="none" dirty="0" smtClean="0">
                <a:latin typeface="Roboto Condensed"/>
              </a:rPr>
              <a:t> et al. </a:t>
            </a:r>
            <a:r>
              <a:rPr lang="it-IT" sz="1600" b="1" u="none" dirty="0"/>
              <a:t>Fast </a:t>
            </a:r>
            <a:r>
              <a:rPr lang="it-IT" sz="1600" b="1" u="none" dirty="0" err="1"/>
              <a:t>Metric</a:t>
            </a:r>
            <a:r>
              <a:rPr lang="it-IT" sz="1600" b="1" u="none" dirty="0"/>
              <a:t> </a:t>
            </a:r>
            <a:r>
              <a:rPr lang="it-IT" sz="1600" b="1" u="none" dirty="0" err="1"/>
              <a:t>Acquisition</a:t>
            </a:r>
            <a:r>
              <a:rPr lang="it-IT" sz="1600" b="1" u="none" dirty="0"/>
              <a:t> with Mobile </a:t>
            </a:r>
            <a:r>
              <a:rPr lang="it-IT" sz="1600" b="1" u="none" dirty="0" err="1"/>
              <a:t>Devices</a:t>
            </a:r>
            <a:r>
              <a:rPr lang="en-US" sz="1600" b="1" u="none" dirty="0" smtClean="0">
                <a:latin typeface="Roboto Condensed"/>
              </a:rPr>
              <a:t>.</a:t>
            </a:r>
            <a:r>
              <a:rPr lang="en-US" sz="1600" b="1" u="none" dirty="0">
                <a:latin typeface="Roboto Condensed"/>
              </a:rPr>
              <a:t> </a:t>
            </a:r>
            <a:r>
              <a:rPr lang="en-US" sz="1600" u="none" dirty="0" smtClean="0">
                <a:latin typeface="Roboto Condensed"/>
              </a:rPr>
              <a:t>VMV 2016</a:t>
            </a:r>
            <a:endParaRPr lang="it-IT" sz="1600" u="none" dirty="0"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3080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Structure-from-Motion + Dense reconstruction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SfM</a:t>
            </a:r>
            <a:r>
              <a:rPr lang="en-US" dirty="0" smtClean="0"/>
              <a:t> reconstructs a point cloud from a series of images</a:t>
            </a:r>
          </a:p>
          <a:p>
            <a:pPr lvl="1"/>
            <a:r>
              <a:rPr lang="en-US" dirty="0" smtClean="0"/>
              <a:t>3D positions of (sparse) matched features</a:t>
            </a:r>
          </a:p>
          <a:p>
            <a:pPr lvl="1"/>
            <a:r>
              <a:rPr lang="en-US" dirty="0" smtClean="0"/>
              <a:t>Camera positions and orientations</a:t>
            </a:r>
          </a:p>
          <a:p>
            <a:r>
              <a:rPr lang="en-US" dirty="0" smtClean="0"/>
              <a:t>Many approaches for densification</a:t>
            </a:r>
          </a:p>
          <a:p>
            <a:pPr lvl="1"/>
            <a:r>
              <a:rPr lang="en-US" dirty="0" smtClean="0"/>
              <a:t>Pipeline showed to work at interactive rates on phones (</a:t>
            </a:r>
            <a:r>
              <a:rPr lang="en-US" dirty="0" err="1" smtClean="0"/>
              <a:t>Taskanen</a:t>
            </a:r>
            <a:r>
              <a:rPr lang="en-US" dirty="0" smtClean="0"/>
              <a:t> et al 2013)</a:t>
            </a:r>
          </a:p>
          <a:p>
            <a:r>
              <a:rPr lang="en-US" u="sng" dirty="0" smtClean="0"/>
              <a:t>SCALE AMBIGUITY</a:t>
            </a:r>
          </a:p>
          <a:p>
            <a:pPr lvl="1"/>
            <a:endParaRPr lang="it-IT" dirty="0" smtClean="0"/>
          </a:p>
          <a:p>
            <a:endParaRPr lang="en-US" dirty="0"/>
          </a:p>
        </p:txBody>
      </p:sp>
      <p:pic>
        <p:nvPicPr>
          <p:cNvPr id="24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39" y="1655481"/>
            <a:ext cx="3711812" cy="1488050"/>
          </a:xfrm>
        </p:spPr>
      </p:pic>
      <p:grpSp>
        <p:nvGrpSpPr>
          <p:cNvPr id="41" name="Group 10"/>
          <p:cNvGrpSpPr/>
          <p:nvPr/>
        </p:nvGrpSpPr>
        <p:grpSpPr>
          <a:xfrm>
            <a:off x="5961335" y="3966824"/>
            <a:ext cx="2325707" cy="1419864"/>
            <a:chOff x="1215572" y="1531622"/>
            <a:chExt cx="4220406" cy="2576594"/>
          </a:xfrm>
        </p:grpSpPr>
        <p:sp>
          <p:nvSpPr>
            <p:cNvPr id="42" name="Isosceles Triangle 11"/>
            <p:cNvSpPr/>
            <p:nvPr/>
          </p:nvSpPr>
          <p:spPr>
            <a:xfrm rot="12713267">
              <a:off x="1215572" y="3020219"/>
              <a:ext cx="943428" cy="711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Isosceles Triangle 12"/>
            <p:cNvSpPr/>
            <p:nvPr/>
          </p:nvSpPr>
          <p:spPr>
            <a:xfrm rot="10642750">
              <a:off x="2810854" y="3397016"/>
              <a:ext cx="943428" cy="711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Isosceles Triangle 13"/>
            <p:cNvSpPr/>
            <p:nvPr/>
          </p:nvSpPr>
          <p:spPr>
            <a:xfrm rot="8749482">
              <a:off x="4492550" y="2914323"/>
              <a:ext cx="943428" cy="711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14"/>
            <p:cNvSpPr/>
            <p:nvPr/>
          </p:nvSpPr>
          <p:spPr>
            <a:xfrm>
              <a:off x="2360613" y="1739557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46" name="Oval 15"/>
            <p:cNvSpPr/>
            <p:nvPr/>
          </p:nvSpPr>
          <p:spPr>
            <a:xfrm>
              <a:off x="2746729" y="1531622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47" name="Oval 16"/>
            <p:cNvSpPr/>
            <p:nvPr/>
          </p:nvSpPr>
          <p:spPr>
            <a:xfrm>
              <a:off x="2873226" y="2087951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48" name="Oval 17"/>
            <p:cNvSpPr/>
            <p:nvPr/>
          </p:nvSpPr>
          <p:spPr>
            <a:xfrm>
              <a:off x="3648713" y="1593021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49" name="Oval 18"/>
            <p:cNvSpPr/>
            <p:nvPr/>
          </p:nvSpPr>
          <p:spPr>
            <a:xfrm>
              <a:off x="3115927" y="1886847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50" name="Oval 19"/>
            <p:cNvSpPr/>
            <p:nvPr/>
          </p:nvSpPr>
          <p:spPr>
            <a:xfrm>
              <a:off x="3099698" y="2238218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51" name="Oval 20"/>
            <p:cNvSpPr/>
            <p:nvPr/>
          </p:nvSpPr>
          <p:spPr>
            <a:xfrm>
              <a:off x="3406475" y="2189384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</p:grpSp>
      <p:cxnSp>
        <p:nvCxnSpPr>
          <p:cNvPr id="53" name="Straight Arrow Connector 22"/>
          <p:cNvCxnSpPr>
            <a:stCxn id="42" idx="0"/>
            <a:endCxn id="43" idx="0"/>
          </p:cNvCxnSpPr>
          <p:nvPr/>
        </p:nvCxnSpPr>
        <p:spPr>
          <a:xfrm>
            <a:off x="6117762" y="5149477"/>
            <a:ext cx="991577" cy="237006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23"/>
          <p:cNvCxnSpPr>
            <a:stCxn id="43" idx="0"/>
            <a:endCxn id="44" idx="0"/>
          </p:cNvCxnSpPr>
          <p:nvPr/>
        </p:nvCxnSpPr>
        <p:spPr>
          <a:xfrm flipV="1">
            <a:off x="7109339" y="5086857"/>
            <a:ext cx="1027834" cy="299626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91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39" y="1655481"/>
            <a:ext cx="3711812" cy="14880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Data fusion: Visual + IMU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5021138" cy="4896544"/>
          </a:xfrm>
        </p:spPr>
        <p:txBody>
          <a:bodyPr/>
          <a:lstStyle/>
          <a:p>
            <a:r>
              <a:rPr lang="en-US" dirty="0" smtClean="0"/>
              <a:t>Use sensors synced with visual channel</a:t>
            </a:r>
          </a:p>
          <a:p>
            <a:pPr lvl="1"/>
            <a:r>
              <a:rPr lang="en-US" b="1" dirty="0" err="1" smtClean="0"/>
              <a:t>GPS+Magnetometer</a:t>
            </a:r>
            <a:r>
              <a:rPr lang="en-US" dirty="0" smtClean="0"/>
              <a:t> generally</a:t>
            </a:r>
            <a:br>
              <a:rPr lang="en-US" dirty="0" smtClean="0"/>
            </a:br>
            <a:r>
              <a:rPr lang="en-US" dirty="0" smtClean="0"/>
              <a:t>not applicable</a:t>
            </a:r>
          </a:p>
          <a:p>
            <a:pPr lvl="1"/>
            <a:r>
              <a:rPr lang="en-US" b="1" dirty="0" smtClean="0"/>
              <a:t>IMU</a:t>
            </a:r>
            <a:r>
              <a:rPr lang="en-US" dirty="0" smtClean="0"/>
              <a:t> returns </a:t>
            </a:r>
            <a:r>
              <a:rPr lang="en-US" u="sng" dirty="0"/>
              <a:t>orientation</a:t>
            </a:r>
            <a:r>
              <a:rPr lang="en-US" dirty="0"/>
              <a:t> and </a:t>
            </a:r>
            <a:r>
              <a:rPr lang="en-US" u="sng" dirty="0"/>
              <a:t>acceleration</a:t>
            </a:r>
            <a:r>
              <a:rPr lang="en-US" dirty="0"/>
              <a:t> in real world units </a:t>
            </a:r>
            <a:endParaRPr lang="en-US" dirty="0" smtClean="0"/>
          </a:p>
          <a:p>
            <a:r>
              <a:rPr lang="it-IT" dirty="0" smtClean="0">
                <a:latin typeface="Geneva"/>
              </a:rPr>
              <a:t>Idea</a:t>
            </a:r>
          </a:p>
          <a:p>
            <a:pPr lvl="1"/>
            <a:r>
              <a:rPr lang="it-IT" dirty="0" err="1" smtClean="0">
                <a:latin typeface="Geneva"/>
              </a:rPr>
              <a:t>track</a:t>
            </a:r>
            <a:r>
              <a:rPr lang="it-IT" dirty="0" smtClean="0">
                <a:latin typeface="Geneva"/>
              </a:rPr>
              <a:t> </a:t>
            </a:r>
            <a:r>
              <a:rPr lang="it-IT" dirty="0">
                <a:latin typeface="Geneva"/>
              </a:rPr>
              <a:t>camera </a:t>
            </a:r>
            <a:r>
              <a:rPr lang="it-IT" dirty="0" err="1">
                <a:latin typeface="Geneva"/>
              </a:rPr>
              <a:t>movement</a:t>
            </a:r>
            <a:r>
              <a:rPr lang="it-IT" dirty="0">
                <a:latin typeface="Geneva"/>
              </a:rPr>
              <a:t> </a:t>
            </a:r>
            <a:r>
              <a:rPr lang="it-IT" dirty="0" smtClean="0">
                <a:latin typeface="Geneva"/>
              </a:rPr>
              <a:t>with IMU </a:t>
            </a:r>
            <a:r>
              <a:rPr lang="it-IT" dirty="0" err="1" smtClean="0">
                <a:latin typeface="Geneva"/>
              </a:rPr>
              <a:t>during</a:t>
            </a:r>
            <a:r>
              <a:rPr lang="it-IT" dirty="0" smtClean="0">
                <a:latin typeface="Geneva"/>
              </a:rPr>
              <a:t> </a:t>
            </a:r>
            <a:r>
              <a:rPr lang="it-IT" dirty="0" err="1" smtClean="0">
                <a:latin typeface="Geneva"/>
              </a:rPr>
              <a:t>visual</a:t>
            </a:r>
            <a:r>
              <a:rPr lang="it-IT" dirty="0" smtClean="0">
                <a:latin typeface="Geneva"/>
              </a:rPr>
              <a:t> </a:t>
            </a:r>
            <a:r>
              <a:rPr lang="it-IT" dirty="0" err="1" smtClean="0">
                <a:latin typeface="Geneva"/>
              </a:rPr>
              <a:t>capture</a:t>
            </a:r>
            <a:r>
              <a:rPr lang="it-IT" dirty="0" smtClean="0">
                <a:latin typeface="Geneva"/>
              </a:rPr>
              <a:t> </a:t>
            </a:r>
          </a:p>
          <a:p>
            <a:pPr lvl="1"/>
            <a:r>
              <a:rPr lang="it-IT" dirty="0">
                <a:latin typeface="Geneva"/>
              </a:rPr>
              <a:t>u</a:t>
            </a:r>
            <a:r>
              <a:rPr lang="it-IT" dirty="0" smtClean="0">
                <a:latin typeface="Geneva"/>
              </a:rPr>
              <a:t>se IMU data to </a:t>
            </a:r>
            <a:r>
              <a:rPr lang="it-IT" dirty="0" err="1" smtClean="0">
                <a:latin typeface="Geneva"/>
              </a:rPr>
              <a:t>find</a:t>
            </a:r>
            <a:r>
              <a:rPr lang="it-IT" dirty="0" smtClean="0">
                <a:latin typeface="Geneva"/>
              </a:rPr>
              <a:t> </a:t>
            </a:r>
            <a:r>
              <a:rPr lang="it-IT" dirty="0">
                <a:latin typeface="Geneva"/>
              </a:rPr>
              <a:t>out the </a:t>
            </a:r>
            <a:r>
              <a:rPr lang="en-US" dirty="0" smtClean="0">
                <a:latin typeface="Geneva"/>
              </a:rPr>
              <a:t>real-world distance between </a:t>
            </a:r>
            <a:r>
              <a:rPr lang="en-US" dirty="0" err="1" smtClean="0">
                <a:latin typeface="Geneva"/>
              </a:rPr>
              <a:t>SfM</a:t>
            </a:r>
            <a:r>
              <a:rPr lang="en-US" dirty="0" smtClean="0">
                <a:latin typeface="Geneva"/>
              </a:rPr>
              <a:t> camera positions</a:t>
            </a:r>
            <a:r>
              <a:rPr lang="it-IT" dirty="0" smtClean="0">
                <a:latin typeface="Geneva"/>
              </a:rPr>
              <a:t>, </a:t>
            </a:r>
            <a:r>
              <a:rPr lang="it-IT" dirty="0" err="1" smtClean="0">
                <a:latin typeface="Geneva"/>
              </a:rPr>
              <a:t>resolving</a:t>
            </a:r>
            <a:r>
              <a:rPr lang="it-IT" dirty="0" smtClean="0">
                <a:latin typeface="Geneva"/>
              </a:rPr>
              <a:t> </a:t>
            </a:r>
            <a:r>
              <a:rPr lang="it-IT" dirty="0">
                <a:latin typeface="Geneva"/>
              </a:rPr>
              <a:t>the scale </a:t>
            </a:r>
            <a:r>
              <a:rPr lang="it-IT" dirty="0" err="1" smtClean="0">
                <a:latin typeface="Geneva"/>
              </a:rPr>
              <a:t>ambiguity</a:t>
            </a:r>
            <a:endParaRPr lang="en-US" dirty="0" smtClean="0"/>
          </a:p>
          <a:p>
            <a:endParaRPr lang="it-IT" dirty="0" smtClean="0"/>
          </a:p>
          <a:p>
            <a:endParaRPr lang="en-US" dirty="0"/>
          </a:p>
        </p:txBody>
      </p:sp>
      <p:grpSp>
        <p:nvGrpSpPr>
          <p:cNvPr id="41" name="Group 10"/>
          <p:cNvGrpSpPr/>
          <p:nvPr/>
        </p:nvGrpSpPr>
        <p:grpSpPr>
          <a:xfrm>
            <a:off x="5961335" y="3966824"/>
            <a:ext cx="2325707" cy="1419864"/>
            <a:chOff x="1215572" y="1531622"/>
            <a:chExt cx="4220406" cy="2576594"/>
          </a:xfrm>
        </p:grpSpPr>
        <p:sp>
          <p:nvSpPr>
            <p:cNvPr id="42" name="Isosceles Triangle 11"/>
            <p:cNvSpPr/>
            <p:nvPr/>
          </p:nvSpPr>
          <p:spPr>
            <a:xfrm rot="12713267">
              <a:off x="1215572" y="3020219"/>
              <a:ext cx="943428" cy="711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Isosceles Triangle 12"/>
            <p:cNvSpPr/>
            <p:nvPr/>
          </p:nvSpPr>
          <p:spPr>
            <a:xfrm rot="10642750">
              <a:off x="2810854" y="3397016"/>
              <a:ext cx="943428" cy="711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Isosceles Triangle 13"/>
            <p:cNvSpPr/>
            <p:nvPr/>
          </p:nvSpPr>
          <p:spPr>
            <a:xfrm rot="8749482">
              <a:off x="4492550" y="2914323"/>
              <a:ext cx="943428" cy="711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14"/>
            <p:cNvSpPr/>
            <p:nvPr/>
          </p:nvSpPr>
          <p:spPr>
            <a:xfrm>
              <a:off x="2360613" y="1739557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46" name="Oval 15"/>
            <p:cNvSpPr/>
            <p:nvPr/>
          </p:nvSpPr>
          <p:spPr>
            <a:xfrm>
              <a:off x="2746729" y="1531622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47" name="Oval 16"/>
            <p:cNvSpPr/>
            <p:nvPr/>
          </p:nvSpPr>
          <p:spPr>
            <a:xfrm>
              <a:off x="2873226" y="2087951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48" name="Oval 17"/>
            <p:cNvSpPr/>
            <p:nvPr/>
          </p:nvSpPr>
          <p:spPr>
            <a:xfrm>
              <a:off x="3648713" y="1593021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49" name="Oval 18"/>
            <p:cNvSpPr/>
            <p:nvPr/>
          </p:nvSpPr>
          <p:spPr>
            <a:xfrm>
              <a:off x="3115927" y="1886847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50" name="Oval 19"/>
            <p:cNvSpPr/>
            <p:nvPr/>
          </p:nvSpPr>
          <p:spPr>
            <a:xfrm>
              <a:off x="3099698" y="2238218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  <p:sp>
          <p:nvSpPr>
            <p:cNvPr id="51" name="Oval 20"/>
            <p:cNvSpPr/>
            <p:nvPr/>
          </p:nvSpPr>
          <p:spPr>
            <a:xfrm>
              <a:off x="3406475" y="2189384"/>
              <a:ext cx="97667" cy="9766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tx1"/>
                </a:solidFill>
              </a:endParaRPr>
            </a:p>
          </p:txBody>
        </p:sp>
      </p:grpSp>
      <p:cxnSp>
        <p:nvCxnSpPr>
          <p:cNvPr id="53" name="Straight Arrow Connector 22"/>
          <p:cNvCxnSpPr>
            <a:stCxn id="42" idx="0"/>
            <a:endCxn id="43" idx="0"/>
          </p:cNvCxnSpPr>
          <p:nvPr/>
        </p:nvCxnSpPr>
        <p:spPr>
          <a:xfrm>
            <a:off x="6117762" y="5149477"/>
            <a:ext cx="991577" cy="237006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23"/>
          <p:cNvCxnSpPr>
            <a:stCxn id="43" idx="0"/>
            <a:endCxn id="44" idx="0"/>
          </p:cNvCxnSpPr>
          <p:nvPr/>
        </p:nvCxnSpPr>
        <p:spPr>
          <a:xfrm flipV="1">
            <a:off x="7109339" y="5086857"/>
            <a:ext cx="1027834" cy="299626"/>
          </a:xfrm>
          <a:prstGeom prst="straightConnector1">
            <a:avLst/>
          </a:prstGeom>
          <a:ln w="57150">
            <a:solidFill>
              <a:schemeClr val="accent6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Image result for IM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09" y="5359027"/>
            <a:ext cx="706412" cy="43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0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08524 0.031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Data fusion: Visual + IMU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accelerometer returns acceleration</a:t>
            </a:r>
          </a:p>
          <a:p>
            <a:r>
              <a:rPr lang="en-US" dirty="0" smtClean="0"/>
              <a:t>Therefore, we should be able to compute the displacement between two camera positions as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so easy: onboard IMU sensors are biased and noisy and </a:t>
            </a:r>
            <a:r>
              <a:rPr lang="en-US" dirty="0" err="1" smtClean="0"/>
              <a:t>SfM</a:t>
            </a:r>
            <a:r>
              <a:rPr lang="en-US" dirty="0" smtClean="0"/>
              <a:t> camera positions are sparse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7320" y="3393684"/>
                <a:ext cx="7955287" cy="9818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u="none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sz="2800" b="0" i="1" u="none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800" b="0" i="1" u="none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800" b="0" i="1" u="none" smtClean="0">
                          <a:latin typeface="Cambria Math" panose="02040503050406030204" pitchFamily="18" charset="0"/>
                        </a:rPr>
                        <m:t>1,</m:t>
                      </m:r>
                      <m:r>
                        <a:rPr lang="it-IT" sz="2800" b="0" i="1" u="none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800" b="0" i="1" u="none" smtClean="0">
                          <a:latin typeface="Cambria Math" panose="02040503050406030204" pitchFamily="18" charset="0"/>
                        </a:rPr>
                        <m:t>2)=</m:t>
                      </m:r>
                      <m:d>
                        <m:dPr>
                          <m:begChr m:val="‖"/>
                          <m:endChr m:val="‖"/>
                          <m:ctrlPr>
                            <a:rPr lang="it-IT" sz="2800" b="0" i="1" u="none" smtClean="0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lang="it-IT" sz="2800" b="0" i="1" u="none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sz="2800" b="0" i="1" u="none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sz="2800" b="0" i="1" u="none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800" b="0" i="1" u="none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sz="2800" b="0" i="1" u="none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it-IT" sz="2800" b="0" i="1" u="none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it-IT" sz="2800" i="1" u="none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it-IT" sz="2800" i="1" u="none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800" i="1" u="none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it-IT" sz="2800" i="1" u="none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  <m:r>
                                    <a:rPr lang="it-IT" sz="2800" i="1" u="none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trlPr>
                                        <a:rPr lang="it-IT" sz="2800" i="1" u="none">
                                          <a:latin typeface="Cambria Math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it-IT" sz="2800" i="1" u="none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it-IT" sz="2800" i="1" u="none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it-IT" sz="2800" i="1" u="none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it-IT" sz="2800" b="0" i="1" u="none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  <m:e>
                                      <m:r>
                                        <a:rPr lang="it-IT" sz="2800" i="1" u="none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it-IT" sz="2800" i="1" u="none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it-IT" sz="2800" i="1" u="none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it-IT" sz="2800" i="1" u="none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  <m:r>
                                    <a:rPr lang="it-IT" sz="2800" b="0" i="1" u="none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d>
                              <m:r>
                                <a:rPr lang="it-IT" sz="2800" b="0" i="1" u="none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it-IT" sz="2800" b="0" i="1" u="none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it-IT" sz="2800" u="none" dirty="0">
                  <a:latin typeface="Geneva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20" y="3393684"/>
                <a:ext cx="7955287" cy="98187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smtClean="0"/>
              <a:t>fusion </a:t>
            </a:r>
            <a:r>
              <a:rPr lang="it-IT" dirty="0" err="1" smtClean="0"/>
              <a:t>approaches</a:t>
            </a:r>
            <a:r>
              <a:rPr lang="it-IT" dirty="0" smtClean="0"/>
              <a:t> (1/5)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1447800"/>
            <a:ext cx="8785225" cy="4676775"/>
          </a:xfrm>
        </p:spPr>
        <p:txBody>
          <a:bodyPr/>
          <a:lstStyle/>
          <a:p>
            <a:r>
              <a:rPr lang="en-US" dirty="0" smtClean="0"/>
              <a:t>Match position from IMU integration with position from </a:t>
            </a:r>
            <a:r>
              <a:rPr lang="en-US" dirty="0" err="1" smtClean="0"/>
              <a:t>SfM</a:t>
            </a:r>
            <a:r>
              <a:rPr lang="en-US" dirty="0" smtClean="0"/>
              <a:t>, coping with noise/bias by extensive filtering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Requires LONG acquisition times and LONG offline processing times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183" y="3196579"/>
            <a:ext cx="1549302" cy="1375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874" y="3181441"/>
            <a:ext cx="1549302" cy="1302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3945" y="4763520"/>
            <a:ext cx="4272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none" dirty="0">
                <a:latin typeface="Geneva"/>
              </a:rPr>
              <a:t>Visual-Inertial Navigation, Mapping and Localization:</a:t>
            </a:r>
          </a:p>
          <a:p>
            <a:r>
              <a:rPr lang="en-US" sz="1200" u="none" dirty="0">
                <a:latin typeface="Geneva"/>
              </a:rPr>
              <a:t>A Scalable Real-Time Causal </a:t>
            </a:r>
            <a:r>
              <a:rPr lang="en-US" sz="1200" u="none" dirty="0" smtClean="0">
                <a:latin typeface="Geneva"/>
              </a:rPr>
              <a:t>Approach [</a:t>
            </a:r>
            <a:r>
              <a:rPr lang="en-US" sz="1200" u="none" dirty="0" err="1" smtClean="0">
                <a:latin typeface="Geneva"/>
              </a:rPr>
              <a:t>Jones,Soatto</a:t>
            </a:r>
            <a:r>
              <a:rPr lang="en-US" sz="1200" u="none" dirty="0" smtClean="0">
                <a:latin typeface="Geneva"/>
              </a:rPr>
              <a:t> 2011]</a:t>
            </a:r>
            <a:endParaRPr lang="it-IT" sz="1200" u="none" dirty="0">
              <a:latin typeface="Geneva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746" y="3181441"/>
            <a:ext cx="1417836" cy="12032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81430" y="2600428"/>
            <a:ext cx="129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none" dirty="0" smtClean="0">
                <a:latin typeface="Geneva"/>
              </a:rPr>
              <a:t>Vision only</a:t>
            </a:r>
            <a:endParaRPr lang="it-IT" u="none" dirty="0">
              <a:latin typeface="Genev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06078" y="261862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none" dirty="0" smtClean="0">
                <a:latin typeface="Geneva"/>
              </a:rPr>
              <a:t>IMU only</a:t>
            </a:r>
            <a:endParaRPr lang="it-IT" u="none" dirty="0">
              <a:latin typeface="Genev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437764" y="2600428"/>
            <a:ext cx="136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none" dirty="0" smtClean="0">
                <a:latin typeface="Geneva"/>
              </a:rPr>
              <a:t>Vision+IMU</a:t>
            </a:r>
            <a:endParaRPr lang="it-IT" u="none" dirty="0">
              <a:latin typeface="Geneva"/>
            </a:endParaRP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90" y="2345814"/>
            <a:ext cx="1168647" cy="8746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956" y="2372714"/>
            <a:ext cx="1168647" cy="8746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628" y="3257641"/>
            <a:ext cx="2202667" cy="8714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90" y="4143866"/>
            <a:ext cx="2495813" cy="86769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15155" y="5046458"/>
            <a:ext cx="2851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u="none" dirty="0" smtClean="0">
                <a:latin typeface="Geneva"/>
              </a:rPr>
              <a:t>A </a:t>
            </a:r>
            <a:r>
              <a:rPr lang="en-US" sz="1200" u="none" dirty="0">
                <a:latin typeface="Geneva"/>
              </a:rPr>
              <a:t>new approach to vision-aided inertial </a:t>
            </a:r>
            <a:endParaRPr lang="en-US" sz="1200" u="none" dirty="0" smtClean="0">
              <a:latin typeface="Geneva"/>
            </a:endParaRPr>
          </a:p>
          <a:p>
            <a:pPr algn="ctr"/>
            <a:r>
              <a:rPr lang="en-US" sz="1200" u="none" dirty="0" smtClean="0">
                <a:latin typeface="Geneva"/>
              </a:rPr>
              <a:t>navigation [Tardif et al 2010]</a:t>
            </a:r>
          </a:p>
        </p:txBody>
      </p:sp>
    </p:spTree>
    <p:extLst>
      <p:ext uri="{BB962C8B-B14F-4D97-AF65-F5344CB8AC3E}">
        <p14:creationId xmlns:p14="http://schemas.microsoft.com/office/powerpoint/2010/main" val="8563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smtClean="0"/>
              <a:t>fusion </a:t>
            </a:r>
            <a:r>
              <a:rPr lang="it-IT" dirty="0" err="1" smtClean="0"/>
              <a:t>approaches</a:t>
            </a:r>
            <a:r>
              <a:rPr lang="it-IT" dirty="0" smtClean="0"/>
              <a:t> (2/5)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1447800"/>
            <a:ext cx="8785225" cy="4676775"/>
          </a:xfrm>
        </p:spPr>
        <p:txBody>
          <a:bodyPr/>
          <a:lstStyle/>
          <a:p>
            <a:r>
              <a:rPr lang="en-US" dirty="0" smtClean="0"/>
              <a:t>Ad-hoc online solutions taking into account IMU characteristics</a:t>
            </a:r>
          </a:p>
          <a:p>
            <a:pPr lvl="1"/>
            <a:r>
              <a:rPr lang="en-US" dirty="0" smtClean="0"/>
              <a:t>Segment motion in “swift movements” with large accelerations</a:t>
            </a:r>
          </a:p>
          <a:p>
            <a:pPr lvl="1"/>
            <a:r>
              <a:rPr lang="en-US" dirty="0" smtClean="0"/>
              <a:t>Integration of IMU acceleration to derive position matched with </a:t>
            </a:r>
            <a:r>
              <a:rPr lang="en-US" dirty="0" err="1" smtClean="0"/>
              <a:t>SfM</a:t>
            </a:r>
            <a:endParaRPr lang="en-US" dirty="0" smtClean="0"/>
          </a:p>
          <a:p>
            <a:pPr lvl="1"/>
            <a:r>
              <a:rPr lang="en-US" dirty="0" smtClean="0"/>
              <a:t>Continuous process of outlier rejection and re-estimation of scale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Working but motion-dependent and prone to accumulation error due to integration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26</a:t>
            </a:fld>
            <a:endParaRPr lang="it-IT" dirty="0"/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86" y="3864484"/>
            <a:ext cx="2530208" cy="1615748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634186" y="3392216"/>
            <a:ext cx="274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none" dirty="0" smtClean="0">
                <a:latin typeface="Geneva"/>
              </a:rPr>
              <a:t>Live metric 3D reconstruction on </a:t>
            </a:r>
          </a:p>
          <a:p>
            <a:r>
              <a:rPr lang="en-US" sz="1200" u="none" dirty="0" smtClean="0">
                <a:latin typeface="Geneva"/>
              </a:rPr>
              <a:t>Mobile Phones [</a:t>
            </a:r>
            <a:r>
              <a:rPr lang="en-US" sz="1200" u="none" dirty="0" err="1" smtClean="0">
                <a:latin typeface="Geneva"/>
              </a:rPr>
              <a:t>Tanskane</a:t>
            </a:r>
            <a:r>
              <a:rPr lang="en-US" sz="1200" u="none" dirty="0" smtClean="0">
                <a:latin typeface="Geneva"/>
              </a:rPr>
              <a:t> et al. 2013]</a:t>
            </a:r>
            <a:endParaRPr lang="it-IT" sz="1200" u="none" dirty="0">
              <a:latin typeface="Geneva"/>
            </a:endParaRPr>
          </a:p>
        </p:txBody>
      </p:sp>
      <p:pic>
        <p:nvPicPr>
          <p:cNvPr id="19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104" y="3585557"/>
            <a:ext cx="3101850" cy="764046"/>
          </a:xfrm>
          <a:prstGeom prst="rect">
            <a:avLst/>
          </a:prstGeom>
        </p:spPr>
      </p:pic>
      <p:sp>
        <p:nvSpPr>
          <p:cNvPr id="20" name="TextBox 22"/>
          <p:cNvSpPr txBox="1"/>
          <p:nvPr/>
        </p:nvSpPr>
        <p:spPr>
          <a:xfrm>
            <a:off x="3798721" y="4382081"/>
            <a:ext cx="4982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u="none" dirty="0" smtClean="0">
                <a:latin typeface="Geneva"/>
              </a:rPr>
              <a:t>One estimate of </a:t>
            </a:r>
            <a:r>
              <a:rPr lang="el-GR" sz="1600" u="none" dirty="0" smtClean="0">
                <a:latin typeface="Geneva"/>
              </a:rPr>
              <a:t>λ</a:t>
            </a:r>
            <a:r>
              <a:rPr lang="it-IT" sz="1600" u="none" dirty="0" smtClean="0">
                <a:latin typeface="Geneva"/>
              </a:rPr>
              <a:t> </a:t>
            </a:r>
            <a:r>
              <a:rPr lang="it-IT" sz="1600" u="none" dirty="0" err="1" smtClean="0">
                <a:latin typeface="Geneva"/>
              </a:rPr>
              <a:t>at</a:t>
            </a:r>
            <a:r>
              <a:rPr lang="it-IT" sz="1600" u="none" dirty="0" smtClean="0">
                <a:latin typeface="Geneva"/>
              </a:rPr>
              <a:t> the end of </a:t>
            </a:r>
            <a:r>
              <a:rPr lang="it-IT" sz="1600" u="none" dirty="0" err="1" smtClean="0">
                <a:latin typeface="Geneva"/>
              </a:rPr>
              <a:t>each</a:t>
            </a:r>
            <a:r>
              <a:rPr lang="it-IT" sz="1600" u="none" dirty="0" smtClean="0">
                <a:latin typeface="Geneva"/>
              </a:rPr>
              <a:t> </a:t>
            </a:r>
            <a:r>
              <a:rPr lang="it-IT" sz="1600" u="none" dirty="0" err="1" smtClean="0">
                <a:latin typeface="Geneva"/>
              </a:rPr>
              <a:t>swift</a:t>
            </a:r>
            <a:r>
              <a:rPr lang="it-IT" sz="1600" u="none" dirty="0" smtClean="0">
                <a:latin typeface="Geneva"/>
              </a:rPr>
              <a:t> </a:t>
            </a:r>
            <a:r>
              <a:rPr lang="it-IT" sz="1600" u="none" dirty="0" err="1" smtClean="0">
                <a:latin typeface="Geneva"/>
              </a:rPr>
              <a:t>movement</a:t>
            </a:r>
            <a:endParaRPr lang="it-IT" sz="1600" u="none" dirty="0" smtClean="0">
              <a:latin typeface="Geneva"/>
            </a:endParaRPr>
          </a:p>
          <a:p>
            <a:r>
              <a:rPr lang="it-IT" sz="1600" u="none" dirty="0" err="1" smtClean="0">
                <a:latin typeface="Geneva"/>
              </a:rPr>
              <a:t>Estimation</a:t>
            </a:r>
            <a:r>
              <a:rPr lang="it-IT" sz="1600" u="none" dirty="0" smtClean="0">
                <a:latin typeface="Geneva"/>
              </a:rPr>
              <a:t> of scale </a:t>
            </a:r>
            <a:r>
              <a:rPr lang="el-GR" sz="1600" u="none" dirty="0" smtClean="0">
                <a:latin typeface="Geneva"/>
              </a:rPr>
              <a:t>λ</a:t>
            </a:r>
            <a:r>
              <a:rPr lang="en-US" sz="1600" u="none" dirty="0" smtClean="0">
                <a:latin typeface="Geneva"/>
              </a:rPr>
              <a:t> only on inlier set </a:t>
            </a:r>
            <a:r>
              <a:rPr lang="en-US" sz="1600" i="1" u="none" dirty="0" smtClean="0">
                <a:latin typeface="Geneva"/>
              </a:rPr>
              <a:t>I</a:t>
            </a:r>
            <a:endParaRPr lang="it-IT" sz="1600" i="1" u="none" dirty="0">
              <a:latin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661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smtClean="0"/>
              <a:t>fusion </a:t>
            </a:r>
            <a:r>
              <a:rPr lang="it-IT" dirty="0" err="1" smtClean="0"/>
              <a:t>approaches</a:t>
            </a:r>
            <a:r>
              <a:rPr lang="it-IT" dirty="0" smtClean="0"/>
              <a:t> (3/5)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1447800"/>
            <a:ext cx="8785225" cy="4676775"/>
          </a:xfrm>
        </p:spPr>
        <p:txBody>
          <a:bodyPr/>
          <a:lstStyle/>
          <a:p>
            <a:r>
              <a:rPr lang="en-US" dirty="0" smtClean="0"/>
              <a:t>Match accelerations from IMU with accelerations from </a:t>
            </a:r>
            <a:r>
              <a:rPr lang="en-US" dirty="0" err="1" smtClean="0"/>
              <a:t>SfM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Works off-line and assumes high-accuracy (robotics) IMU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27</a:t>
            </a:fld>
            <a:endParaRPr lang="it-IT" dirty="0"/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 rotWithShape="1">
          <a:blip r:embed="rId2"/>
          <a:srcRect t="-1368" b="10895"/>
          <a:stretch/>
        </p:blipFill>
        <p:spPr>
          <a:xfrm>
            <a:off x="511405" y="2363006"/>
            <a:ext cx="3010316" cy="2052000"/>
          </a:xfrm>
          <a:prstGeom prst="rect">
            <a:avLst/>
          </a:prstGeom>
        </p:spPr>
      </p:pic>
      <p:sp>
        <p:nvSpPr>
          <p:cNvPr id="18" name="TextBox 9"/>
          <p:cNvSpPr txBox="1"/>
          <p:nvPr/>
        </p:nvSpPr>
        <p:spPr>
          <a:xfrm>
            <a:off x="511405" y="4916566"/>
            <a:ext cx="4809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none" dirty="0" smtClean="0">
                <a:latin typeface="Geneva"/>
              </a:rPr>
              <a:t>Camera trajectory estimation using inertial measurements </a:t>
            </a:r>
          </a:p>
          <a:p>
            <a:r>
              <a:rPr lang="en-US" sz="1400" u="none" dirty="0" smtClean="0">
                <a:latin typeface="Geneva"/>
              </a:rPr>
              <a:t>and  Structure from Motion results [JungTaylor2001]</a:t>
            </a:r>
            <a:endParaRPr lang="it-IT" sz="1400" u="none" dirty="0">
              <a:latin typeface="Geneva"/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684" y="2406749"/>
            <a:ext cx="3610392" cy="626838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946" y="3636106"/>
            <a:ext cx="1765896" cy="822344"/>
          </a:xfrm>
          <a:prstGeom prst="rect">
            <a:avLst/>
          </a:prstGeom>
        </p:spPr>
      </p:pic>
      <p:sp>
        <p:nvSpPr>
          <p:cNvPr id="23" name="TextBox 14"/>
          <p:cNvSpPr txBox="1"/>
          <p:nvPr/>
        </p:nvSpPr>
        <p:spPr>
          <a:xfrm>
            <a:off x="5722241" y="4539193"/>
            <a:ext cx="1684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u="none" dirty="0" smtClean="0">
                <a:latin typeface="Geneva"/>
              </a:rPr>
              <a:t>spline parameters</a:t>
            </a:r>
            <a:endParaRPr lang="it-IT" sz="1400" i="1" u="none" dirty="0">
              <a:latin typeface="Geneva"/>
            </a:endParaRPr>
          </a:p>
        </p:txBody>
      </p:sp>
      <p:cxnSp>
        <p:nvCxnSpPr>
          <p:cNvPr id="24" name="Straight Arrow Connector 16"/>
          <p:cNvCxnSpPr>
            <a:stCxn id="20" idx="0"/>
          </p:cNvCxnSpPr>
          <p:nvPr/>
        </p:nvCxnSpPr>
        <p:spPr>
          <a:xfrm flipV="1">
            <a:off x="6523894" y="2933700"/>
            <a:ext cx="127596" cy="702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smtClean="0"/>
              <a:t>fusion </a:t>
            </a:r>
            <a:r>
              <a:rPr lang="it-IT" dirty="0" err="1" smtClean="0"/>
              <a:t>approaches</a:t>
            </a:r>
            <a:r>
              <a:rPr lang="it-IT" dirty="0" smtClean="0"/>
              <a:t> (4/5)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1447800"/>
            <a:ext cx="8785225" cy="4676775"/>
          </a:xfrm>
        </p:spPr>
        <p:txBody>
          <a:bodyPr/>
          <a:lstStyle/>
          <a:p>
            <a:r>
              <a:rPr lang="en-US" dirty="0" smtClean="0"/>
              <a:t>Match accelerations from IMU with accelerations from </a:t>
            </a:r>
            <a:r>
              <a:rPr lang="en-US" dirty="0" err="1" smtClean="0"/>
              <a:t>SfM</a:t>
            </a:r>
            <a:r>
              <a:rPr lang="en-US" dirty="0" smtClean="0"/>
              <a:t> at </a:t>
            </a:r>
            <a:r>
              <a:rPr lang="en-US" dirty="0" err="1" smtClean="0"/>
              <a:t>SfM</a:t>
            </a:r>
            <a:r>
              <a:rPr lang="en-US" dirty="0" smtClean="0"/>
              <a:t> frame-rate (large baseline!)</a:t>
            </a:r>
          </a:p>
          <a:p>
            <a:pPr lvl="1"/>
            <a:r>
              <a:rPr lang="en-US" b="1" dirty="0" err="1" smtClean="0"/>
              <a:t>Downsample</a:t>
            </a:r>
            <a:r>
              <a:rPr lang="en-US" b="1" dirty="0" smtClean="0"/>
              <a:t> and anti-alias </a:t>
            </a:r>
            <a:r>
              <a:rPr lang="en-US" dirty="0" smtClean="0"/>
              <a:t>IMU samples at </a:t>
            </a:r>
            <a:r>
              <a:rPr lang="en-US" dirty="0" err="1" smtClean="0"/>
              <a:t>SfM</a:t>
            </a:r>
            <a:r>
              <a:rPr lang="en-US" dirty="0" smtClean="0"/>
              <a:t> frame rate </a:t>
            </a:r>
          </a:p>
          <a:p>
            <a:pPr lvl="1"/>
            <a:r>
              <a:rPr lang="en-US" dirty="0" smtClean="0"/>
              <a:t>Optimize scale and bias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Requires very long acquisition times due to </a:t>
            </a:r>
            <a:r>
              <a:rPr lang="en-US" dirty="0" err="1" smtClean="0"/>
              <a:t>downsampling</a:t>
            </a:r>
            <a:r>
              <a:rPr lang="en-US" dirty="0" smtClean="0"/>
              <a:t> at </a:t>
            </a:r>
            <a:r>
              <a:rPr lang="en-US" dirty="0" err="1" smtClean="0"/>
              <a:t>SfM</a:t>
            </a:r>
            <a:r>
              <a:rPr lang="en-US" dirty="0" smtClean="0"/>
              <a:t> rate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28</a:t>
            </a:fld>
            <a:endParaRPr lang="it-IT" dirty="0"/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83" y="3532291"/>
            <a:ext cx="2558496" cy="1854514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621715" y="3095846"/>
            <a:ext cx="3084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none" dirty="0" smtClean="0">
                <a:latin typeface="Geneva"/>
              </a:rPr>
              <a:t>Hand-waving away scale [Ham et al. 2014]</a:t>
            </a:r>
            <a:endParaRPr lang="it-IT" sz="1200" u="none" dirty="0">
              <a:latin typeface="Geneva"/>
            </a:endParaRPr>
          </a:p>
        </p:txBody>
      </p:sp>
      <p:pic>
        <p:nvPicPr>
          <p:cNvPr id="13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974" y="3836661"/>
            <a:ext cx="3313074" cy="440318"/>
          </a:xfrm>
          <a:prstGeom prst="rect">
            <a:avLst/>
          </a:prstGeom>
        </p:spPr>
      </p:pic>
      <p:sp>
        <p:nvSpPr>
          <p:cNvPr id="14" name="TextBox 24"/>
          <p:cNvSpPr txBox="1"/>
          <p:nvPr/>
        </p:nvSpPr>
        <p:spPr>
          <a:xfrm>
            <a:off x="5155616" y="4471321"/>
            <a:ext cx="3262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none" dirty="0" smtClean="0">
                <a:latin typeface="Geneva"/>
              </a:rPr>
              <a:t>D</a:t>
            </a:r>
            <a:r>
              <a:rPr lang="it-IT" u="none" dirty="0" smtClean="0">
                <a:latin typeface="Geneva"/>
              </a:rPr>
              <a:t>: convolutional matrix for </a:t>
            </a:r>
          </a:p>
          <a:p>
            <a:r>
              <a:rPr lang="it-IT" u="none" dirty="0" smtClean="0">
                <a:latin typeface="Geneva"/>
              </a:rPr>
              <a:t>antialising and downsampling </a:t>
            </a:r>
          </a:p>
          <a:p>
            <a:r>
              <a:rPr lang="it-IT" u="none" dirty="0" smtClean="0">
                <a:latin typeface="Geneva"/>
              </a:rPr>
              <a:t>IMU signal</a:t>
            </a:r>
          </a:p>
        </p:txBody>
      </p:sp>
    </p:spTree>
    <p:extLst>
      <p:ext uri="{BB962C8B-B14F-4D97-AF65-F5344CB8AC3E}">
        <p14:creationId xmlns:p14="http://schemas.microsoft.com/office/powerpoint/2010/main" val="16222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</a:t>
            </a:r>
            <a:r>
              <a:rPr lang="it-IT" dirty="0" smtClean="0"/>
              <a:t>fusion </a:t>
            </a:r>
            <a:r>
              <a:rPr lang="it-IT" dirty="0" err="1" smtClean="0"/>
              <a:t>approaches</a:t>
            </a:r>
            <a:r>
              <a:rPr lang="it-IT" dirty="0" smtClean="0"/>
              <a:t> (5/5)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1447800"/>
            <a:ext cx="8785225" cy="4676775"/>
          </a:xfrm>
        </p:spPr>
        <p:txBody>
          <a:bodyPr/>
          <a:lstStyle/>
          <a:p>
            <a:r>
              <a:rPr lang="en-US" dirty="0" smtClean="0"/>
              <a:t>Match accelerations from IMU with accelerations from </a:t>
            </a:r>
            <a:r>
              <a:rPr lang="en-US" dirty="0" err="1" smtClean="0"/>
              <a:t>SfM</a:t>
            </a:r>
            <a:r>
              <a:rPr lang="en-US" dirty="0" smtClean="0"/>
              <a:t> at IMU frame-rate (small baseline!)</a:t>
            </a:r>
          </a:p>
          <a:p>
            <a:pPr lvl="1"/>
            <a:r>
              <a:rPr lang="en-US" b="1" dirty="0" err="1" smtClean="0"/>
              <a:t>Upsample</a:t>
            </a:r>
            <a:r>
              <a:rPr lang="en-US" dirty="0" smtClean="0"/>
              <a:t> </a:t>
            </a:r>
            <a:r>
              <a:rPr lang="en-US" dirty="0" err="1" smtClean="0"/>
              <a:t>SfM</a:t>
            </a:r>
            <a:r>
              <a:rPr lang="en-US" dirty="0" smtClean="0"/>
              <a:t> samples at high rate using all available visual data</a:t>
            </a:r>
          </a:p>
          <a:p>
            <a:pPr lvl="1"/>
            <a:r>
              <a:rPr lang="en-US" dirty="0" smtClean="0"/>
              <a:t>Estimate acceleration from </a:t>
            </a:r>
            <a:r>
              <a:rPr lang="en-US" dirty="0" err="1" smtClean="0"/>
              <a:t>upsampled</a:t>
            </a:r>
            <a:r>
              <a:rPr lang="en-US" dirty="0" smtClean="0"/>
              <a:t> transforms and match them to IMU samples using robust fitting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Fast, coping with large errors and noise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29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3"/>
              <p:cNvSpPr txBox="1"/>
              <p:nvPr/>
            </p:nvSpPr>
            <p:spPr>
              <a:xfrm>
                <a:off x="4572001" y="4046511"/>
                <a:ext cx="4334474" cy="5762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2400" b="0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sz="2400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it-IT" sz="2400" i="1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it-IT" sz="24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𝑠𝑅</m:t>
                                  </m:r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9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4046511"/>
                <a:ext cx="4334474" cy="576248"/>
              </a:xfrm>
              <a:prstGeom prst="rect">
                <a:avLst/>
              </a:prstGeom>
              <a:blipFill rotWithShape="1">
                <a:blip r:embed="rId2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/>
          <p:cNvSpPr/>
          <p:nvPr/>
        </p:nvSpPr>
        <p:spPr>
          <a:xfrm>
            <a:off x="523875" y="3458259"/>
            <a:ext cx="4991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u="none" dirty="0" smtClean="0"/>
              <a:t>Fast </a:t>
            </a:r>
            <a:r>
              <a:rPr lang="it-IT" sz="1200" u="none" dirty="0" err="1"/>
              <a:t>Metric</a:t>
            </a:r>
            <a:r>
              <a:rPr lang="it-IT" sz="1200" u="none" dirty="0"/>
              <a:t> </a:t>
            </a:r>
            <a:r>
              <a:rPr lang="it-IT" sz="1200" u="none" dirty="0" err="1"/>
              <a:t>Acquisition</a:t>
            </a:r>
            <a:r>
              <a:rPr lang="it-IT" sz="1200" u="none" dirty="0"/>
              <a:t> with Mobile </a:t>
            </a:r>
            <a:r>
              <a:rPr lang="it-IT" sz="1200" u="none" dirty="0" err="1"/>
              <a:t>Devices</a:t>
            </a:r>
            <a:r>
              <a:rPr lang="en-US" sz="1200" u="none" dirty="0">
                <a:latin typeface="Roboto Condensed"/>
              </a:rPr>
              <a:t>.  </a:t>
            </a:r>
            <a:r>
              <a:rPr lang="en-US" sz="1200" u="none" dirty="0" smtClean="0">
                <a:latin typeface="Roboto Condensed"/>
              </a:rPr>
              <a:t>[</a:t>
            </a:r>
            <a:r>
              <a:rPr lang="en-US" sz="1200" u="none" dirty="0" err="1" smtClean="0">
                <a:latin typeface="Roboto Condensed"/>
              </a:rPr>
              <a:t>Garro</a:t>
            </a:r>
            <a:r>
              <a:rPr lang="en-US" sz="1200" u="none" dirty="0" smtClean="0">
                <a:latin typeface="Roboto Condensed"/>
              </a:rPr>
              <a:t> et al. 2016}</a:t>
            </a:r>
            <a:endParaRPr lang="it-IT" sz="1200" u="none" dirty="0">
              <a:latin typeface="Roboto Condensed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36" y="3900480"/>
            <a:ext cx="1926076" cy="144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9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and mobile applications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Mostly 2D</a:t>
            </a:r>
          </a:p>
          <a:p>
            <a:pPr lvl="1"/>
            <a:r>
              <a:rPr lang="en-US" dirty="0" smtClean="0"/>
              <a:t>Image enhancement</a:t>
            </a:r>
          </a:p>
          <a:p>
            <a:pPr lvl="1"/>
            <a:r>
              <a:rPr lang="en-US" dirty="0" smtClean="0"/>
              <a:t>Image stitching</a:t>
            </a:r>
          </a:p>
          <a:p>
            <a:pPr lvl="1"/>
            <a:r>
              <a:rPr lang="en-US" dirty="0" smtClean="0"/>
              <a:t>Image </a:t>
            </a:r>
            <a:r>
              <a:rPr lang="en-US" dirty="0"/>
              <a:t>matching</a:t>
            </a:r>
          </a:p>
          <a:p>
            <a:pPr lvl="1"/>
            <a:r>
              <a:rPr lang="en-US" dirty="0"/>
              <a:t>Object detection</a:t>
            </a:r>
          </a:p>
          <a:p>
            <a:pPr lvl="1"/>
            <a:r>
              <a:rPr lang="en-US" dirty="0"/>
              <a:t>Texture </a:t>
            </a:r>
            <a:r>
              <a:rPr lang="en-US" dirty="0" smtClean="0"/>
              <a:t>classification</a:t>
            </a:r>
          </a:p>
          <a:p>
            <a:pPr lvl="1"/>
            <a:r>
              <a:rPr lang="en-US" dirty="0" smtClean="0"/>
              <a:t>Activity recognition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4" name="Segnaposto contenuto 2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Mostly 3D</a:t>
            </a:r>
          </a:p>
          <a:p>
            <a:pPr lvl="1"/>
            <a:r>
              <a:rPr lang="en-US" dirty="0"/>
              <a:t>Camera localization</a:t>
            </a:r>
          </a:p>
          <a:p>
            <a:pPr lvl="1"/>
            <a:r>
              <a:rPr lang="en-US" dirty="0"/>
              <a:t>Pose </a:t>
            </a:r>
            <a:r>
              <a:rPr lang="en-US" dirty="0" smtClean="0"/>
              <a:t>estimation</a:t>
            </a:r>
            <a:endParaRPr lang="en-US" dirty="0"/>
          </a:p>
          <a:p>
            <a:pPr lvl="1"/>
            <a:r>
              <a:rPr lang="en-US" dirty="0" smtClean="0"/>
              <a:t>3D </a:t>
            </a:r>
            <a:r>
              <a:rPr lang="en-US" dirty="0"/>
              <a:t>shape recovery</a:t>
            </a:r>
          </a:p>
          <a:p>
            <a:pPr lvl="1"/>
            <a:r>
              <a:rPr lang="en-US" dirty="0"/>
              <a:t>3D scene </a:t>
            </a:r>
            <a:r>
              <a:rPr lang="en-US" dirty="0" smtClean="0"/>
              <a:t>reconstruction</a:t>
            </a:r>
          </a:p>
          <a:p>
            <a:pPr lvl="1"/>
            <a:r>
              <a:rPr lang="en-US" dirty="0" smtClean="0"/>
              <a:t>Material/appearance recovery</a:t>
            </a:r>
          </a:p>
          <a:p>
            <a:pPr lvl="1"/>
            <a:r>
              <a:rPr lang="en-US" dirty="0" smtClean="0"/>
              <a:t>Augmented reality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Vision </a:t>
            </a:r>
            <a:r>
              <a:rPr lang="it-IT" dirty="0" err="1" smtClean="0"/>
              <a:t>Module</a:t>
            </a:r>
            <a:r>
              <a:rPr lang="it-IT" dirty="0" smtClean="0"/>
              <a:t> Pipeline</a:t>
            </a:r>
            <a:endParaRPr lang="it-IT" dirty="0"/>
          </a:p>
        </p:txBody>
      </p:sp>
      <p:pic>
        <p:nvPicPr>
          <p:cNvPr id="6" name="Picture 3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" y="2417385"/>
            <a:ext cx="9003382" cy="2999172"/>
          </a:xfrm>
          <a:prstGeom prst="rect">
            <a:avLst/>
          </a:prstGeom>
        </p:spPr>
      </p:pic>
      <p:sp>
        <p:nvSpPr>
          <p:cNvPr id="7" name="Rectangle 350"/>
          <p:cNvSpPr/>
          <p:nvPr/>
        </p:nvSpPr>
        <p:spPr>
          <a:xfrm>
            <a:off x="2155408" y="2425299"/>
            <a:ext cx="3258996" cy="32132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8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Vision Module</a:t>
            </a:r>
            <a:endParaRPr lang="it-IT" dirty="0"/>
          </a:p>
        </p:txBody>
      </p:sp>
      <p:sp>
        <p:nvSpPr>
          <p:cNvPr id="105" name="Content Placeholder 104"/>
          <p:cNvSpPr>
            <a:spLocks noGrp="1"/>
          </p:cNvSpPr>
          <p:nvPr>
            <p:ph sz="half" idx="1"/>
          </p:nvPr>
        </p:nvSpPr>
        <p:spPr>
          <a:xfrm>
            <a:off x="139756" y="1967199"/>
            <a:ext cx="4248472" cy="3842590"/>
          </a:xfrm>
        </p:spPr>
        <p:txBody>
          <a:bodyPr/>
          <a:lstStyle/>
          <a:p>
            <a:r>
              <a:rPr lang="it-IT" sz="1800" dirty="0" err="1" smtClean="0"/>
              <a:t>Traces</a:t>
            </a:r>
            <a:r>
              <a:rPr lang="it-IT" sz="1800" dirty="0" smtClean="0"/>
              <a:t> </a:t>
            </a:r>
            <a:r>
              <a:rPr lang="it-IT" sz="1800" dirty="0" err="1" smtClean="0"/>
              <a:t>Shi-Thomasi</a:t>
            </a:r>
            <a:r>
              <a:rPr lang="it-IT" sz="1800" dirty="0" smtClean="0"/>
              <a:t> features</a:t>
            </a:r>
          </a:p>
          <a:p>
            <a:r>
              <a:rPr lang="it-IT" sz="1800" dirty="0" smtClean="0"/>
              <a:t>When baseline is large enough </a:t>
            </a:r>
          </a:p>
          <a:p>
            <a:pPr lvl="1"/>
            <a:r>
              <a:rPr lang="it-IT" sz="1800" dirty="0" smtClean="0"/>
              <a:t>Estimate Essential Matrix, that is, relative camera pose between f0 and fi</a:t>
            </a:r>
          </a:p>
          <a:p>
            <a:pPr lvl="1"/>
            <a:r>
              <a:rPr lang="it-IT" sz="1800" dirty="0" err="1" smtClean="0"/>
              <a:t>Calculate</a:t>
            </a:r>
            <a:r>
              <a:rPr lang="it-IT" sz="1800" dirty="0" smtClean="0"/>
              <a:t> a 3D point for each feature point</a:t>
            </a:r>
          </a:p>
          <a:p>
            <a:r>
              <a:rPr lang="it-IT" sz="1800" dirty="0" smtClean="0"/>
              <a:t>Note: each pair of cameras has its own reference system</a:t>
            </a:r>
          </a:p>
          <a:p>
            <a:endParaRPr lang="it-IT" dirty="0"/>
          </a:p>
        </p:txBody>
      </p:sp>
      <p:sp>
        <p:nvSpPr>
          <p:cNvPr id="57" name="Rectangle 72"/>
          <p:cNvSpPr/>
          <p:nvPr/>
        </p:nvSpPr>
        <p:spPr>
          <a:xfrm>
            <a:off x="6479517" y="1753637"/>
            <a:ext cx="1549400" cy="11852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Triangolo isoscele 16"/>
          <p:cNvSpPr/>
          <p:nvPr/>
        </p:nvSpPr>
        <p:spPr>
          <a:xfrm rot="12047631" flipH="1">
            <a:off x="4898666" y="3254293"/>
            <a:ext cx="472599" cy="377737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544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6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riangolo isoscele 18"/>
          <p:cNvSpPr/>
          <p:nvPr/>
        </p:nvSpPr>
        <p:spPr>
          <a:xfrm rot="10800000" flipH="1">
            <a:off x="8154609" y="3711033"/>
            <a:ext cx="472599" cy="377737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544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6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riangolo isoscele 19"/>
          <p:cNvSpPr/>
          <p:nvPr/>
        </p:nvSpPr>
        <p:spPr>
          <a:xfrm rot="11484613" flipH="1">
            <a:off x="6467921" y="3709643"/>
            <a:ext cx="472599" cy="377737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544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6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CasellaDiTesto 21"/>
          <p:cNvSpPr txBox="1"/>
          <p:nvPr/>
        </p:nvSpPr>
        <p:spPr>
          <a:xfrm>
            <a:off x="4727835" y="3804331"/>
            <a:ext cx="4010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3544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</a:rPr>
              <a:t>f</a:t>
            </a:r>
            <a:r>
              <a:rPr kumimoji="0" lang="en-US" sz="20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</a:rPr>
              <a:t>0</a:t>
            </a:r>
            <a:endParaRPr kumimoji="0" lang="it-IT" sz="2000" b="1" i="0" u="none" strike="noStrike" kern="0" cap="none" spc="0" normalizeH="0" baseline="-2500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8" name="CasellaDiTesto 23"/>
          <p:cNvSpPr txBox="1"/>
          <p:nvPr/>
        </p:nvSpPr>
        <p:spPr>
          <a:xfrm>
            <a:off x="6274752" y="4269199"/>
            <a:ext cx="4010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3544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</a:rPr>
              <a:t>f</a:t>
            </a:r>
            <a:r>
              <a:rPr kumimoji="0" lang="en-US" sz="20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</a:rPr>
              <a:t>1</a:t>
            </a:r>
            <a:endParaRPr kumimoji="0" lang="it-IT" sz="2000" b="1" i="0" u="none" strike="noStrike" kern="0" cap="none" spc="0" normalizeH="0" baseline="-2500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9" name="CasellaDiTesto 25"/>
          <p:cNvSpPr txBox="1"/>
          <p:nvPr/>
        </p:nvSpPr>
        <p:spPr>
          <a:xfrm>
            <a:off x="8001303" y="4213097"/>
            <a:ext cx="3561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3544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</a:rPr>
              <a:t>f</a:t>
            </a:r>
            <a:r>
              <a:rPr kumimoji="0" lang="en-US" sz="20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</a:rPr>
              <a:t>i</a:t>
            </a:r>
            <a:endParaRPr kumimoji="0" lang="it-IT" sz="2000" b="1" i="0" u="none" strike="noStrike" kern="0" cap="none" spc="0" normalizeH="0" baseline="-2500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110" name="Connettore 2 55"/>
          <p:cNvCxnSpPr/>
          <p:nvPr/>
        </p:nvCxnSpPr>
        <p:spPr>
          <a:xfrm>
            <a:off x="5353740" y="4261593"/>
            <a:ext cx="921012" cy="213615"/>
          </a:xfrm>
          <a:prstGeom prst="straightConnector1">
            <a:avLst/>
          </a:prstGeom>
          <a:noFill/>
          <a:ln w="222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11" name="Connettore 2 56"/>
          <p:cNvCxnSpPr/>
          <p:nvPr/>
        </p:nvCxnSpPr>
        <p:spPr>
          <a:xfrm flipV="1">
            <a:off x="6818775" y="4513418"/>
            <a:ext cx="1145714" cy="43124"/>
          </a:xfrm>
          <a:prstGeom prst="straightConnector1">
            <a:avLst/>
          </a:prstGeom>
          <a:noFill/>
          <a:ln w="222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sp>
        <p:nvSpPr>
          <p:cNvPr id="112" name="Ovale 49"/>
          <p:cNvSpPr/>
          <p:nvPr/>
        </p:nvSpPr>
        <p:spPr>
          <a:xfrm>
            <a:off x="7230996" y="2796647"/>
            <a:ext cx="84288" cy="8112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3" name="Group 73"/>
          <p:cNvGrpSpPr/>
          <p:nvPr/>
        </p:nvGrpSpPr>
        <p:grpSpPr>
          <a:xfrm>
            <a:off x="6653368" y="1854881"/>
            <a:ext cx="470164" cy="1027347"/>
            <a:chOff x="1864082" y="1957672"/>
            <a:chExt cx="470164" cy="1027347"/>
          </a:xfrm>
        </p:grpSpPr>
        <p:sp>
          <p:nvSpPr>
            <p:cNvPr id="114" name="Ovale 39"/>
            <p:cNvSpPr/>
            <p:nvPr/>
          </p:nvSpPr>
          <p:spPr>
            <a:xfrm>
              <a:off x="2174171" y="2592110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5" name="Ovale 40"/>
            <p:cNvSpPr/>
            <p:nvPr/>
          </p:nvSpPr>
          <p:spPr>
            <a:xfrm>
              <a:off x="2201111" y="1957672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Ovale 43"/>
            <p:cNvSpPr/>
            <p:nvPr/>
          </p:nvSpPr>
          <p:spPr>
            <a:xfrm>
              <a:off x="2249958" y="2344824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Ovale 45"/>
            <p:cNvSpPr/>
            <p:nvPr/>
          </p:nvSpPr>
          <p:spPr>
            <a:xfrm>
              <a:off x="1864082" y="2858876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8" name="Ovale 47"/>
            <p:cNvSpPr/>
            <p:nvPr/>
          </p:nvSpPr>
          <p:spPr>
            <a:xfrm>
              <a:off x="2116823" y="2903894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9" name="Ovale 51"/>
            <p:cNvSpPr/>
            <p:nvPr/>
          </p:nvSpPr>
          <p:spPr>
            <a:xfrm>
              <a:off x="2116823" y="2706587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0" name="Group 74"/>
          <p:cNvGrpSpPr/>
          <p:nvPr/>
        </p:nvGrpSpPr>
        <p:grpSpPr>
          <a:xfrm>
            <a:off x="7393423" y="1863668"/>
            <a:ext cx="497298" cy="1034919"/>
            <a:chOff x="2604137" y="1966459"/>
            <a:chExt cx="497298" cy="1034919"/>
          </a:xfrm>
        </p:grpSpPr>
        <p:sp>
          <p:nvSpPr>
            <p:cNvPr id="121" name="Ovale 41"/>
            <p:cNvSpPr/>
            <p:nvPr/>
          </p:nvSpPr>
          <p:spPr>
            <a:xfrm>
              <a:off x="2820961" y="1966459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Ovale 42"/>
            <p:cNvSpPr/>
            <p:nvPr/>
          </p:nvSpPr>
          <p:spPr>
            <a:xfrm>
              <a:off x="2752897" y="2346485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3" name="Ovale 44"/>
            <p:cNvSpPr/>
            <p:nvPr/>
          </p:nvSpPr>
          <p:spPr>
            <a:xfrm>
              <a:off x="3017147" y="2879690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4" name="Ovale 46"/>
            <p:cNvSpPr/>
            <p:nvPr/>
          </p:nvSpPr>
          <p:spPr>
            <a:xfrm>
              <a:off x="2936022" y="2552242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5" name="Ovale 48"/>
            <p:cNvSpPr/>
            <p:nvPr/>
          </p:nvSpPr>
          <p:spPr>
            <a:xfrm>
              <a:off x="2834498" y="2920253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6" name="Ovale 50"/>
            <p:cNvSpPr/>
            <p:nvPr/>
          </p:nvSpPr>
          <p:spPr>
            <a:xfrm>
              <a:off x="2604137" y="2646389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7" name="Ovale 52"/>
            <p:cNvSpPr/>
            <p:nvPr/>
          </p:nvSpPr>
          <p:spPr>
            <a:xfrm>
              <a:off x="2944294" y="2422244"/>
              <a:ext cx="84288" cy="81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8" name="Triangolo isoscele 16"/>
          <p:cNvSpPr/>
          <p:nvPr/>
        </p:nvSpPr>
        <p:spPr>
          <a:xfrm rot="12047631" flipH="1">
            <a:off x="4892606" y="3272827"/>
            <a:ext cx="472599" cy="377737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544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6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9" name="Gruppo 88"/>
          <p:cNvGrpSpPr/>
          <p:nvPr/>
        </p:nvGrpSpPr>
        <p:grpSpPr>
          <a:xfrm>
            <a:off x="5446828" y="5370640"/>
            <a:ext cx="866661" cy="748283"/>
            <a:chOff x="3148511" y="2712670"/>
            <a:chExt cx="544325" cy="504056"/>
          </a:xfrm>
        </p:grpSpPr>
        <p:sp>
          <p:nvSpPr>
            <p:cNvPr id="130" name="Ovale 74"/>
            <p:cNvSpPr>
              <a:spLocks noChangeAspect="1"/>
            </p:cNvSpPr>
            <p:nvPr/>
          </p:nvSpPr>
          <p:spPr>
            <a:xfrm>
              <a:off x="3168658" y="2847990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1" name="Ovale 77"/>
            <p:cNvSpPr>
              <a:spLocks noChangeAspect="1"/>
            </p:cNvSpPr>
            <p:nvPr/>
          </p:nvSpPr>
          <p:spPr>
            <a:xfrm>
              <a:off x="3321058" y="3000390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2" name="Ovale 78"/>
            <p:cNvSpPr>
              <a:spLocks noChangeAspect="1"/>
            </p:cNvSpPr>
            <p:nvPr/>
          </p:nvSpPr>
          <p:spPr>
            <a:xfrm>
              <a:off x="3528698" y="2820690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3" name="Ovale 79"/>
            <p:cNvSpPr>
              <a:spLocks noChangeAspect="1"/>
            </p:cNvSpPr>
            <p:nvPr/>
          </p:nvSpPr>
          <p:spPr>
            <a:xfrm>
              <a:off x="3384682" y="2820690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4" name="Ovale 80"/>
            <p:cNvSpPr>
              <a:spLocks noChangeAspect="1"/>
            </p:cNvSpPr>
            <p:nvPr/>
          </p:nvSpPr>
          <p:spPr>
            <a:xfrm>
              <a:off x="3473458" y="3036714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" name="Ovale 81"/>
            <p:cNvSpPr>
              <a:spLocks noChangeAspect="1"/>
            </p:cNvSpPr>
            <p:nvPr/>
          </p:nvSpPr>
          <p:spPr>
            <a:xfrm>
              <a:off x="3168650" y="3036714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" name="Ovale 82"/>
            <p:cNvSpPr>
              <a:spLocks noChangeAspect="1"/>
            </p:cNvSpPr>
            <p:nvPr/>
          </p:nvSpPr>
          <p:spPr>
            <a:xfrm>
              <a:off x="3240666" y="2892698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7" name="Ovale 83"/>
            <p:cNvSpPr>
              <a:spLocks noChangeAspect="1"/>
            </p:cNvSpPr>
            <p:nvPr/>
          </p:nvSpPr>
          <p:spPr>
            <a:xfrm>
              <a:off x="3473458" y="2892698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8" name="Ovale 84"/>
            <p:cNvSpPr>
              <a:spLocks noChangeAspect="1"/>
            </p:cNvSpPr>
            <p:nvPr/>
          </p:nvSpPr>
          <p:spPr>
            <a:xfrm>
              <a:off x="3384674" y="2964714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9" name="Ovale 85"/>
            <p:cNvSpPr>
              <a:spLocks noChangeAspect="1"/>
            </p:cNvSpPr>
            <p:nvPr/>
          </p:nvSpPr>
          <p:spPr>
            <a:xfrm>
              <a:off x="3312666" y="3108722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0" name="Ovale 86"/>
            <p:cNvSpPr>
              <a:spLocks noChangeAspect="1"/>
            </p:cNvSpPr>
            <p:nvPr/>
          </p:nvSpPr>
          <p:spPr>
            <a:xfrm>
              <a:off x="3312666" y="2748682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1" name="Cubo 87"/>
            <p:cNvSpPr/>
            <p:nvPr/>
          </p:nvSpPr>
          <p:spPr>
            <a:xfrm>
              <a:off x="3148511" y="2712670"/>
              <a:ext cx="544325" cy="504056"/>
            </a:xfrm>
            <a:prstGeom prst="cube">
              <a:avLst/>
            </a:prstGeom>
            <a:solidFill>
              <a:srgbClr val="FFC000">
                <a:alpha val="8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grpSp>
        <p:nvGrpSpPr>
          <p:cNvPr id="142" name="Gruppo 88"/>
          <p:cNvGrpSpPr/>
          <p:nvPr/>
        </p:nvGrpSpPr>
        <p:grpSpPr>
          <a:xfrm>
            <a:off x="6979492" y="5370640"/>
            <a:ext cx="866661" cy="748283"/>
            <a:chOff x="3148511" y="2712670"/>
            <a:chExt cx="544325" cy="504056"/>
          </a:xfrm>
        </p:grpSpPr>
        <p:sp>
          <p:nvSpPr>
            <p:cNvPr id="143" name="Ovale 74"/>
            <p:cNvSpPr>
              <a:spLocks noChangeAspect="1"/>
            </p:cNvSpPr>
            <p:nvPr/>
          </p:nvSpPr>
          <p:spPr>
            <a:xfrm>
              <a:off x="3168658" y="2847990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4" name="Ovale 77"/>
            <p:cNvSpPr>
              <a:spLocks noChangeAspect="1"/>
            </p:cNvSpPr>
            <p:nvPr/>
          </p:nvSpPr>
          <p:spPr>
            <a:xfrm>
              <a:off x="3321058" y="3000390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5" name="Ovale 78"/>
            <p:cNvSpPr>
              <a:spLocks noChangeAspect="1"/>
            </p:cNvSpPr>
            <p:nvPr/>
          </p:nvSpPr>
          <p:spPr>
            <a:xfrm>
              <a:off x="3528698" y="2820690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6" name="Ovale 79"/>
            <p:cNvSpPr>
              <a:spLocks noChangeAspect="1"/>
            </p:cNvSpPr>
            <p:nvPr/>
          </p:nvSpPr>
          <p:spPr>
            <a:xfrm>
              <a:off x="3384682" y="2820690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7" name="Ovale 80"/>
            <p:cNvSpPr>
              <a:spLocks noChangeAspect="1"/>
            </p:cNvSpPr>
            <p:nvPr/>
          </p:nvSpPr>
          <p:spPr>
            <a:xfrm>
              <a:off x="3473458" y="3036714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8" name="Ovale 81"/>
            <p:cNvSpPr>
              <a:spLocks noChangeAspect="1"/>
            </p:cNvSpPr>
            <p:nvPr/>
          </p:nvSpPr>
          <p:spPr>
            <a:xfrm>
              <a:off x="3168650" y="3036714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9" name="Ovale 82"/>
            <p:cNvSpPr>
              <a:spLocks noChangeAspect="1"/>
            </p:cNvSpPr>
            <p:nvPr/>
          </p:nvSpPr>
          <p:spPr>
            <a:xfrm>
              <a:off x="3240666" y="2892698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0" name="Ovale 83"/>
            <p:cNvSpPr>
              <a:spLocks noChangeAspect="1"/>
            </p:cNvSpPr>
            <p:nvPr/>
          </p:nvSpPr>
          <p:spPr>
            <a:xfrm>
              <a:off x="3473458" y="2892698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1" name="Ovale 84"/>
            <p:cNvSpPr>
              <a:spLocks noChangeAspect="1"/>
            </p:cNvSpPr>
            <p:nvPr/>
          </p:nvSpPr>
          <p:spPr>
            <a:xfrm>
              <a:off x="3384674" y="2964714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2" name="Ovale 85"/>
            <p:cNvSpPr>
              <a:spLocks noChangeAspect="1"/>
            </p:cNvSpPr>
            <p:nvPr/>
          </p:nvSpPr>
          <p:spPr>
            <a:xfrm>
              <a:off x="3312666" y="3108722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3" name="Ovale 86"/>
            <p:cNvSpPr>
              <a:spLocks noChangeAspect="1"/>
            </p:cNvSpPr>
            <p:nvPr/>
          </p:nvSpPr>
          <p:spPr>
            <a:xfrm>
              <a:off x="3312666" y="2748682"/>
              <a:ext cx="72000" cy="720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4" name="Cubo 87"/>
            <p:cNvSpPr/>
            <p:nvPr/>
          </p:nvSpPr>
          <p:spPr>
            <a:xfrm>
              <a:off x="3148511" y="2712670"/>
              <a:ext cx="544325" cy="504056"/>
            </a:xfrm>
            <a:prstGeom prst="cube">
              <a:avLst/>
            </a:prstGeom>
            <a:solidFill>
              <a:srgbClr val="FFC000">
                <a:alpha val="8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41451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01237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82 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0924 0.003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4.58333E-6 0.00023 C 0.00118 0.00255 0.00222 0.00533 0.00365 0.00764 C 0.00417 0.00857 0.00495 0.00834 0.0056 0.0088 C 0.00625 0.00949 0.00678 0.01042 0.00743 0.01111 C 0.0086 0.01204 0.01003 0.01204 0.0112 0.0132 C 0.01654 0.01968 0.00977 0.01204 0.01498 0.01667 C 0.01563 0.01713 0.01615 0.01806 0.0168 0.01875 C 0.01758 0.01968 0.01849 0.02014 0.01928 0.02107 C 0.02058 0.02246 0.02175 0.02408 0.02305 0.02546 L 0.02683 0.02986 C 0.02748 0.03079 0.028 0.03171 0.02865 0.03218 C 0.03503 0.03588 0.02527 0.03033 0.03308 0.03449 C 0.03438 0.03519 0.03555 0.03611 0.03685 0.03658 L 0.0418 0.03889 L 0.04428 0.04005 C 0.04896 0.04537 0.04336 0.03935 0.05365 0.0456 L 0.05743 0.04769 C 0.05808 0.04815 0.05873 0.04815 0.05925 0.04884 C 0.0599 0.04954 0.06055 0.05046 0.0612 0.05116 C 0.0642 0.05347 0.06459 0.05301 0.06745 0.0544 C 0.06862 0.05509 0.06993 0.05602 0.07123 0.05671 C 0.07201 0.05695 0.07279 0.05741 0.0737 0.05787 C 0.07487 0.05857 0.07618 0.05926 0.07748 0.05996 C 0.078 0.06042 0.07865 0.06065 0.0793 0.06111 C 0.08034 0.06181 0.08138 0.06273 0.08243 0.06343 C 0.08347 0.06389 0.08451 0.06412 0.08555 0.06459 C 0.0862 0.06482 0.08672 0.06528 0.08737 0.06551 C 0.08842 0.06597 0.08946 0.06621 0.0905 0.06667 C 0.09141 0.06713 0.09219 0.06759 0.0931 0.06783 C 0.09649 0.06921 0.09623 0.06875 0.09987 0.07014 C 0.10092 0.07037 0.10196 0.07084 0.103 0.07107 C 0.10508 0.07176 0.10717 0.07199 0.10925 0.07222 C 0.11198 0.07338 0.1125 0.07384 0.1155 0.07454 L 0.12553 0.07685 L 0.1306 0.0757 L 0.1306 0.07593 L 0.1293 0.0757 L 0.12995 0.07454 " pathEditMode="relative" rAng="0" ptsTypes="AAAAAAAAAAAAAAAAAAAAAAAAAAAAAAAAAAAAAAA">
                                      <p:cBhvr>
                                        <p:cTn id="1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4362 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6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7" grpId="0" animBg="1"/>
      <p:bldP spid="106" grpId="0" animBg="1"/>
      <p:bldP spid="106" grpId="1" animBg="1"/>
      <p:bldP spid="1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Vision Module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sz="2000" dirty="0" smtClean="0"/>
              <a:t>Global registration</a:t>
            </a:r>
          </a:p>
          <a:p>
            <a:pPr lvl="1"/>
            <a:r>
              <a:rPr lang="it-IT" sz="1800" dirty="0" smtClean="0"/>
              <a:t>M point clouds</a:t>
            </a:r>
          </a:p>
          <a:p>
            <a:pPr lvl="1"/>
            <a:r>
              <a:rPr lang="it-IT" sz="1800" dirty="0" smtClean="0"/>
              <a:t>A subset of features is present in each point cloud</a:t>
            </a:r>
          </a:p>
          <a:p>
            <a:pPr lvl="1"/>
            <a:r>
              <a:rPr lang="it-IT" sz="1800" dirty="0" smtClean="0"/>
              <a:t>Use </a:t>
            </a:r>
            <a:r>
              <a:rPr lang="it-IT" sz="1800" dirty="0" err="1" smtClean="0"/>
              <a:t>feature</a:t>
            </a:r>
            <a:r>
              <a:rPr lang="it-IT" sz="1800" dirty="0" smtClean="0"/>
              <a:t> </a:t>
            </a:r>
            <a:r>
              <a:rPr lang="it-IT" sz="1800" dirty="0" err="1" smtClean="0"/>
              <a:t>correspondence</a:t>
            </a:r>
            <a:r>
              <a:rPr lang="it-IT" sz="1800" dirty="0" smtClean="0"/>
              <a:t> to align all the point cloud in the same reference system </a:t>
            </a:r>
          </a:p>
          <a:p>
            <a:pPr lvl="1"/>
            <a:endParaRPr lang="it-IT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sz="2000" dirty="0" smtClean="0"/>
              <a:t>Cameras upsampling</a:t>
            </a:r>
          </a:p>
          <a:p>
            <a:pPr lvl="1"/>
            <a:r>
              <a:rPr lang="it-IT" sz="1800" dirty="0" smtClean="0"/>
              <a:t>Features are tracked for </a:t>
            </a:r>
            <a:r>
              <a:rPr lang="it-IT" sz="1800" b="1" dirty="0" smtClean="0"/>
              <a:t>all</a:t>
            </a:r>
            <a:r>
              <a:rPr lang="it-IT" sz="1800" dirty="0" smtClean="0"/>
              <a:t> frames</a:t>
            </a:r>
          </a:p>
          <a:p>
            <a:pPr lvl="1"/>
            <a:r>
              <a:rPr lang="it-IT" sz="1800" dirty="0" smtClean="0"/>
              <a:t>Use aligned point cloud and tracking position to estimate cameras for all frames with </a:t>
            </a:r>
            <a:r>
              <a:rPr lang="it-IT" sz="1800" dirty="0" err="1" smtClean="0"/>
              <a:t>Perspective</a:t>
            </a:r>
            <a:r>
              <a:rPr lang="it-IT" sz="1800" dirty="0"/>
              <a:t>-</a:t>
            </a:r>
            <a:r>
              <a:rPr lang="it-IT" sz="1800" dirty="0" smtClean="0"/>
              <a:t>n-Point (</a:t>
            </a:r>
            <a:r>
              <a:rPr lang="it-IT" sz="1800" b="1" dirty="0" err="1" smtClean="0"/>
              <a:t>PnP</a:t>
            </a:r>
            <a:r>
              <a:rPr lang="it-IT" sz="1800" b="1" dirty="0" smtClean="0"/>
              <a:t>)</a:t>
            </a:r>
            <a:r>
              <a:rPr lang="it-IT" sz="1800" dirty="0" smtClean="0"/>
              <a:t> </a:t>
            </a:r>
            <a:endParaRPr lang="it-IT" sz="1800" dirty="0"/>
          </a:p>
        </p:txBody>
      </p:sp>
      <p:grpSp>
        <p:nvGrpSpPr>
          <p:cNvPr id="184" name="Gruppo 172"/>
          <p:cNvGrpSpPr/>
          <p:nvPr/>
        </p:nvGrpSpPr>
        <p:grpSpPr>
          <a:xfrm>
            <a:off x="4200459" y="4989265"/>
            <a:ext cx="4136159" cy="1280804"/>
            <a:chOff x="2961508" y="372418"/>
            <a:chExt cx="3789255" cy="1258471"/>
          </a:xfrm>
        </p:grpSpPr>
        <p:grpSp>
          <p:nvGrpSpPr>
            <p:cNvPr id="185" name="Gruppo 26"/>
            <p:cNvGrpSpPr/>
            <p:nvPr/>
          </p:nvGrpSpPr>
          <p:grpSpPr>
            <a:xfrm>
              <a:off x="2961508" y="372418"/>
              <a:ext cx="3789255" cy="1258471"/>
              <a:chOff x="2939437" y="440076"/>
              <a:chExt cx="3789255" cy="1258471"/>
            </a:xfrm>
          </p:grpSpPr>
          <p:sp>
            <p:nvSpPr>
              <p:cNvPr id="190" name="Figura a mano libera 15"/>
              <p:cNvSpPr/>
              <p:nvPr/>
            </p:nvSpPr>
            <p:spPr>
              <a:xfrm>
                <a:off x="3106310" y="656099"/>
                <a:ext cx="3320716" cy="426893"/>
              </a:xfrm>
              <a:custGeom>
                <a:avLst/>
                <a:gdLst>
                  <a:gd name="connsiteX0" fmla="*/ 0 w 3320716"/>
                  <a:gd name="connsiteY0" fmla="*/ 0 h 426893"/>
                  <a:gd name="connsiteX1" fmla="*/ 570641 w 3320716"/>
                  <a:gd name="connsiteY1" fmla="*/ 240631 h 426893"/>
                  <a:gd name="connsiteX2" fmla="*/ 1196283 w 3320716"/>
                  <a:gd name="connsiteY2" fmla="*/ 295633 h 426893"/>
                  <a:gd name="connsiteX3" fmla="*/ 1870051 w 3320716"/>
                  <a:gd name="connsiteY3" fmla="*/ 268132 h 426893"/>
                  <a:gd name="connsiteX4" fmla="*/ 2344439 w 3320716"/>
                  <a:gd name="connsiteY4" fmla="*/ 426261 h 426893"/>
                  <a:gd name="connsiteX5" fmla="*/ 3100710 w 3320716"/>
                  <a:gd name="connsiteY5" fmla="*/ 199380 h 426893"/>
                  <a:gd name="connsiteX6" fmla="*/ 3320716 w 3320716"/>
                  <a:gd name="connsiteY6" fmla="*/ 110003 h 426893"/>
                  <a:gd name="connsiteX7" fmla="*/ 3320716 w 3320716"/>
                  <a:gd name="connsiteY7" fmla="*/ 110003 h 426893"/>
                  <a:gd name="connsiteX8" fmla="*/ 3320716 w 3320716"/>
                  <a:gd name="connsiteY8" fmla="*/ 110003 h 426893"/>
                  <a:gd name="connsiteX9" fmla="*/ 3320716 w 3320716"/>
                  <a:gd name="connsiteY9" fmla="*/ 110003 h 426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0716" h="426893">
                    <a:moveTo>
                      <a:pt x="0" y="0"/>
                    </a:moveTo>
                    <a:cubicBezTo>
                      <a:pt x="185630" y="95679"/>
                      <a:pt x="371261" y="191359"/>
                      <a:pt x="570641" y="240631"/>
                    </a:cubicBezTo>
                    <a:cubicBezTo>
                      <a:pt x="770021" y="289903"/>
                      <a:pt x="979715" y="291050"/>
                      <a:pt x="1196283" y="295633"/>
                    </a:cubicBezTo>
                    <a:cubicBezTo>
                      <a:pt x="1412851" y="300216"/>
                      <a:pt x="1678692" y="246361"/>
                      <a:pt x="1870051" y="268132"/>
                    </a:cubicBezTo>
                    <a:cubicBezTo>
                      <a:pt x="2061410" y="289903"/>
                      <a:pt x="2139329" y="437720"/>
                      <a:pt x="2344439" y="426261"/>
                    </a:cubicBezTo>
                    <a:cubicBezTo>
                      <a:pt x="2549549" y="414802"/>
                      <a:pt x="2937997" y="252090"/>
                      <a:pt x="3100710" y="199380"/>
                    </a:cubicBezTo>
                    <a:cubicBezTo>
                      <a:pt x="3263423" y="146670"/>
                      <a:pt x="3320716" y="110003"/>
                      <a:pt x="3320716" y="110003"/>
                    </a:cubicBezTo>
                    <a:lnTo>
                      <a:pt x="3320716" y="110003"/>
                    </a:lnTo>
                    <a:lnTo>
                      <a:pt x="3320716" y="110003"/>
                    </a:lnTo>
                    <a:lnTo>
                      <a:pt x="3320716" y="110003"/>
                    </a:lnTo>
                  </a:path>
                </a:pathLst>
              </a:custGeom>
              <a:no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Triangolo isoscele 16"/>
              <p:cNvSpPr/>
              <p:nvPr/>
            </p:nvSpPr>
            <p:spPr>
              <a:xfrm rot="12047631" flipH="1">
                <a:off x="3030528" y="440076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Triangolo isoscele 17"/>
              <p:cNvSpPr/>
              <p:nvPr/>
            </p:nvSpPr>
            <p:spPr>
              <a:xfrm rot="10135156" flipH="1">
                <a:off x="6271836" y="548086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Triangolo isoscele 18"/>
              <p:cNvSpPr/>
              <p:nvPr/>
            </p:nvSpPr>
            <p:spPr>
              <a:xfrm rot="10800000" flipH="1">
                <a:off x="4766668" y="701281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Triangolo isoscele 19"/>
              <p:cNvSpPr/>
              <p:nvPr/>
            </p:nvSpPr>
            <p:spPr>
              <a:xfrm rot="11484613" flipH="1">
                <a:off x="3867289" y="700486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Triangolo isoscele 20"/>
              <p:cNvSpPr/>
              <p:nvPr/>
            </p:nvSpPr>
            <p:spPr>
              <a:xfrm rot="10098779" flipH="1">
                <a:off x="5307449" y="849714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CasellaDiTesto 21"/>
              <p:cNvSpPr txBox="1"/>
              <p:nvPr/>
            </p:nvSpPr>
            <p:spPr>
              <a:xfrm>
                <a:off x="2939437" y="754637"/>
                <a:ext cx="367434" cy="574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</a:rPr>
                  <a:t>f</a:t>
                </a:r>
                <a:r>
                  <a:rPr kumimoji="0" lang="en-US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</a:rPr>
                  <a:t>0</a:t>
                </a:r>
                <a:endParaRPr kumimoji="0" lang="it-IT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CasellaDiTesto 22"/>
              <p:cNvSpPr txBox="1"/>
              <p:nvPr/>
            </p:nvSpPr>
            <p:spPr>
              <a:xfrm>
                <a:off x="6303986" y="732458"/>
                <a:ext cx="424706" cy="574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</a:rPr>
                  <a:t>f</a:t>
                </a:r>
                <a:r>
                  <a:rPr kumimoji="0" lang="en-US" sz="2000" b="1" i="0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</a:rPr>
                  <a:t>M</a:t>
                </a:r>
                <a:endParaRPr kumimoji="0" lang="it-IT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4" name="CasellaDiTesto 23"/>
              <p:cNvSpPr txBox="1"/>
              <p:nvPr/>
            </p:nvSpPr>
            <p:spPr>
              <a:xfrm>
                <a:off x="3764287" y="1020490"/>
                <a:ext cx="367434" cy="574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</a:rPr>
                  <a:t>f</a:t>
                </a:r>
                <a:r>
                  <a:rPr kumimoji="0" lang="en-US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</a:rPr>
                  <a:t>1</a:t>
                </a:r>
                <a:endParaRPr kumimoji="0" lang="it-IT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5" name="CasellaDiTesto 24"/>
              <p:cNvSpPr txBox="1"/>
              <p:nvPr/>
            </p:nvSpPr>
            <p:spPr>
              <a:xfrm>
                <a:off x="5288181" y="1123969"/>
                <a:ext cx="552472" cy="574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</a:rPr>
                  <a:t>f</a:t>
                </a:r>
                <a:r>
                  <a:rPr kumimoji="0" lang="en-US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</a:rPr>
                  <a:t>M-1</a:t>
                </a:r>
                <a:endParaRPr kumimoji="0" lang="it-IT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CasellaDiTesto 25"/>
              <p:cNvSpPr txBox="1"/>
              <p:nvPr/>
            </p:nvSpPr>
            <p:spPr>
              <a:xfrm>
                <a:off x="4684922" y="988406"/>
                <a:ext cx="326314" cy="574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</a:rPr>
                  <a:t>f</a:t>
                </a:r>
                <a:r>
                  <a:rPr kumimoji="0" lang="en-US" sz="20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</a:rPr>
                  <a:t>i</a:t>
                </a:r>
                <a:endParaRPr kumimoji="0" lang="it-IT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86" name="Connettore 2 55"/>
            <p:cNvCxnSpPr/>
            <p:nvPr/>
          </p:nvCxnSpPr>
          <p:spPr>
            <a:xfrm>
              <a:off x="3295254" y="948482"/>
              <a:ext cx="491104" cy="122164"/>
            </a:xfrm>
            <a:prstGeom prst="straightConnector1">
              <a:avLst/>
            </a:prstGeom>
            <a:noFill/>
            <a:ln w="222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87" name="Connettore 2 56"/>
            <p:cNvCxnSpPr/>
            <p:nvPr/>
          </p:nvCxnSpPr>
          <p:spPr>
            <a:xfrm flipV="1">
              <a:off x="4076443" y="1092498"/>
              <a:ext cx="610920" cy="24662"/>
            </a:xfrm>
            <a:prstGeom prst="straightConnector1">
              <a:avLst/>
            </a:prstGeom>
            <a:noFill/>
            <a:ln w="222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88" name="Connettore 2 58"/>
            <p:cNvCxnSpPr>
              <a:endCxn id="205" idx="1"/>
            </p:cNvCxnSpPr>
            <p:nvPr/>
          </p:nvCxnSpPr>
          <p:spPr>
            <a:xfrm>
              <a:off x="4914034" y="1130081"/>
              <a:ext cx="396218" cy="213519"/>
            </a:xfrm>
            <a:prstGeom prst="straightConnector1">
              <a:avLst/>
            </a:prstGeom>
            <a:noFill/>
            <a:ln w="222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89" name="Connettore 2 59"/>
            <p:cNvCxnSpPr/>
            <p:nvPr/>
          </p:nvCxnSpPr>
          <p:spPr>
            <a:xfrm flipV="1">
              <a:off x="5573750" y="908908"/>
              <a:ext cx="781143" cy="294806"/>
            </a:xfrm>
            <a:prstGeom prst="straightConnector1">
              <a:avLst/>
            </a:prstGeom>
            <a:noFill/>
            <a:ln w="222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</p:grpSp>
      <p:grpSp>
        <p:nvGrpSpPr>
          <p:cNvPr id="207" name="Group 200"/>
          <p:cNvGrpSpPr/>
          <p:nvPr/>
        </p:nvGrpSpPr>
        <p:grpSpPr>
          <a:xfrm>
            <a:off x="4603366" y="4035503"/>
            <a:ext cx="947855" cy="835375"/>
            <a:chOff x="4354627" y="4623434"/>
            <a:chExt cx="947855" cy="835375"/>
          </a:xfrm>
        </p:grpSpPr>
        <p:grpSp>
          <p:nvGrpSpPr>
            <p:cNvPr id="208" name="Group 198"/>
            <p:cNvGrpSpPr/>
            <p:nvPr/>
          </p:nvGrpSpPr>
          <p:grpSpPr>
            <a:xfrm>
              <a:off x="4546273" y="4880340"/>
              <a:ext cx="756209" cy="578469"/>
              <a:chOff x="4546273" y="4880340"/>
              <a:chExt cx="756209" cy="578469"/>
            </a:xfrm>
          </p:grpSpPr>
          <p:grpSp>
            <p:nvGrpSpPr>
              <p:cNvPr id="210" name="Group 86"/>
              <p:cNvGrpSpPr/>
              <p:nvPr/>
            </p:nvGrpSpPr>
            <p:grpSpPr>
              <a:xfrm>
                <a:off x="4546273" y="4880340"/>
                <a:ext cx="756209" cy="578469"/>
                <a:chOff x="8459446" y="4738598"/>
                <a:chExt cx="1549400" cy="1185228"/>
              </a:xfrm>
            </p:grpSpPr>
            <p:sp>
              <p:nvSpPr>
                <p:cNvPr id="212" name="Rectangle 69"/>
                <p:cNvSpPr/>
                <p:nvPr/>
              </p:nvSpPr>
              <p:spPr>
                <a:xfrm>
                  <a:off x="8459446" y="4738598"/>
                  <a:ext cx="1549400" cy="11852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3" name="Ovale 49"/>
                <p:cNvSpPr/>
                <p:nvPr/>
              </p:nvSpPr>
              <p:spPr>
                <a:xfrm>
                  <a:off x="9210925" y="5781608"/>
                  <a:ext cx="84288" cy="8112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214" name="Group 71"/>
                <p:cNvGrpSpPr/>
                <p:nvPr/>
              </p:nvGrpSpPr>
              <p:grpSpPr>
                <a:xfrm>
                  <a:off x="8633297" y="4839842"/>
                  <a:ext cx="470164" cy="1027347"/>
                  <a:chOff x="1864082" y="1957672"/>
                  <a:chExt cx="470164" cy="1027347"/>
                </a:xfrm>
              </p:grpSpPr>
              <p:sp>
                <p:nvSpPr>
                  <p:cNvPr id="223" name="Ovale 39"/>
                  <p:cNvSpPr/>
                  <p:nvPr/>
                </p:nvSpPr>
                <p:spPr>
                  <a:xfrm>
                    <a:off x="2174171" y="2592110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4" name="Ovale 40"/>
                  <p:cNvSpPr/>
                  <p:nvPr/>
                </p:nvSpPr>
                <p:spPr>
                  <a:xfrm>
                    <a:off x="2201111" y="1957672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5" name="Ovale 43"/>
                  <p:cNvSpPr/>
                  <p:nvPr/>
                </p:nvSpPr>
                <p:spPr>
                  <a:xfrm>
                    <a:off x="2249958" y="2344824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6" name="Ovale 45"/>
                  <p:cNvSpPr/>
                  <p:nvPr/>
                </p:nvSpPr>
                <p:spPr>
                  <a:xfrm>
                    <a:off x="1864082" y="2858876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7" name="Ovale 47"/>
                  <p:cNvSpPr/>
                  <p:nvPr/>
                </p:nvSpPr>
                <p:spPr>
                  <a:xfrm>
                    <a:off x="2116823" y="2903894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8" name="Ovale 51"/>
                  <p:cNvSpPr/>
                  <p:nvPr/>
                </p:nvSpPr>
                <p:spPr>
                  <a:xfrm>
                    <a:off x="2116823" y="2706587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215" name="Group 78"/>
                <p:cNvGrpSpPr/>
                <p:nvPr/>
              </p:nvGrpSpPr>
              <p:grpSpPr>
                <a:xfrm>
                  <a:off x="9373352" y="4848629"/>
                  <a:ext cx="497298" cy="1034919"/>
                  <a:chOff x="2604137" y="1966459"/>
                  <a:chExt cx="497298" cy="1034919"/>
                </a:xfrm>
              </p:grpSpPr>
              <p:sp>
                <p:nvSpPr>
                  <p:cNvPr id="216" name="Ovale 41"/>
                  <p:cNvSpPr/>
                  <p:nvPr/>
                </p:nvSpPr>
                <p:spPr>
                  <a:xfrm>
                    <a:off x="2820961" y="1966459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17" name="Ovale 42"/>
                  <p:cNvSpPr/>
                  <p:nvPr/>
                </p:nvSpPr>
                <p:spPr>
                  <a:xfrm>
                    <a:off x="2752897" y="2346485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18" name="Ovale 44"/>
                  <p:cNvSpPr/>
                  <p:nvPr/>
                </p:nvSpPr>
                <p:spPr>
                  <a:xfrm>
                    <a:off x="3017147" y="2879690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19" name="Ovale 46"/>
                  <p:cNvSpPr/>
                  <p:nvPr/>
                </p:nvSpPr>
                <p:spPr>
                  <a:xfrm>
                    <a:off x="2936022" y="2552242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0" name="Ovale 48"/>
                  <p:cNvSpPr/>
                  <p:nvPr/>
                </p:nvSpPr>
                <p:spPr>
                  <a:xfrm>
                    <a:off x="2834498" y="2920253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1" name="Ovale 50"/>
                  <p:cNvSpPr/>
                  <p:nvPr/>
                </p:nvSpPr>
                <p:spPr>
                  <a:xfrm>
                    <a:off x="2604137" y="2646389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2" name="Ovale 52"/>
                  <p:cNvSpPr/>
                  <p:nvPr/>
                </p:nvSpPr>
                <p:spPr>
                  <a:xfrm>
                    <a:off x="2944294" y="2422244"/>
                    <a:ext cx="84288" cy="81125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cxnSp>
            <p:nvCxnSpPr>
              <p:cNvPr id="211" name="Straight Connector 88"/>
              <p:cNvCxnSpPr>
                <a:stCxn id="190" idx="1"/>
                <a:endCxn id="212" idx="2"/>
              </p:cNvCxnSpPr>
              <p:nvPr/>
            </p:nvCxnSpPr>
            <p:spPr>
              <a:xfrm flipH="1">
                <a:off x="4924378" y="5454023"/>
                <a:ext cx="81114" cy="47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9" name="TextBox 90"/>
            <p:cNvSpPr txBox="1"/>
            <p:nvPr/>
          </p:nvSpPr>
          <p:spPr>
            <a:xfrm>
              <a:off x="4354627" y="4623434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u="none" dirty="0" smtClean="0">
                  <a:latin typeface="Geneva"/>
                </a:rPr>
                <a:t>2D</a:t>
              </a:r>
              <a:endParaRPr lang="it-IT" b="1" u="none" dirty="0">
                <a:latin typeface="Geneva"/>
              </a:endParaRPr>
            </a:p>
          </p:txBody>
        </p:sp>
      </p:grpSp>
      <p:grpSp>
        <p:nvGrpSpPr>
          <p:cNvPr id="229" name="Group 201"/>
          <p:cNvGrpSpPr/>
          <p:nvPr/>
        </p:nvGrpSpPr>
        <p:grpSpPr>
          <a:xfrm>
            <a:off x="5064924" y="3778611"/>
            <a:ext cx="1336360" cy="702294"/>
            <a:chOff x="4816185" y="4366542"/>
            <a:chExt cx="1336360" cy="702294"/>
          </a:xfrm>
        </p:grpSpPr>
        <p:sp>
          <p:nvSpPr>
            <p:cNvPr id="230" name="TextBox 91"/>
            <p:cNvSpPr txBox="1"/>
            <p:nvPr/>
          </p:nvSpPr>
          <p:spPr>
            <a:xfrm>
              <a:off x="5021919" y="4366542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u="none" dirty="0" smtClean="0">
                  <a:latin typeface="Geneva"/>
                </a:rPr>
                <a:t>3D</a:t>
              </a:r>
              <a:endParaRPr lang="it-IT" b="1" u="none" dirty="0">
                <a:latin typeface="Geneva"/>
              </a:endParaRPr>
            </a:p>
          </p:txBody>
        </p:sp>
        <p:grpSp>
          <p:nvGrpSpPr>
            <p:cNvPr id="231" name="Group 199"/>
            <p:cNvGrpSpPr/>
            <p:nvPr/>
          </p:nvGrpSpPr>
          <p:grpSpPr>
            <a:xfrm>
              <a:off x="4816185" y="4427462"/>
              <a:ext cx="1336360" cy="641374"/>
              <a:chOff x="4816185" y="4427462"/>
              <a:chExt cx="1336360" cy="641374"/>
            </a:xfrm>
          </p:grpSpPr>
          <p:sp>
            <p:nvSpPr>
              <p:cNvPr id="232" name="Ovale 74"/>
              <p:cNvSpPr>
                <a:spLocks noChangeAspect="1"/>
              </p:cNvSpPr>
              <p:nvPr/>
            </p:nvSpPr>
            <p:spPr>
              <a:xfrm>
                <a:off x="5464662" y="4574887"/>
                <a:ext cx="114637" cy="106886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3" name="Ovale 77"/>
              <p:cNvSpPr>
                <a:spLocks noChangeAspect="1"/>
              </p:cNvSpPr>
              <p:nvPr/>
            </p:nvSpPr>
            <p:spPr>
              <a:xfrm>
                <a:off x="5707309" y="4801128"/>
                <a:ext cx="114637" cy="106886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4" name="Ovale 78"/>
              <p:cNvSpPr>
                <a:spLocks noChangeAspect="1"/>
              </p:cNvSpPr>
              <p:nvPr/>
            </p:nvSpPr>
            <p:spPr>
              <a:xfrm>
                <a:off x="6037908" y="4534359"/>
                <a:ext cx="114637" cy="106886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5" name="Ovale 79"/>
              <p:cNvSpPr>
                <a:spLocks noChangeAspect="1"/>
              </p:cNvSpPr>
              <p:nvPr/>
            </p:nvSpPr>
            <p:spPr>
              <a:xfrm>
                <a:off x="5808610" y="4534359"/>
                <a:ext cx="114637" cy="106886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6" name="Ovale 80"/>
              <p:cNvSpPr>
                <a:spLocks noChangeAspect="1"/>
              </p:cNvSpPr>
              <p:nvPr/>
            </p:nvSpPr>
            <p:spPr>
              <a:xfrm>
                <a:off x="5949957" y="4855052"/>
                <a:ext cx="114637" cy="106886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7" name="Ovale 81"/>
              <p:cNvSpPr>
                <a:spLocks noChangeAspect="1"/>
              </p:cNvSpPr>
              <p:nvPr/>
            </p:nvSpPr>
            <p:spPr>
              <a:xfrm>
                <a:off x="5464649" y="4855052"/>
                <a:ext cx="114637" cy="106886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8" name="Ovale 82"/>
              <p:cNvSpPr>
                <a:spLocks noChangeAspect="1"/>
              </p:cNvSpPr>
              <p:nvPr/>
            </p:nvSpPr>
            <p:spPr>
              <a:xfrm>
                <a:off x="5579311" y="4641257"/>
                <a:ext cx="114637" cy="106886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9" name="Ovale 83"/>
              <p:cNvSpPr>
                <a:spLocks noChangeAspect="1"/>
              </p:cNvSpPr>
              <p:nvPr/>
            </p:nvSpPr>
            <p:spPr>
              <a:xfrm>
                <a:off x="5949957" y="4641257"/>
                <a:ext cx="114637" cy="106886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0" name="Ovale 84"/>
              <p:cNvSpPr>
                <a:spLocks noChangeAspect="1"/>
              </p:cNvSpPr>
              <p:nvPr/>
            </p:nvSpPr>
            <p:spPr>
              <a:xfrm>
                <a:off x="5808597" y="4748166"/>
                <a:ext cx="114637" cy="106886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1" name="Ovale 85"/>
              <p:cNvSpPr>
                <a:spLocks noChangeAspect="1"/>
              </p:cNvSpPr>
              <p:nvPr/>
            </p:nvSpPr>
            <p:spPr>
              <a:xfrm>
                <a:off x="5693948" y="4961950"/>
                <a:ext cx="114637" cy="106886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2" name="Ovale 86"/>
              <p:cNvSpPr>
                <a:spLocks noChangeAspect="1"/>
              </p:cNvSpPr>
              <p:nvPr/>
            </p:nvSpPr>
            <p:spPr>
              <a:xfrm>
                <a:off x="5693948" y="4427462"/>
                <a:ext cx="114637" cy="106886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43" name="Straight Connector 93"/>
              <p:cNvCxnSpPr>
                <a:stCxn id="232" idx="3"/>
              </p:cNvCxnSpPr>
              <p:nvPr/>
            </p:nvCxnSpPr>
            <p:spPr>
              <a:xfrm flipH="1">
                <a:off x="4816185" y="4666120"/>
                <a:ext cx="665265" cy="26792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4" name="Group 197"/>
          <p:cNvGrpSpPr/>
          <p:nvPr/>
        </p:nvGrpSpPr>
        <p:grpSpPr>
          <a:xfrm>
            <a:off x="4310045" y="4991570"/>
            <a:ext cx="3870217" cy="642795"/>
            <a:chOff x="15152803" y="5005400"/>
            <a:chExt cx="13788814" cy="2290150"/>
          </a:xfrm>
        </p:grpSpPr>
        <p:grpSp>
          <p:nvGrpSpPr>
            <p:cNvPr id="245" name="Gruppo 27"/>
            <p:cNvGrpSpPr/>
            <p:nvPr/>
          </p:nvGrpSpPr>
          <p:grpSpPr>
            <a:xfrm>
              <a:off x="15152803" y="5005400"/>
              <a:ext cx="13788814" cy="2290150"/>
              <a:chOff x="3030528" y="440076"/>
              <a:chExt cx="3493308" cy="642916"/>
            </a:xfrm>
          </p:grpSpPr>
          <p:sp>
            <p:nvSpPr>
              <p:cNvPr id="265" name="Figura a mano libera 28"/>
              <p:cNvSpPr/>
              <p:nvPr/>
            </p:nvSpPr>
            <p:spPr>
              <a:xfrm>
                <a:off x="3106310" y="656099"/>
                <a:ext cx="3320716" cy="426893"/>
              </a:xfrm>
              <a:custGeom>
                <a:avLst/>
                <a:gdLst>
                  <a:gd name="connsiteX0" fmla="*/ 0 w 3320716"/>
                  <a:gd name="connsiteY0" fmla="*/ 0 h 426893"/>
                  <a:gd name="connsiteX1" fmla="*/ 570641 w 3320716"/>
                  <a:gd name="connsiteY1" fmla="*/ 240631 h 426893"/>
                  <a:gd name="connsiteX2" fmla="*/ 1196283 w 3320716"/>
                  <a:gd name="connsiteY2" fmla="*/ 295633 h 426893"/>
                  <a:gd name="connsiteX3" fmla="*/ 1870051 w 3320716"/>
                  <a:gd name="connsiteY3" fmla="*/ 268132 h 426893"/>
                  <a:gd name="connsiteX4" fmla="*/ 2344439 w 3320716"/>
                  <a:gd name="connsiteY4" fmla="*/ 426261 h 426893"/>
                  <a:gd name="connsiteX5" fmla="*/ 3100710 w 3320716"/>
                  <a:gd name="connsiteY5" fmla="*/ 199380 h 426893"/>
                  <a:gd name="connsiteX6" fmla="*/ 3320716 w 3320716"/>
                  <a:gd name="connsiteY6" fmla="*/ 110003 h 426893"/>
                  <a:gd name="connsiteX7" fmla="*/ 3320716 w 3320716"/>
                  <a:gd name="connsiteY7" fmla="*/ 110003 h 426893"/>
                  <a:gd name="connsiteX8" fmla="*/ 3320716 w 3320716"/>
                  <a:gd name="connsiteY8" fmla="*/ 110003 h 426893"/>
                  <a:gd name="connsiteX9" fmla="*/ 3320716 w 3320716"/>
                  <a:gd name="connsiteY9" fmla="*/ 110003 h 426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0716" h="426893">
                    <a:moveTo>
                      <a:pt x="0" y="0"/>
                    </a:moveTo>
                    <a:cubicBezTo>
                      <a:pt x="185630" y="95679"/>
                      <a:pt x="371261" y="191359"/>
                      <a:pt x="570641" y="240631"/>
                    </a:cubicBezTo>
                    <a:cubicBezTo>
                      <a:pt x="770021" y="289903"/>
                      <a:pt x="979715" y="291050"/>
                      <a:pt x="1196283" y="295633"/>
                    </a:cubicBezTo>
                    <a:cubicBezTo>
                      <a:pt x="1412851" y="300216"/>
                      <a:pt x="1678692" y="246361"/>
                      <a:pt x="1870051" y="268132"/>
                    </a:cubicBezTo>
                    <a:cubicBezTo>
                      <a:pt x="2061410" y="289903"/>
                      <a:pt x="2139329" y="437720"/>
                      <a:pt x="2344439" y="426261"/>
                    </a:cubicBezTo>
                    <a:cubicBezTo>
                      <a:pt x="2549549" y="414802"/>
                      <a:pt x="2937997" y="252090"/>
                      <a:pt x="3100710" y="199380"/>
                    </a:cubicBezTo>
                    <a:cubicBezTo>
                      <a:pt x="3263423" y="146670"/>
                      <a:pt x="3320716" y="110003"/>
                      <a:pt x="3320716" y="110003"/>
                    </a:cubicBezTo>
                    <a:lnTo>
                      <a:pt x="3320716" y="110003"/>
                    </a:lnTo>
                    <a:lnTo>
                      <a:pt x="3320716" y="110003"/>
                    </a:lnTo>
                    <a:lnTo>
                      <a:pt x="3320716" y="110003"/>
                    </a:lnTo>
                  </a:path>
                </a:pathLst>
              </a:custGeom>
              <a:no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Triangolo isoscele 29"/>
              <p:cNvSpPr/>
              <p:nvPr/>
            </p:nvSpPr>
            <p:spPr>
              <a:xfrm rot="12047631" flipH="1">
                <a:off x="3030528" y="440076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Triangolo isoscele 30"/>
              <p:cNvSpPr/>
              <p:nvPr/>
            </p:nvSpPr>
            <p:spPr>
              <a:xfrm rot="10135156" flipH="1">
                <a:off x="6271836" y="548086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Triangolo isoscele 31"/>
              <p:cNvSpPr/>
              <p:nvPr/>
            </p:nvSpPr>
            <p:spPr>
              <a:xfrm rot="10800000" flipH="1">
                <a:off x="4766668" y="701281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Triangolo isoscele 32"/>
              <p:cNvSpPr/>
              <p:nvPr/>
            </p:nvSpPr>
            <p:spPr>
              <a:xfrm rot="11484613" flipH="1">
                <a:off x="3867289" y="700486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Triangolo isoscele 33"/>
              <p:cNvSpPr/>
              <p:nvPr/>
            </p:nvSpPr>
            <p:spPr>
              <a:xfrm rot="10098779" flipH="1">
                <a:off x="5307449" y="849714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6" name="Triangolo isoscele 129"/>
            <p:cNvSpPr/>
            <p:nvPr/>
          </p:nvSpPr>
          <p:spPr>
            <a:xfrm rot="12047631" flipH="1">
              <a:off x="15792815" y="5317343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Triangolo isoscele 130"/>
            <p:cNvSpPr/>
            <p:nvPr/>
          </p:nvSpPr>
          <p:spPr>
            <a:xfrm rot="12047631" flipH="1">
              <a:off x="16218024" y="5451664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Triangolo isoscele 131"/>
            <p:cNvSpPr/>
            <p:nvPr/>
          </p:nvSpPr>
          <p:spPr>
            <a:xfrm rot="11621365" flipH="1">
              <a:off x="16802144" y="5624459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Triangolo isoscele 132"/>
            <p:cNvSpPr/>
            <p:nvPr/>
          </p:nvSpPr>
          <p:spPr>
            <a:xfrm rot="11443071" flipH="1">
              <a:off x="17315850" y="5803250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Triangolo isoscele 249"/>
            <p:cNvSpPr/>
            <p:nvPr/>
          </p:nvSpPr>
          <p:spPr>
            <a:xfrm rot="10800000" flipH="1">
              <a:off x="19053332" y="6079927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Triangolo isoscele 250"/>
            <p:cNvSpPr/>
            <p:nvPr/>
          </p:nvSpPr>
          <p:spPr>
            <a:xfrm rot="10800000" flipH="1">
              <a:off x="21185692" y="5996887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Triangolo isoscele 251"/>
            <p:cNvSpPr/>
            <p:nvPr/>
          </p:nvSpPr>
          <p:spPr>
            <a:xfrm rot="10800000" flipH="1">
              <a:off x="20688344" y="6014206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Triangolo isoscele 156"/>
            <p:cNvSpPr/>
            <p:nvPr/>
          </p:nvSpPr>
          <p:spPr>
            <a:xfrm rot="9903763" flipH="1">
              <a:off x="27449572" y="5624459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Triangolo isoscele 157"/>
            <p:cNvSpPr/>
            <p:nvPr/>
          </p:nvSpPr>
          <p:spPr>
            <a:xfrm rot="9903763" flipH="1">
              <a:off x="26859133" y="5804788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Triangolo isoscele 158"/>
            <p:cNvSpPr/>
            <p:nvPr/>
          </p:nvSpPr>
          <p:spPr>
            <a:xfrm rot="9903763" flipH="1">
              <a:off x="26290415" y="5953928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Triangolo isoscele 159"/>
            <p:cNvSpPr/>
            <p:nvPr/>
          </p:nvSpPr>
          <p:spPr>
            <a:xfrm rot="9903763" flipH="1">
              <a:off x="24832032" y="6381643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Triangolo isoscele 160"/>
            <p:cNvSpPr/>
            <p:nvPr/>
          </p:nvSpPr>
          <p:spPr>
            <a:xfrm rot="9903763" flipH="1">
              <a:off x="25338913" y="6290111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Triangolo isoscele 161"/>
            <p:cNvSpPr/>
            <p:nvPr/>
          </p:nvSpPr>
          <p:spPr>
            <a:xfrm rot="9903763" flipH="1">
              <a:off x="25778533" y="6167331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Triangolo isoscele 162"/>
            <p:cNvSpPr/>
            <p:nvPr/>
          </p:nvSpPr>
          <p:spPr>
            <a:xfrm rot="11415648" flipH="1">
              <a:off x="23646338" y="6408089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Triangolo isoscele 163"/>
            <p:cNvSpPr/>
            <p:nvPr/>
          </p:nvSpPr>
          <p:spPr>
            <a:xfrm rot="11415648" flipH="1">
              <a:off x="23174158" y="6203501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Triangolo isoscele 164"/>
            <p:cNvSpPr/>
            <p:nvPr/>
          </p:nvSpPr>
          <p:spPr>
            <a:xfrm rot="10800000" flipH="1">
              <a:off x="22650778" y="6014206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Triangolo isoscele 165"/>
            <p:cNvSpPr/>
            <p:nvPr/>
          </p:nvSpPr>
          <p:spPr>
            <a:xfrm rot="10800000" flipH="1">
              <a:off x="19625661" y="6070684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Triangolo isoscele 166"/>
            <p:cNvSpPr/>
            <p:nvPr/>
          </p:nvSpPr>
          <p:spPr>
            <a:xfrm rot="10601926" flipH="1">
              <a:off x="20190992" y="6087999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Triangolo isoscele 167"/>
            <p:cNvSpPr/>
            <p:nvPr/>
          </p:nvSpPr>
          <p:spPr>
            <a:xfrm rot="10800000" flipH="1">
              <a:off x="17852816" y="5945453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1" name="Triangolo isoscele 131"/>
          <p:cNvSpPr/>
          <p:nvPr/>
        </p:nvSpPr>
        <p:spPr>
          <a:xfrm rot="11621365" flipH="1">
            <a:off x="4912180" y="5232400"/>
            <a:ext cx="279189" cy="215983"/>
          </a:xfrm>
          <a:prstGeom prst="triangle">
            <a:avLst/>
          </a:prstGeom>
          <a:solidFill>
            <a:srgbClr val="FF00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544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6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Recovering the scale </a:t>
            </a:r>
            <a:r>
              <a:rPr lang="it-IT" dirty="0" err="1" smtClean="0"/>
              <a:t>factor</a:t>
            </a:r>
            <a:r>
              <a:rPr lang="it-IT" dirty="0" smtClean="0"/>
              <a:t> (1/2)</a:t>
            </a:r>
            <a:endParaRPr lang="it-IT" dirty="0"/>
          </a:p>
        </p:txBody>
      </p:sp>
      <p:pic>
        <p:nvPicPr>
          <p:cNvPr id="43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16" y="2554665"/>
            <a:ext cx="3091876" cy="1134428"/>
          </a:xfrm>
          <a:prstGeom prst="rect">
            <a:avLst/>
          </a:prstGeom>
        </p:spPr>
      </p:pic>
      <p:pic>
        <p:nvPicPr>
          <p:cNvPr id="44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611" y="3290737"/>
            <a:ext cx="2673448" cy="566760"/>
          </a:xfrm>
          <a:prstGeom prst="rect">
            <a:avLst/>
          </a:prstGeom>
        </p:spPr>
      </p:pic>
      <p:pic>
        <p:nvPicPr>
          <p:cNvPr id="45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09" y="4868093"/>
            <a:ext cx="2204114" cy="975796"/>
          </a:xfrm>
          <a:prstGeom prst="rect">
            <a:avLst/>
          </a:prstGeom>
        </p:spPr>
      </p:pic>
      <p:sp>
        <p:nvSpPr>
          <p:cNvPr id="46" name="TextBox 13"/>
          <p:cNvSpPr txBox="1"/>
          <p:nvPr/>
        </p:nvSpPr>
        <p:spPr>
          <a:xfrm>
            <a:off x="1314364" y="2118781"/>
            <a:ext cx="204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none" dirty="0" smtClean="0">
                <a:latin typeface="Geneva"/>
              </a:rPr>
              <a:t>IMU accelerations</a:t>
            </a:r>
            <a:endParaRPr lang="it-IT" u="none" dirty="0">
              <a:latin typeface="Geneva"/>
            </a:endParaRPr>
          </a:p>
        </p:txBody>
      </p:sp>
      <p:sp>
        <p:nvSpPr>
          <p:cNvPr id="47" name="Rectangle 14"/>
          <p:cNvSpPr/>
          <p:nvPr/>
        </p:nvSpPr>
        <p:spPr>
          <a:xfrm>
            <a:off x="1115472" y="3004133"/>
            <a:ext cx="1922008" cy="2620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none">
              <a:latin typeface="Geneva"/>
            </a:endParaRPr>
          </a:p>
        </p:txBody>
      </p:sp>
      <p:grpSp>
        <p:nvGrpSpPr>
          <p:cNvPr id="48" name="Group 15"/>
          <p:cNvGrpSpPr/>
          <p:nvPr/>
        </p:nvGrpSpPr>
        <p:grpSpPr>
          <a:xfrm>
            <a:off x="5119483" y="2322606"/>
            <a:ext cx="3327936" cy="552728"/>
            <a:chOff x="15152803" y="5005400"/>
            <a:chExt cx="13788814" cy="2290150"/>
          </a:xfrm>
        </p:grpSpPr>
        <p:grpSp>
          <p:nvGrpSpPr>
            <p:cNvPr id="50" name="Gruppo 27"/>
            <p:cNvGrpSpPr/>
            <p:nvPr/>
          </p:nvGrpSpPr>
          <p:grpSpPr>
            <a:xfrm>
              <a:off x="15152803" y="5005400"/>
              <a:ext cx="13788814" cy="2290150"/>
              <a:chOff x="3030528" y="440076"/>
              <a:chExt cx="3493308" cy="642916"/>
            </a:xfrm>
          </p:grpSpPr>
          <p:sp>
            <p:nvSpPr>
              <p:cNvPr id="76" name="Figura a mano libera 28"/>
              <p:cNvSpPr/>
              <p:nvPr/>
            </p:nvSpPr>
            <p:spPr>
              <a:xfrm>
                <a:off x="3106310" y="656099"/>
                <a:ext cx="3320716" cy="426893"/>
              </a:xfrm>
              <a:custGeom>
                <a:avLst/>
                <a:gdLst>
                  <a:gd name="connsiteX0" fmla="*/ 0 w 3320716"/>
                  <a:gd name="connsiteY0" fmla="*/ 0 h 426893"/>
                  <a:gd name="connsiteX1" fmla="*/ 570641 w 3320716"/>
                  <a:gd name="connsiteY1" fmla="*/ 240631 h 426893"/>
                  <a:gd name="connsiteX2" fmla="*/ 1196283 w 3320716"/>
                  <a:gd name="connsiteY2" fmla="*/ 295633 h 426893"/>
                  <a:gd name="connsiteX3" fmla="*/ 1870051 w 3320716"/>
                  <a:gd name="connsiteY3" fmla="*/ 268132 h 426893"/>
                  <a:gd name="connsiteX4" fmla="*/ 2344439 w 3320716"/>
                  <a:gd name="connsiteY4" fmla="*/ 426261 h 426893"/>
                  <a:gd name="connsiteX5" fmla="*/ 3100710 w 3320716"/>
                  <a:gd name="connsiteY5" fmla="*/ 199380 h 426893"/>
                  <a:gd name="connsiteX6" fmla="*/ 3320716 w 3320716"/>
                  <a:gd name="connsiteY6" fmla="*/ 110003 h 426893"/>
                  <a:gd name="connsiteX7" fmla="*/ 3320716 w 3320716"/>
                  <a:gd name="connsiteY7" fmla="*/ 110003 h 426893"/>
                  <a:gd name="connsiteX8" fmla="*/ 3320716 w 3320716"/>
                  <a:gd name="connsiteY8" fmla="*/ 110003 h 426893"/>
                  <a:gd name="connsiteX9" fmla="*/ 3320716 w 3320716"/>
                  <a:gd name="connsiteY9" fmla="*/ 110003 h 426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0716" h="426893">
                    <a:moveTo>
                      <a:pt x="0" y="0"/>
                    </a:moveTo>
                    <a:cubicBezTo>
                      <a:pt x="185630" y="95679"/>
                      <a:pt x="371261" y="191359"/>
                      <a:pt x="570641" y="240631"/>
                    </a:cubicBezTo>
                    <a:cubicBezTo>
                      <a:pt x="770021" y="289903"/>
                      <a:pt x="979715" y="291050"/>
                      <a:pt x="1196283" y="295633"/>
                    </a:cubicBezTo>
                    <a:cubicBezTo>
                      <a:pt x="1412851" y="300216"/>
                      <a:pt x="1678692" y="246361"/>
                      <a:pt x="1870051" y="268132"/>
                    </a:cubicBezTo>
                    <a:cubicBezTo>
                      <a:pt x="2061410" y="289903"/>
                      <a:pt x="2139329" y="437720"/>
                      <a:pt x="2344439" y="426261"/>
                    </a:cubicBezTo>
                    <a:cubicBezTo>
                      <a:pt x="2549549" y="414802"/>
                      <a:pt x="2937997" y="252090"/>
                      <a:pt x="3100710" y="199380"/>
                    </a:cubicBezTo>
                    <a:cubicBezTo>
                      <a:pt x="3263423" y="146670"/>
                      <a:pt x="3320716" y="110003"/>
                      <a:pt x="3320716" y="110003"/>
                    </a:cubicBezTo>
                    <a:lnTo>
                      <a:pt x="3320716" y="110003"/>
                    </a:lnTo>
                    <a:lnTo>
                      <a:pt x="3320716" y="110003"/>
                    </a:lnTo>
                    <a:lnTo>
                      <a:pt x="3320716" y="110003"/>
                    </a:lnTo>
                  </a:path>
                </a:pathLst>
              </a:custGeom>
              <a:no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neva"/>
                  <a:ea typeface="+mn-ea"/>
                  <a:cs typeface="+mn-cs"/>
                </a:endParaRPr>
              </a:p>
            </p:txBody>
          </p:sp>
          <p:sp>
            <p:nvSpPr>
              <p:cNvPr id="77" name="Triangolo isoscele 29"/>
              <p:cNvSpPr/>
              <p:nvPr/>
            </p:nvSpPr>
            <p:spPr>
              <a:xfrm rot="12047631" flipH="1">
                <a:off x="3030528" y="440076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neva"/>
                  <a:ea typeface="+mn-ea"/>
                  <a:cs typeface="+mn-cs"/>
                </a:endParaRPr>
              </a:p>
            </p:txBody>
          </p:sp>
          <p:sp>
            <p:nvSpPr>
              <p:cNvPr id="78" name="Triangolo isoscele 30"/>
              <p:cNvSpPr/>
              <p:nvPr/>
            </p:nvSpPr>
            <p:spPr>
              <a:xfrm rot="10135156" flipH="1">
                <a:off x="6271836" y="548086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neva"/>
                  <a:ea typeface="+mn-ea"/>
                  <a:cs typeface="+mn-cs"/>
                </a:endParaRPr>
              </a:p>
            </p:txBody>
          </p:sp>
          <p:sp>
            <p:nvSpPr>
              <p:cNvPr id="79" name="Triangolo isoscele 31"/>
              <p:cNvSpPr/>
              <p:nvPr/>
            </p:nvSpPr>
            <p:spPr>
              <a:xfrm rot="10800000" flipH="1">
                <a:off x="4766668" y="701281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neva"/>
                  <a:ea typeface="+mn-ea"/>
                  <a:cs typeface="+mn-cs"/>
                </a:endParaRPr>
              </a:p>
            </p:txBody>
          </p:sp>
          <p:sp>
            <p:nvSpPr>
              <p:cNvPr id="80" name="Triangolo isoscele 32"/>
              <p:cNvSpPr/>
              <p:nvPr/>
            </p:nvSpPr>
            <p:spPr>
              <a:xfrm rot="11484613" flipH="1">
                <a:off x="3867289" y="700486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neva"/>
                  <a:ea typeface="+mn-ea"/>
                  <a:cs typeface="+mn-cs"/>
                </a:endParaRPr>
              </a:p>
            </p:txBody>
          </p:sp>
          <p:sp>
            <p:nvSpPr>
              <p:cNvPr id="81" name="Triangolo isoscele 33"/>
              <p:cNvSpPr/>
              <p:nvPr/>
            </p:nvSpPr>
            <p:spPr>
              <a:xfrm rot="10098779" flipH="1">
                <a:off x="5307449" y="849714"/>
                <a:ext cx="252000" cy="216024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544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6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neva"/>
                  <a:ea typeface="+mn-ea"/>
                  <a:cs typeface="+mn-cs"/>
                </a:endParaRPr>
              </a:p>
            </p:txBody>
          </p:sp>
        </p:grpSp>
        <p:sp>
          <p:nvSpPr>
            <p:cNvPr id="51" name="Triangolo isoscele 129"/>
            <p:cNvSpPr/>
            <p:nvPr/>
          </p:nvSpPr>
          <p:spPr>
            <a:xfrm rot="12047631" flipH="1">
              <a:off x="15792815" y="5317343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52" name="Triangolo isoscele 130"/>
            <p:cNvSpPr/>
            <p:nvPr/>
          </p:nvSpPr>
          <p:spPr>
            <a:xfrm rot="12047631" flipH="1">
              <a:off x="16218024" y="5451664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56" name="Triangolo isoscele 131"/>
            <p:cNvSpPr/>
            <p:nvPr/>
          </p:nvSpPr>
          <p:spPr>
            <a:xfrm rot="11621365" flipH="1">
              <a:off x="16802144" y="5624459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60" name="Triangolo isoscele 132"/>
            <p:cNvSpPr/>
            <p:nvPr/>
          </p:nvSpPr>
          <p:spPr>
            <a:xfrm rot="11443071" flipH="1">
              <a:off x="17315850" y="5803250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61" name="Triangolo isoscele 138"/>
            <p:cNvSpPr/>
            <p:nvPr/>
          </p:nvSpPr>
          <p:spPr>
            <a:xfrm rot="10800000" flipH="1">
              <a:off x="19053332" y="6079927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62" name="Triangolo isoscele 139"/>
            <p:cNvSpPr/>
            <p:nvPr/>
          </p:nvSpPr>
          <p:spPr>
            <a:xfrm rot="10800000" flipH="1">
              <a:off x="21185692" y="5996887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63" name="Triangolo isoscele 140"/>
            <p:cNvSpPr/>
            <p:nvPr/>
          </p:nvSpPr>
          <p:spPr>
            <a:xfrm rot="10800000" flipH="1">
              <a:off x="20688344" y="6014206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64" name="Triangolo isoscele 156"/>
            <p:cNvSpPr/>
            <p:nvPr/>
          </p:nvSpPr>
          <p:spPr>
            <a:xfrm rot="9903763" flipH="1">
              <a:off x="27449572" y="5624459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65" name="Triangolo isoscele 157"/>
            <p:cNvSpPr/>
            <p:nvPr/>
          </p:nvSpPr>
          <p:spPr>
            <a:xfrm rot="9903763" flipH="1">
              <a:off x="26859133" y="5804788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66" name="Triangolo isoscele 158"/>
            <p:cNvSpPr/>
            <p:nvPr/>
          </p:nvSpPr>
          <p:spPr>
            <a:xfrm rot="9903763" flipH="1">
              <a:off x="26290415" y="5953928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67" name="Triangolo isoscele 159"/>
            <p:cNvSpPr/>
            <p:nvPr/>
          </p:nvSpPr>
          <p:spPr>
            <a:xfrm rot="9903763" flipH="1">
              <a:off x="24832032" y="6381643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68" name="Triangolo isoscele 160"/>
            <p:cNvSpPr/>
            <p:nvPr/>
          </p:nvSpPr>
          <p:spPr>
            <a:xfrm rot="9903763" flipH="1">
              <a:off x="25338913" y="6290111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69" name="Triangolo isoscele 161"/>
            <p:cNvSpPr/>
            <p:nvPr/>
          </p:nvSpPr>
          <p:spPr>
            <a:xfrm rot="9903763" flipH="1">
              <a:off x="25778533" y="6167331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70" name="Triangolo isoscele 162"/>
            <p:cNvSpPr/>
            <p:nvPr/>
          </p:nvSpPr>
          <p:spPr>
            <a:xfrm rot="11415648" flipH="1">
              <a:off x="23646338" y="6408089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71" name="Triangolo isoscele 163"/>
            <p:cNvSpPr/>
            <p:nvPr/>
          </p:nvSpPr>
          <p:spPr>
            <a:xfrm rot="11415648" flipH="1">
              <a:off x="23174158" y="6203501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72" name="Triangolo isoscele 164"/>
            <p:cNvSpPr/>
            <p:nvPr/>
          </p:nvSpPr>
          <p:spPr>
            <a:xfrm rot="10800000" flipH="1">
              <a:off x="22650778" y="6014206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73" name="Triangolo isoscele 165"/>
            <p:cNvSpPr/>
            <p:nvPr/>
          </p:nvSpPr>
          <p:spPr>
            <a:xfrm rot="10800000" flipH="1">
              <a:off x="19625661" y="6070684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74" name="Triangolo isoscele 166"/>
            <p:cNvSpPr/>
            <p:nvPr/>
          </p:nvSpPr>
          <p:spPr>
            <a:xfrm rot="10601926" flipH="1">
              <a:off x="20190992" y="6087999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  <p:sp>
          <p:nvSpPr>
            <p:cNvPr id="75" name="Triangolo isoscele 167"/>
            <p:cNvSpPr/>
            <p:nvPr/>
          </p:nvSpPr>
          <p:spPr>
            <a:xfrm rot="10800000" flipH="1">
              <a:off x="17852816" y="5945453"/>
              <a:ext cx="994696" cy="769506"/>
            </a:xfrm>
            <a:prstGeom prst="triangle">
              <a:avLst/>
            </a:prstGeom>
            <a:solidFill>
              <a:srgbClr val="FF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44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69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eva"/>
                <a:ea typeface="+mn-ea"/>
                <a:cs typeface="+mn-cs"/>
              </a:endParaRPr>
            </a:p>
          </p:txBody>
        </p:sp>
      </p:grpSp>
      <p:cxnSp>
        <p:nvCxnSpPr>
          <p:cNvPr id="82" name="Elbow Connector 48"/>
          <p:cNvCxnSpPr>
            <a:stCxn id="47" idx="3"/>
            <a:endCxn id="73" idx="0"/>
          </p:cNvCxnSpPr>
          <p:nvPr/>
        </p:nvCxnSpPr>
        <p:spPr>
          <a:xfrm flipV="1">
            <a:off x="3037480" y="2765432"/>
            <a:ext cx="3281564" cy="369747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52"/>
              <p:cNvSpPr txBox="1"/>
              <p:nvPr/>
            </p:nvSpPr>
            <p:spPr>
              <a:xfrm>
                <a:off x="4527385" y="2836392"/>
                <a:ext cx="2218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u="none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u="none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it-IT" b="0" i="1" u="none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it-IT" u="none" dirty="0">
                  <a:latin typeface="Geneva"/>
                </a:endParaRPr>
              </a:p>
            </p:txBody>
          </p:sp>
        </mc:Choice>
        <mc:Fallback xmlns="">
          <p:sp>
            <p:nvSpPr>
              <p:cNvPr id="8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385" y="2836392"/>
                <a:ext cx="221812" cy="276999"/>
              </a:xfrm>
              <a:prstGeom prst="rect">
                <a:avLst/>
              </a:prstGeom>
              <a:blipFill rotWithShape="1">
                <a:blip r:embed="rId5"/>
                <a:stretch>
                  <a:fillRect l="-30556" r="-16667" b="-195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53"/>
              <p:cNvSpPr txBox="1"/>
              <p:nvPr/>
            </p:nvSpPr>
            <p:spPr>
              <a:xfrm>
                <a:off x="4876447" y="2450503"/>
                <a:ext cx="19630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u="none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u="none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it-IT" b="0" i="1" u="none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u="none" dirty="0">
                  <a:latin typeface="Geneva"/>
                </a:endParaRPr>
              </a:p>
            </p:txBody>
          </p:sp>
        </mc:Choice>
        <mc:Fallback xmlns="">
          <p:sp>
            <p:nvSpPr>
              <p:cNvPr id="8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447" y="2450503"/>
                <a:ext cx="196302" cy="276999"/>
              </a:xfrm>
              <a:prstGeom prst="rect">
                <a:avLst/>
              </a:prstGeom>
              <a:blipFill rotWithShape="1">
                <a:blip r:embed="rId6"/>
                <a:stretch>
                  <a:fillRect l="-40625" r="-28125"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54"/>
              <p:cNvSpPr txBox="1"/>
              <p:nvPr/>
            </p:nvSpPr>
            <p:spPr>
              <a:xfrm>
                <a:off x="8367100" y="2585327"/>
                <a:ext cx="23846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u="none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b="0" i="1" u="none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it-IT" b="0" i="1" u="none" smtClean="0">
                              <a:latin typeface="Cambria Math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it-IT" u="none" dirty="0">
                  <a:latin typeface="Geneva"/>
                </a:endParaRPr>
              </a:p>
            </p:txBody>
          </p:sp>
        </mc:Choice>
        <mc:Fallback xmlns="">
          <p:sp>
            <p:nvSpPr>
              <p:cNvPr id="8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100" y="2585327"/>
                <a:ext cx="238462" cy="276999"/>
              </a:xfrm>
              <a:prstGeom prst="rect">
                <a:avLst/>
              </a:prstGeom>
              <a:blipFill rotWithShape="1">
                <a:blip r:embed="rId7"/>
                <a:stretch>
                  <a:fillRect l="-28205" r="-20513" b="-173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56"/>
          <p:cNvSpPr txBox="1"/>
          <p:nvPr/>
        </p:nvSpPr>
        <p:spPr>
          <a:xfrm>
            <a:off x="821636" y="4344065"/>
            <a:ext cx="270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none" dirty="0" smtClean="0">
                <a:latin typeface="Geneva"/>
              </a:rPr>
              <a:t>Camera accelerations</a:t>
            </a:r>
            <a:endParaRPr lang="it-IT" u="none" dirty="0">
              <a:latin typeface="Geneva"/>
            </a:endParaRPr>
          </a:p>
        </p:txBody>
      </p:sp>
      <p:sp>
        <p:nvSpPr>
          <p:cNvPr id="87" name="TextBox 57"/>
          <p:cNvSpPr txBox="1"/>
          <p:nvPr/>
        </p:nvSpPr>
        <p:spPr>
          <a:xfrm>
            <a:off x="5426654" y="4547472"/>
            <a:ext cx="2824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none" dirty="0" smtClean="0">
                <a:latin typeface="Geneva"/>
              </a:rPr>
              <a:t>Problem to solve</a:t>
            </a:r>
            <a:endParaRPr lang="it-IT" sz="2400" u="none" dirty="0">
              <a:latin typeface="Genev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58"/>
              <p:cNvSpPr txBox="1"/>
              <p:nvPr/>
            </p:nvSpPr>
            <p:spPr>
              <a:xfrm>
                <a:off x="4444560" y="5204269"/>
                <a:ext cx="4969530" cy="7305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3200" b="0" i="1" u="none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sz="3200" b="0" i="1" u="none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3200" b="0" i="0" u="none" smtClean="0">
                                  <a:latin typeface="Cambria Math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it-IT" sz="3200" b="0" i="1" u="none" smtClean="0">
                                  <a:latin typeface="Cambria Math"/>
                                </a:rPr>
                                <m:t>𝑠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it-IT" sz="3200" i="1" u="none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it-IT" sz="3200" i="1" u="none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3200" i="1" u="none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3200" i="1" u="none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it-IT" sz="3200" i="1" u="none">
                                          <a:latin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it-IT" sz="3200" i="1" u="none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it-IT" sz="3200" i="1" u="none">
                                      <a:latin typeface="Cambria Math"/>
                                    </a:rPr>
                                    <m:t>𝑠</m:t>
                                  </m:r>
                                  <m:sSub>
                                    <m:sSubPr>
                                      <m:ctrlPr>
                                        <a:rPr lang="it-IT" sz="3200" i="1" u="none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3200" i="1" u="none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it-IT" sz="3200" i="1" u="none"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it-IT" sz="3200" u="none" dirty="0">
                  <a:latin typeface="Geneva"/>
                </a:endParaRPr>
              </a:p>
            </p:txBody>
          </p:sp>
        </mc:Choice>
        <mc:Fallback xmlns="">
          <p:sp>
            <p:nvSpPr>
              <p:cNvPr id="88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560" y="5204269"/>
                <a:ext cx="4969530" cy="730585"/>
              </a:xfrm>
              <a:prstGeom prst="rect">
                <a:avLst/>
              </a:prstGeom>
              <a:blipFill rotWithShape="1">
                <a:blip r:embed="rId8"/>
                <a:stretch>
                  <a:fillRect b="-8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02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Recovering the scale </a:t>
            </a:r>
            <a:r>
              <a:rPr lang="it-IT" dirty="0" err="1" smtClean="0"/>
              <a:t>factor</a:t>
            </a:r>
            <a:r>
              <a:rPr lang="it-IT" dirty="0" smtClean="0"/>
              <a:t> (2/2)</a:t>
            </a:r>
            <a:endParaRPr lang="it-IT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sz="2000" dirty="0" smtClean="0"/>
              <a:t>LS, </a:t>
            </a:r>
            <a:r>
              <a:rPr lang="it-IT" sz="2000" dirty="0" err="1"/>
              <a:t>g</a:t>
            </a:r>
            <a:r>
              <a:rPr lang="it-IT" sz="2000" dirty="0" err="1" smtClean="0"/>
              <a:t>radient</a:t>
            </a:r>
            <a:r>
              <a:rPr lang="it-IT" sz="2000" dirty="0" smtClean="0"/>
              <a:t> descent (et similia) poorly conditioned</a:t>
            </a:r>
          </a:p>
          <a:p>
            <a:pPr lvl="1"/>
            <a:r>
              <a:rPr lang="it-IT" sz="1800" dirty="0" smtClean="0"/>
              <a:t>Not so many data</a:t>
            </a:r>
          </a:p>
          <a:p>
            <a:pPr lvl="1"/>
            <a:r>
              <a:rPr lang="it-IT" sz="1800" dirty="0" smtClean="0"/>
              <a:t>Severe </a:t>
            </a:r>
            <a:r>
              <a:rPr lang="it-IT" sz="1800" dirty="0" err="1" smtClean="0"/>
              <a:t>outliers</a:t>
            </a:r>
            <a:endParaRPr lang="it-IT" sz="1800" dirty="0" smtClean="0"/>
          </a:p>
          <a:p>
            <a:pPr lvl="1"/>
            <a:endParaRPr lang="en-US" sz="1800" dirty="0"/>
          </a:p>
          <a:p>
            <a:pPr lvl="1"/>
            <a:endParaRPr lang="it-IT" sz="1800" dirty="0" smtClean="0"/>
          </a:p>
          <a:p>
            <a:r>
              <a:rPr lang="it-IT" sz="2000" dirty="0" err="1" smtClean="0"/>
              <a:t>Robust</a:t>
            </a:r>
            <a:r>
              <a:rPr lang="it-IT" sz="2000" dirty="0" smtClean="0"/>
              <a:t> </a:t>
            </a:r>
            <a:r>
              <a:rPr lang="it-IT" sz="2000" dirty="0" err="1" smtClean="0"/>
              <a:t>fitting</a:t>
            </a:r>
            <a:r>
              <a:rPr lang="it-IT" sz="2000" dirty="0" smtClean="0"/>
              <a:t> use RANSAC </a:t>
            </a:r>
            <a:r>
              <a:rPr lang="it-IT" sz="2000" dirty="0" err="1" smtClean="0"/>
              <a:t>approach</a:t>
            </a:r>
            <a:endParaRPr lang="it-IT" sz="2000" dirty="0" smtClean="0"/>
          </a:p>
          <a:p>
            <a:pPr lvl="1"/>
            <a:r>
              <a:rPr lang="it-IT" sz="1800" dirty="0" smtClean="0"/>
              <a:t>Use </a:t>
            </a:r>
            <a:r>
              <a:rPr lang="en-US" sz="1800" dirty="0"/>
              <a:t>MLESAC robust </a:t>
            </a:r>
            <a:r>
              <a:rPr lang="en-US" sz="1800" dirty="0" smtClean="0"/>
              <a:t>estimator </a:t>
            </a:r>
            <a:r>
              <a:rPr lang="en-US" sz="1800" dirty="0"/>
              <a:t>to </a:t>
            </a:r>
            <a:r>
              <a:rPr lang="en-US" sz="1800" dirty="0" smtClean="0"/>
              <a:t>maximize likelihood </a:t>
            </a:r>
            <a:r>
              <a:rPr lang="en-US" sz="1800" dirty="0"/>
              <a:t>rather than just the number of </a:t>
            </a:r>
            <a:r>
              <a:rPr lang="en-US" sz="1800" dirty="0" smtClean="0"/>
              <a:t>inliers</a:t>
            </a:r>
            <a:endParaRPr lang="it-IT" sz="1800" dirty="0" smtClean="0"/>
          </a:p>
          <a:p>
            <a:r>
              <a:rPr lang="it-IT" sz="2000" dirty="0" smtClean="0"/>
              <a:t>Introduce rotation matrix </a:t>
            </a:r>
            <a:r>
              <a:rPr lang="it-IT" sz="2000" b="1" dirty="0" smtClean="0"/>
              <a:t>R</a:t>
            </a:r>
          </a:p>
          <a:p>
            <a:pPr lvl="1"/>
            <a:r>
              <a:rPr lang="it-IT" sz="1800" dirty="0" smtClean="0"/>
              <a:t>Account for orientation bias</a:t>
            </a:r>
          </a:p>
          <a:p>
            <a:pPr lvl="1"/>
            <a:r>
              <a:rPr lang="it-IT" sz="1800" dirty="0" smtClean="0"/>
              <a:t>Improve RANSAC performance</a:t>
            </a:r>
            <a:endParaRPr lang="it-IT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1" y="3454394"/>
                <a:ext cx="4334474" cy="7683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3200" b="0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sz="3200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32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it-IT" sz="3200" i="1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it-IT" sz="32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3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32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it-IT" sz="32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𝑠𝑅</m:t>
                                  </m:r>
                                  <m:sSub>
                                    <m:sSubPr>
                                      <m:ctrlPr>
                                        <a:rPr lang="it-IT" sz="3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32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it-IT" sz="32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454394"/>
                <a:ext cx="5779299" cy="76835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459931" y="1833364"/>
                <a:ext cx="4334474" cy="739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3200" b="0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sz="3200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32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it-IT" sz="3200" i="1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it-IT" sz="3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3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32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it-IT" sz="32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sSub>
                                    <m:sSubPr>
                                      <m:ctrlPr>
                                        <a:rPr lang="it-IT" sz="3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32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it-IT" sz="32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574" y="1833363"/>
                <a:ext cx="5779299" cy="7391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441" y="4763825"/>
            <a:ext cx="3235594" cy="12073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42105" y="4648464"/>
            <a:ext cx="3298803" cy="115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21448836">
            <a:off x="8554092" y="4674131"/>
            <a:ext cx="205236" cy="1592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5342105" y="1409700"/>
            <a:ext cx="2554120" cy="1260735"/>
            <a:chOff x="5342105" y="1409700"/>
            <a:chExt cx="2554120" cy="126073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13400" y="1507068"/>
              <a:ext cx="2282825" cy="11633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3"/>
            <p:cNvCxnSpPr/>
            <p:nvPr/>
          </p:nvCxnSpPr>
          <p:spPr>
            <a:xfrm>
              <a:off x="5342105" y="1409700"/>
              <a:ext cx="2265195" cy="126073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094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Results</a:t>
            </a:r>
            <a:endParaRPr lang="it-IT" dirty="0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88913" y="5645289"/>
            <a:ext cx="8785225" cy="736461"/>
          </a:xfrm>
        </p:spPr>
        <p:txBody>
          <a:bodyPr/>
          <a:lstStyle/>
          <a:p>
            <a:r>
              <a:rPr lang="en-US" dirty="0" smtClean="0"/>
              <a:t>Median error 4% (</a:t>
            </a:r>
            <a:r>
              <a:rPr lang="en-US" dirty="0" err="1" smtClean="0"/>
              <a:t>wrt</a:t>
            </a:r>
            <a:r>
              <a:rPr lang="en-US" dirty="0" smtClean="0"/>
              <a:t> 10-15% of other STAR solutions)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74" y="1369529"/>
            <a:ext cx="6536531" cy="42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6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fusion and communication for indoor capture</a:t>
            </a:r>
            <a:endParaRPr lang="en-US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2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24C913-DA60-4E90-9636-382A26259AE4}" type="slidenum">
              <a:rPr lang="it-IT" smtClean="0"/>
              <a:pPr>
                <a:defRPr/>
              </a:pPr>
              <a:t>36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395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Indoor capture + presentation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Creation </a:t>
            </a:r>
            <a:r>
              <a:rPr lang="en-US" sz="2800" b="1" dirty="0" smtClean="0"/>
              <a:t>and sharing of indoor digital mock-ups</a:t>
            </a:r>
          </a:p>
          <a:p>
            <a:pPr lvl="1"/>
            <a:r>
              <a:rPr lang="en-US" sz="2000" dirty="0" smtClean="0"/>
              <a:t>Exploiting the capabilities of modern mobile devices</a:t>
            </a:r>
          </a:p>
          <a:p>
            <a:endParaRPr lang="en-US" sz="2400" dirty="0"/>
          </a:p>
          <a:p>
            <a:endParaRPr lang="en-US" dirty="0" smtClean="0"/>
          </a:p>
          <a:p>
            <a:endParaRPr lang="en-US" sz="2400" dirty="0"/>
          </a:p>
          <a:p>
            <a:endParaRPr lang="en-US" dirty="0" smtClean="0"/>
          </a:p>
          <a:p>
            <a:endParaRPr lang="en-US" sz="2400" dirty="0"/>
          </a:p>
          <a:p>
            <a:endParaRPr lang="en-US" dirty="0" smtClean="0"/>
          </a:p>
          <a:p>
            <a:r>
              <a:rPr lang="en-US" sz="2400" dirty="0" smtClean="0"/>
              <a:t>Much interest/applications (security, location awareness, …)</a:t>
            </a:r>
          </a:p>
          <a:p>
            <a:pPr lvl="1"/>
            <a:r>
              <a:rPr lang="en-US" sz="2000" dirty="0" smtClean="0"/>
              <a:t>Need to capture visual information together with room structure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8" y="2833803"/>
            <a:ext cx="7819696" cy="17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Typical solutions</a:t>
            </a:r>
            <a:endParaRPr lang="en-US" sz="3200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dirty="0" smtClean="0"/>
              <a:t>Indoor capture and modeling</a:t>
            </a:r>
          </a:p>
          <a:p>
            <a:pPr lvl="1"/>
            <a:r>
              <a:rPr lang="en-US" sz="1800" b="1" dirty="0" smtClean="0"/>
              <a:t>Manual modeling</a:t>
            </a:r>
          </a:p>
          <a:p>
            <a:pPr lvl="1"/>
            <a:r>
              <a:rPr lang="en-US" sz="1800" b="1" dirty="0" smtClean="0"/>
              <a:t>Semi-automatic methods </a:t>
            </a:r>
            <a:r>
              <a:rPr lang="en-US" sz="1800" b="1" dirty="0"/>
              <a:t>based on high-density data</a:t>
            </a:r>
          </a:p>
          <a:p>
            <a:pPr lvl="2"/>
            <a:r>
              <a:rPr lang="en-US" sz="1600" b="1" dirty="0"/>
              <a:t>L</a:t>
            </a:r>
            <a:r>
              <a:rPr lang="en-US" sz="1600" b="1" dirty="0" smtClean="0"/>
              <a:t>aser scanning</a:t>
            </a:r>
          </a:p>
          <a:p>
            <a:pPr lvl="3"/>
            <a:r>
              <a:rPr lang="en-US" sz="1600" dirty="0" smtClean="0"/>
              <a:t>Professional but expensive, limited to specific applications</a:t>
            </a:r>
          </a:p>
          <a:p>
            <a:pPr lvl="2"/>
            <a:r>
              <a:rPr lang="en-US" sz="1600" b="1" dirty="0" smtClean="0"/>
              <a:t>Multi-view stereo  from photographs</a:t>
            </a:r>
          </a:p>
          <a:p>
            <a:pPr lvl="3"/>
            <a:r>
              <a:rPr lang="en-US" sz="1600" dirty="0" smtClean="0"/>
              <a:t>Generally cost effective but hard to apply in the indoor environment</a:t>
            </a:r>
          </a:p>
          <a:p>
            <a:pPr lvl="4"/>
            <a:r>
              <a:rPr lang="en-US" sz="1400" dirty="0" smtClean="0"/>
              <a:t>Walls poorly textured, occlusions, clutter</a:t>
            </a:r>
          </a:p>
          <a:p>
            <a:pPr lvl="4"/>
            <a:r>
              <a:rPr lang="en-US" sz="1400" dirty="0" smtClean="0"/>
              <a:t>Furthermore: need for heavy MW constraints, computationally demanding</a:t>
            </a:r>
            <a:endParaRPr lang="en-US" sz="2800" dirty="0"/>
          </a:p>
          <a:p>
            <a:pPr marL="914400" lvl="2" indent="0">
              <a:buNone/>
            </a:pPr>
            <a:endParaRPr lang="en-US" sz="2900" dirty="0" smtClean="0"/>
          </a:p>
          <a:p>
            <a:pPr marL="914400" lvl="2" indent="0">
              <a:buNone/>
            </a:pPr>
            <a:endParaRPr lang="en-US" sz="2900" dirty="0" smtClean="0"/>
          </a:p>
          <a:p>
            <a:pPr lvl="2"/>
            <a:endParaRPr lang="en-US" sz="2900" dirty="0"/>
          </a:p>
          <a:p>
            <a:pPr marL="0" indent="0">
              <a:buNone/>
            </a:pPr>
            <a:endParaRPr lang="en-US" sz="5000" b="1" dirty="0" smtClean="0"/>
          </a:p>
          <a:p>
            <a:endParaRPr lang="en-US" dirty="0" smtClean="0"/>
          </a:p>
          <a:p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701548" y="4536317"/>
            <a:ext cx="3550106" cy="1276894"/>
            <a:chOff x="4852280" y="3690896"/>
            <a:chExt cx="4052713" cy="1457671"/>
          </a:xfrm>
        </p:grpSpPr>
        <p:sp>
          <p:nvSpPr>
            <p:cNvPr id="6" name="CasellaDiTesto 5"/>
            <p:cNvSpPr txBox="1"/>
            <p:nvPr/>
          </p:nvSpPr>
          <p:spPr>
            <a:xfrm>
              <a:off x="4852280" y="4840790"/>
              <a:ext cx="4052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smtClean="0"/>
                <a:t>Mura et al. </a:t>
              </a:r>
              <a:r>
                <a:rPr lang="en-US" sz="700" b="1" dirty="0" smtClean="0"/>
                <a:t>Piecewise-planar </a:t>
              </a:r>
              <a:r>
                <a:rPr lang="en-US" sz="700" b="1" dirty="0"/>
                <a:t>Reconstruction of Multi-room Interiors with Arbitrary Wall </a:t>
              </a:r>
              <a:r>
                <a:rPr lang="en-US" sz="700" b="1" dirty="0" smtClean="0"/>
                <a:t>Arrangements. </a:t>
              </a:r>
            </a:p>
            <a:p>
              <a:pPr algn="ctr"/>
              <a:r>
                <a:rPr lang="it-IT" sz="700" dirty="0"/>
                <a:t>Computer Graphics </a:t>
              </a:r>
              <a:r>
                <a:rPr lang="it-IT" sz="700" dirty="0" smtClean="0"/>
                <a:t>Forum – Pacific  Graphics 2016</a:t>
              </a:r>
              <a:endParaRPr lang="it-IT" sz="600" b="1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655" y="3690896"/>
              <a:ext cx="3943078" cy="114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po 4"/>
          <p:cNvGrpSpPr/>
          <p:nvPr/>
        </p:nvGrpSpPr>
        <p:grpSpPr>
          <a:xfrm>
            <a:off x="4992341" y="4534901"/>
            <a:ext cx="3405788" cy="1205360"/>
            <a:chOff x="5385336" y="3996137"/>
            <a:chExt cx="3540789" cy="1253141"/>
          </a:xfrm>
        </p:grpSpPr>
        <p:grpSp>
          <p:nvGrpSpPr>
            <p:cNvPr id="8" name="Gruppo 7"/>
            <p:cNvGrpSpPr/>
            <p:nvPr/>
          </p:nvGrpSpPr>
          <p:grpSpPr>
            <a:xfrm>
              <a:off x="5385336" y="3996137"/>
              <a:ext cx="3449118" cy="992544"/>
              <a:chOff x="3657600" y="4803131"/>
              <a:chExt cx="5354117" cy="1540741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57600" y="5245968"/>
                <a:ext cx="1752600" cy="1097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13"/>
              <p:cNvSpPr txBox="1"/>
              <p:nvPr/>
            </p:nvSpPr>
            <p:spPr>
              <a:xfrm>
                <a:off x="4236405" y="4803131"/>
                <a:ext cx="747606" cy="429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MVS</a:t>
                </a:r>
                <a:endParaRPr lang="en-US" sz="1200" b="1" dirty="0"/>
              </a:p>
            </p:txBody>
          </p:sp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86400" y="5245968"/>
                <a:ext cx="1557861" cy="1097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6"/>
              <p:cNvSpPr txBox="1"/>
              <p:nvPr/>
            </p:nvSpPr>
            <p:spPr>
              <a:xfrm>
                <a:off x="5972837" y="4803131"/>
                <a:ext cx="822952" cy="429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8AB51F"/>
                    </a:solidFill>
                  </a:rPr>
                  <a:t>MWS</a:t>
                </a:r>
                <a:endParaRPr lang="en-US" sz="1200" b="1" dirty="0">
                  <a:solidFill>
                    <a:srgbClr val="8AB51F"/>
                  </a:solidFill>
                </a:endParaRPr>
              </a:p>
            </p:txBody>
          </p: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06717" y="5297188"/>
                <a:ext cx="1905000" cy="99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9"/>
              <p:cNvSpPr txBox="1"/>
              <p:nvPr/>
            </p:nvSpPr>
            <p:spPr>
              <a:xfrm>
                <a:off x="7573036" y="4803131"/>
                <a:ext cx="1114987" cy="429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Merging</a:t>
                </a:r>
                <a:endParaRPr lang="en-US" sz="1200" b="1" dirty="0"/>
              </a:p>
            </p:txBody>
          </p:sp>
          <p:sp>
            <p:nvSpPr>
              <p:cNvPr id="15" name="Right Arrow 5"/>
              <p:cNvSpPr/>
              <p:nvPr/>
            </p:nvSpPr>
            <p:spPr>
              <a:xfrm>
                <a:off x="5105400" y="4835397"/>
                <a:ext cx="609600" cy="304800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5"/>
              <p:cNvSpPr/>
              <p:nvPr/>
            </p:nvSpPr>
            <p:spPr>
              <a:xfrm>
                <a:off x="6801917" y="4835397"/>
                <a:ext cx="609600" cy="304800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CasellaDiTesto 16"/>
            <p:cNvSpPr txBox="1"/>
            <p:nvPr/>
          </p:nvSpPr>
          <p:spPr>
            <a:xfrm>
              <a:off x="5510048" y="5049223"/>
              <a:ext cx="341607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Furukawa et al. </a:t>
              </a:r>
              <a:r>
                <a:rPr lang="en-US" sz="700" b="1" dirty="0"/>
                <a:t>Reconstructing Building Interiors from </a:t>
              </a:r>
              <a:r>
                <a:rPr lang="en-US" sz="700" b="1" dirty="0" smtClean="0"/>
                <a:t>Images. </a:t>
              </a:r>
              <a:r>
                <a:rPr lang="it-IT" sz="700" dirty="0" smtClean="0"/>
                <a:t>ICCV 2009</a:t>
              </a:r>
              <a:endParaRPr lang="it-IT" sz="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8546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using low-cost mobile devices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Interactive capture and mapping of indoor environment</a:t>
            </a:r>
          </a:p>
          <a:p>
            <a:pPr lvl="1"/>
            <a:r>
              <a:rPr lang="en-US" smtClean="0"/>
              <a:t>MagicPlan - http://www.sensopia.com</a:t>
            </a:r>
          </a:p>
          <a:p>
            <a:pPr lvl="2"/>
            <a:r>
              <a:rPr lang="en-US" smtClean="0"/>
              <a:t>Floor corners marked via an augmented reality interface</a:t>
            </a:r>
          </a:p>
          <a:p>
            <a:pPr lvl="2"/>
            <a:r>
              <a:rPr lang="en-US" smtClean="0"/>
              <a:t>Manual editing of the room  and floor plan merging using the screen interface</a:t>
            </a:r>
          </a:p>
          <a:p>
            <a:pPr lvl="1"/>
            <a:r>
              <a:rPr lang="en-US" smtClean="0"/>
              <a:t>Sankar and Seitz: Capturing indoor scenes with smartphones (UIST2012)</a:t>
            </a:r>
          </a:p>
          <a:p>
            <a:pPr lvl="2"/>
            <a:r>
              <a:rPr lang="en-US" smtClean="0"/>
              <a:t>Corners marked on the screen during video playback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7F1F4-5DD8-473C-BAEE-74D672781BB5}" type="slidenum">
              <a:rPr lang="it-IT" smtClean="0"/>
              <a:pPr/>
              <a:t>39</a:t>
            </a:fld>
            <a:endParaRPr lang="it-IT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555" y="4465983"/>
            <a:ext cx="1276206" cy="172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402" y="4465983"/>
            <a:ext cx="1276206" cy="172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Risultati immagini per magic pl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68" y="4465983"/>
            <a:ext cx="2555462" cy="17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isultati immagini per magic pl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5" y="4465983"/>
            <a:ext cx="2120330" cy="17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08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13" y="3127514"/>
            <a:ext cx="5659230" cy="26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made possible by specific features of mobile devices!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5575" y="2093775"/>
            <a:ext cx="3902281" cy="2782887"/>
          </a:xfrm>
        </p:spPr>
        <p:txBody>
          <a:bodyPr/>
          <a:lstStyle/>
          <a:p>
            <a:r>
              <a:rPr lang="en-US" dirty="0" smtClean="0"/>
              <a:t>Features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Mobility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Camera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Active light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Non-visual </a:t>
            </a:r>
            <a:r>
              <a:rPr lang="en-US" b="1" dirty="0" smtClean="0"/>
              <a:t>sensors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Processing power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Connectivity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Display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  <p:sp>
        <p:nvSpPr>
          <p:cNvPr id="5" name="AutoShape 7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6" name="AutoShape 9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7" name="AutoShape 11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006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Exploiting panoramic images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360 degrees images are easy to capture using common devices</a:t>
            </a:r>
          </a:p>
          <a:p>
            <a:pPr lvl="1"/>
            <a:r>
              <a:rPr lang="en-US" dirty="0" smtClean="0"/>
              <a:t>Interactive apps using IMU + GUI + automatic stitching</a:t>
            </a:r>
          </a:p>
          <a:p>
            <a:pPr lvl="1"/>
            <a:r>
              <a:rPr lang="en-US" dirty="0" smtClean="0"/>
              <a:t>Dedicated cameras</a:t>
            </a:r>
          </a:p>
          <a:p>
            <a:r>
              <a:rPr lang="en-US" dirty="0" smtClean="0"/>
              <a:t>360 degrees images are easy to navigate</a:t>
            </a:r>
          </a:p>
          <a:p>
            <a:pPr lvl="1"/>
            <a:r>
              <a:rPr lang="en-US" dirty="0" err="1" smtClean="0"/>
              <a:t>Spheremaps</a:t>
            </a:r>
            <a:r>
              <a:rPr lang="en-US" dirty="0"/>
              <a:t> </a:t>
            </a:r>
            <a:r>
              <a:rPr lang="en-US" dirty="0" smtClean="0"/>
              <a:t>+ emerging formats </a:t>
            </a:r>
            <a:r>
              <a:rPr lang="en-US" dirty="0" err="1" smtClean="0"/>
              <a:t>video+image</a:t>
            </a:r>
            <a:r>
              <a:rPr lang="en-US" dirty="0" smtClean="0"/>
              <a:t> formats</a:t>
            </a:r>
          </a:p>
          <a:p>
            <a:pPr lvl="1"/>
            <a:r>
              <a:rPr lang="en-US" dirty="0" smtClean="0"/>
              <a:t>VR devices for immersion</a:t>
            </a:r>
            <a:endParaRPr lang="en-US" dirty="0"/>
          </a:p>
          <a:p>
            <a:r>
              <a:rPr lang="en-US" dirty="0" smtClean="0"/>
              <a:t>What about analyzing them?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40</a:t>
            </a:fld>
            <a:endParaRPr lang="it-IT" dirty="0"/>
          </a:p>
        </p:txBody>
      </p:sp>
      <p:pic>
        <p:nvPicPr>
          <p:cNvPr id="12" name="Picture 2" descr="http://www.puntofotonline.com/wp-content/uploads/2016/01/te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17" y="1639062"/>
            <a:ext cx="1721111" cy="163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7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93" y="1657746"/>
            <a:ext cx="2396667" cy="165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Risultati immagini per youtube 3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6" y="3738918"/>
            <a:ext cx="2502292" cy="15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474" y="3877054"/>
            <a:ext cx="1697750" cy="113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2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room structure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79389" y="1484313"/>
            <a:ext cx="6792912" cy="4897437"/>
          </a:xfrm>
        </p:spPr>
        <p:txBody>
          <a:bodyPr/>
          <a:lstStyle/>
          <a:p>
            <a:r>
              <a:rPr lang="en-US" dirty="0" smtClean="0"/>
              <a:t>Take one </a:t>
            </a:r>
            <a:r>
              <a:rPr lang="en-US" dirty="0" err="1" smtClean="0"/>
              <a:t>spheremap</a:t>
            </a:r>
            <a:r>
              <a:rPr lang="en-US" dirty="0" smtClean="0"/>
              <a:t> per room</a:t>
            </a:r>
          </a:p>
          <a:p>
            <a:pPr lvl="1"/>
            <a:r>
              <a:rPr lang="en-US" dirty="0" err="1" smtClean="0"/>
              <a:t>Equirectangular</a:t>
            </a:r>
            <a:r>
              <a:rPr lang="en-US" dirty="0" smtClean="0"/>
              <a:t> images generated by a mobile device</a:t>
            </a:r>
          </a:p>
          <a:p>
            <a:pPr lvl="2"/>
            <a:r>
              <a:rPr lang="en-US" dirty="0" smtClean="0"/>
              <a:t>Vertical lines aligned with the gravity vector</a:t>
            </a:r>
          </a:p>
          <a:p>
            <a:pPr lvl="2"/>
            <a:r>
              <a:rPr lang="en-US" dirty="0" smtClean="0"/>
              <a:t>Image approx. oriented towards magnetic North</a:t>
            </a:r>
          </a:p>
          <a:p>
            <a:pPr lvl="1"/>
            <a:r>
              <a:rPr lang="en-US" dirty="0" smtClean="0"/>
              <a:t>Eventually use IMU + Visual features for stitching</a:t>
            </a:r>
          </a:p>
          <a:p>
            <a:r>
              <a:rPr lang="en-US" dirty="0" smtClean="0"/>
              <a:t>Track user motion to identify connections between rooms</a:t>
            </a:r>
          </a:p>
          <a:p>
            <a:pPr lvl="1"/>
            <a:r>
              <a:rPr lang="en-US" dirty="0" smtClean="0"/>
              <a:t>Use IMU + Visual Features for tracking</a:t>
            </a:r>
          </a:p>
          <a:p>
            <a:r>
              <a:rPr lang="en-US" dirty="0" smtClean="0"/>
              <a:t>Solve local + global optimization to find indoor structure</a:t>
            </a:r>
          </a:p>
          <a:p>
            <a:pPr lvl="1"/>
            <a:r>
              <a:rPr lang="en-US" dirty="0" smtClean="0"/>
              <a:t>Multi-room environment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55" y="4485562"/>
            <a:ext cx="1312788" cy="128043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49" y="3188295"/>
            <a:ext cx="1800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49" y="1782597"/>
            <a:ext cx="1800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11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the room structure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Analyze spheremap to extract single room structure</a:t>
            </a:r>
          </a:p>
          <a:p>
            <a:pPr lvl="1"/>
            <a:r>
              <a:rPr lang="en-US" smtClean="0"/>
              <a:t>Room model considers vertical walls</a:t>
            </a:r>
          </a:p>
          <a:p>
            <a:pPr lvl="1"/>
            <a:r>
              <a:rPr lang="en-US" smtClean="0"/>
              <a:t>Extract edges and filter out regions likely far from top/bottom edges of walls</a:t>
            </a:r>
          </a:p>
          <a:p>
            <a:pPr lvl="1"/>
            <a:r>
              <a:rPr lang="en-US" smtClean="0"/>
              <a:t>Find wall height</a:t>
            </a:r>
          </a:p>
          <a:p>
            <a:pPr lvl="2"/>
            <a:r>
              <a:rPr lang="en-US" smtClean="0"/>
              <a:t>Voting scheme used to extract most likely wall height by maximizing pairs of matching wall-floor / wall-height edge pixels</a:t>
            </a:r>
          </a:p>
          <a:p>
            <a:pPr lvl="1"/>
            <a:r>
              <a:rPr lang="en-US" smtClean="0"/>
              <a:t>Fit 2.5D room model to recovered wall edge map</a:t>
            </a:r>
          </a:p>
          <a:p>
            <a:r>
              <a:rPr lang="en-US" smtClean="0"/>
              <a:t>Uses specialized transform to speed-up computation  </a:t>
            </a:r>
            <a:endParaRPr lang="en-US" dirty="0" smtClean="0"/>
          </a:p>
        </p:txBody>
      </p:sp>
      <p:grpSp>
        <p:nvGrpSpPr>
          <p:cNvPr id="9" name="Gruppo 8"/>
          <p:cNvGrpSpPr/>
          <p:nvPr/>
        </p:nvGrpSpPr>
        <p:grpSpPr>
          <a:xfrm>
            <a:off x="1169041" y="4824626"/>
            <a:ext cx="6889109" cy="1561084"/>
            <a:chOff x="898945" y="3674553"/>
            <a:chExt cx="7657940" cy="1868932"/>
          </a:xfrm>
        </p:grpSpPr>
        <p:grpSp>
          <p:nvGrpSpPr>
            <p:cNvPr id="10" name="Gruppo 9"/>
            <p:cNvGrpSpPr/>
            <p:nvPr/>
          </p:nvGrpSpPr>
          <p:grpSpPr>
            <a:xfrm>
              <a:off x="898945" y="3674553"/>
              <a:ext cx="7657940" cy="1868932"/>
              <a:chOff x="307720" y="3587840"/>
              <a:chExt cx="7657940" cy="1868932"/>
            </a:xfrm>
          </p:grpSpPr>
          <p:sp>
            <p:nvSpPr>
              <p:cNvPr id="15" name="CasellaDiTesto 14"/>
              <p:cNvSpPr txBox="1"/>
              <p:nvPr/>
            </p:nvSpPr>
            <p:spPr>
              <a:xfrm>
                <a:off x="5375092" y="5180420"/>
                <a:ext cx="2590568" cy="276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i="1" dirty="0" smtClean="0">
                    <a:latin typeface="Roboto Condensed"/>
                  </a:rPr>
                  <a:t>Vary </a:t>
                </a:r>
                <a:r>
                  <a:rPr lang="en-US" sz="900" i="1" dirty="0" err="1" smtClean="0">
                    <a:latin typeface="Roboto Condensed"/>
                  </a:rPr>
                  <a:t>h</a:t>
                </a:r>
                <a:r>
                  <a:rPr lang="en-US" sz="900" i="1" baseline="-25000" dirty="0" err="1" smtClean="0">
                    <a:latin typeface="Roboto Condensed"/>
                  </a:rPr>
                  <a:t>w</a:t>
                </a:r>
                <a:r>
                  <a:rPr lang="en-US" sz="900" i="1" dirty="0" smtClean="0">
                    <a:latin typeface="Roboto Condensed"/>
                  </a:rPr>
                  <a:t> results in a transform scaling</a:t>
                </a:r>
                <a:endParaRPr lang="it-IT" sz="900" i="1" dirty="0">
                  <a:latin typeface="Roboto Condensed"/>
                </a:endParaRPr>
              </a:p>
            </p:txBody>
          </p:sp>
          <p:grpSp>
            <p:nvGrpSpPr>
              <p:cNvPr id="16" name="Gruppo 15"/>
              <p:cNvGrpSpPr/>
              <p:nvPr/>
            </p:nvGrpSpPr>
            <p:grpSpPr>
              <a:xfrm>
                <a:off x="6106818" y="3587840"/>
                <a:ext cx="1443002" cy="1425346"/>
                <a:chOff x="6505610" y="3373588"/>
                <a:chExt cx="1678726" cy="1658188"/>
              </a:xfrm>
            </p:grpSpPr>
            <p:sp>
              <p:nvSpPr>
                <p:cNvPr id="28" name="Fumetto 1 27"/>
                <p:cNvSpPr/>
                <p:nvPr/>
              </p:nvSpPr>
              <p:spPr>
                <a:xfrm>
                  <a:off x="6505610" y="3373588"/>
                  <a:ext cx="1678726" cy="1658188"/>
                </a:xfrm>
                <a:prstGeom prst="wedgeRectCallout">
                  <a:avLst>
                    <a:gd name="adj1" fmla="val -20562"/>
                    <a:gd name="adj2" fmla="val 58303"/>
                  </a:avLst>
                </a:prstGeom>
                <a:gradFill>
                  <a:gsLst>
                    <a:gs pos="0">
                      <a:srgbClr val="FFC000"/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29" name="Immagine 2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6056" y="3429685"/>
                  <a:ext cx="1539309" cy="153930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8506" y="3644586"/>
                <a:ext cx="1313170" cy="13118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18" name="Gruppo 17"/>
              <p:cNvGrpSpPr/>
              <p:nvPr/>
            </p:nvGrpSpPr>
            <p:grpSpPr>
              <a:xfrm>
                <a:off x="307720" y="3650701"/>
                <a:ext cx="7182815" cy="1658558"/>
                <a:chOff x="465380" y="3855659"/>
                <a:chExt cx="7182815" cy="1658558"/>
              </a:xfrm>
            </p:grpSpPr>
            <p:pic>
              <p:nvPicPr>
                <p:cNvPr id="19" name="Immagine 1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5380" y="3927676"/>
                  <a:ext cx="1379186" cy="68959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0" name="Immagine 1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456" y="4824623"/>
                  <a:ext cx="1379186" cy="68959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1" name="Immagine 20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25565" y="3894663"/>
                  <a:ext cx="762306" cy="76230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2" name="Immagine 2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4321" y="3908370"/>
                  <a:ext cx="762212" cy="76221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23" name="Freccia a destra 22"/>
                <p:cNvSpPr/>
                <p:nvPr/>
              </p:nvSpPr>
              <p:spPr>
                <a:xfrm>
                  <a:off x="4648504" y="3855659"/>
                  <a:ext cx="100800" cy="1229080"/>
                </a:xfrm>
                <a:prstGeom prst="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4" name="Freccia a destra 23"/>
                <p:cNvSpPr/>
                <p:nvPr/>
              </p:nvSpPr>
              <p:spPr>
                <a:xfrm>
                  <a:off x="1915511" y="3885223"/>
                  <a:ext cx="1058810" cy="808506"/>
                </a:xfrm>
                <a:prstGeom prst="rightArrow">
                  <a:avLst/>
                </a:prstGeom>
                <a:gradFill>
                  <a:gsLst>
                    <a:gs pos="0">
                      <a:srgbClr val="FFFF00"/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b="1" dirty="0" smtClean="0">
                      <a:solidFill>
                        <a:schemeClr val="tx1"/>
                      </a:solidFill>
                      <a:latin typeface="Roboto Condensed"/>
                    </a:rPr>
                    <a:t>TRANSFORM</a:t>
                  </a:r>
                  <a:endParaRPr lang="it-IT" sz="900" b="1" dirty="0">
                    <a:solidFill>
                      <a:schemeClr val="tx1"/>
                    </a:solidFill>
                    <a:latin typeface="Roboto Condensed"/>
                  </a:endParaRPr>
                </a:p>
              </p:txBody>
            </p:sp>
            <p:sp>
              <p:nvSpPr>
                <p:cNvPr id="25" name="Freccia angolare in su 24"/>
                <p:cNvSpPr/>
                <p:nvPr/>
              </p:nvSpPr>
              <p:spPr>
                <a:xfrm>
                  <a:off x="2267607" y="4790487"/>
                  <a:ext cx="1776249" cy="549583"/>
                </a:xfrm>
                <a:prstGeom prst="bentUpArrow">
                  <a:avLst>
                    <a:gd name="adj1" fmla="val 50000"/>
                    <a:gd name="adj2" fmla="val 50000"/>
                    <a:gd name="adj3" fmla="val 18792"/>
                  </a:avLst>
                </a:prstGeom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0"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 smtClean="0">
                      <a:solidFill>
                        <a:schemeClr val="tx1"/>
                      </a:solidFill>
                      <a:latin typeface="Roboto Condensed"/>
                    </a:rPr>
                    <a:t>SUPERPIXELS MASK</a:t>
                  </a:r>
                  <a:endParaRPr lang="it-IT" sz="1100" b="1" dirty="0">
                    <a:solidFill>
                      <a:schemeClr val="tx1"/>
                    </a:solidFill>
                    <a:latin typeface="Roboto Condensed"/>
                  </a:endParaRPr>
                </a:p>
              </p:txBody>
            </p:sp>
            <p:sp>
              <p:nvSpPr>
                <p:cNvPr id="26" name="CasellaDiTesto 25"/>
                <p:cNvSpPr txBox="1"/>
                <p:nvPr/>
              </p:nvSpPr>
              <p:spPr>
                <a:xfrm>
                  <a:off x="5728954" y="4887217"/>
                  <a:ext cx="460382" cy="2734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 smtClean="0">
                      <a:latin typeface="Roboto Condensed"/>
                    </a:rPr>
                    <a:t>Floor</a:t>
                  </a:r>
                  <a:endParaRPr lang="it-IT" sz="1050" b="1" dirty="0">
                    <a:latin typeface="Roboto Condensed"/>
                  </a:endParaRPr>
                </a:p>
              </p:txBody>
            </p:sp>
            <p:sp>
              <p:nvSpPr>
                <p:cNvPr id="27" name="CasellaDiTesto 26"/>
                <p:cNvSpPr txBox="1"/>
                <p:nvPr/>
              </p:nvSpPr>
              <p:spPr>
                <a:xfrm>
                  <a:off x="7096441" y="4890705"/>
                  <a:ext cx="551754" cy="2734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 smtClean="0">
                      <a:latin typeface="Roboto Condensed"/>
                    </a:rPr>
                    <a:t>Ceiling</a:t>
                  </a:r>
                  <a:endParaRPr lang="it-IT" sz="1050" b="1" dirty="0">
                    <a:latin typeface="Roboto Condensed"/>
                  </a:endParaRPr>
                </a:p>
              </p:txBody>
            </p:sp>
          </p:grpSp>
        </p:grpSp>
        <p:cxnSp>
          <p:nvCxnSpPr>
            <p:cNvPr id="11" name="Connettore 2 10"/>
            <p:cNvCxnSpPr/>
            <p:nvPr/>
          </p:nvCxnSpPr>
          <p:spPr>
            <a:xfrm>
              <a:off x="5775127" y="4232913"/>
              <a:ext cx="1458908" cy="0"/>
            </a:xfrm>
            <a:prstGeom prst="straightConnector1">
              <a:avLst/>
            </a:prstGeom>
            <a:ln w="6350" cap="rnd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>
              <a:off x="5775127" y="4337688"/>
              <a:ext cx="1458908" cy="0"/>
            </a:xfrm>
            <a:prstGeom prst="straightConnector1">
              <a:avLst/>
            </a:prstGeom>
            <a:ln w="6350" cap="rnd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>
              <a:off x="5837039" y="4547238"/>
              <a:ext cx="1458908" cy="0"/>
            </a:xfrm>
            <a:prstGeom prst="straightConnector1">
              <a:avLst/>
            </a:prstGeom>
            <a:ln w="6350" cap="rnd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>
              <a:off x="5893447" y="4185286"/>
              <a:ext cx="1458908" cy="0"/>
            </a:xfrm>
            <a:prstGeom prst="straightConnector1">
              <a:avLst/>
            </a:prstGeom>
            <a:ln w="6350" cap="rnd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599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the rooms structure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Iterated to map the entire floor-plan</a:t>
            </a:r>
          </a:p>
          <a:p>
            <a:pPr lvl="1"/>
            <a:r>
              <a:rPr lang="en-US" dirty="0" smtClean="0"/>
              <a:t>Mobile tracking of user’s direction moving between adjacent  rooms creates a connected room graph</a:t>
            </a:r>
          </a:p>
          <a:p>
            <a:pPr lvl="1"/>
            <a:r>
              <a:rPr lang="en-US" dirty="0" smtClean="0"/>
              <a:t>Doors position identification in the image by computer vision</a:t>
            </a:r>
          </a:p>
          <a:p>
            <a:pPr lvl="1"/>
            <a:r>
              <a:rPr lang="en-US" dirty="0" smtClean="0"/>
              <a:t>Doors matching according with graph</a:t>
            </a:r>
          </a:p>
          <a:p>
            <a:pPr lvl="1"/>
            <a:r>
              <a:rPr lang="en-US" dirty="0" smtClean="0"/>
              <a:t>Rooms displacement</a:t>
            </a:r>
          </a:p>
          <a:p>
            <a:pPr lvl="1"/>
            <a:r>
              <a:rPr lang="en-US" b="1" dirty="0" smtClean="0"/>
              <a:t>Global optimization of combined model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142011" y="6055096"/>
            <a:ext cx="85331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050" u="none" dirty="0" err="1">
                <a:latin typeface="Geneva"/>
              </a:rPr>
              <a:t>Pintore</a:t>
            </a:r>
            <a:r>
              <a:rPr lang="en-US" sz="1050" u="none" dirty="0">
                <a:latin typeface="Geneva"/>
              </a:rPr>
              <a:t> et al. </a:t>
            </a:r>
            <a:r>
              <a:rPr lang="en-US" sz="1050" b="1" u="none" dirty="0">
                <a:latin typeface="Geneva"/>
              </a:rPr>
              <a:t>Omnidirectional image capture on mobile devices for fast automatic generation of 2.5D indoor maps. </a:t>
            </a:r>
            <a:r>
              <a:rPr lang="en-US" sz="1050" u="none" dirty="0">
                <a:latin typeface="Geneva"/>
              </a:rPr>
              <a:t>IEEE WACV </a:t>
            </a:r>
            <a:r>
              <a:rPr lang="en-US" sz="1050" u="none" dirty="0" smtClean="0">
                <a:latin typeface="Geneva"/>
              </a:rPr>
              <a:t>2016</a:t>
            </a:r>
            <a:endParaRPr lang="en-US" sz="1050" u="none" dirty="0">
              <a:latin typeface="Geneva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58814" y="4449609"/>
            <a:ext cx="4339645" cy="1344596"/>
            <a:chOff x="358814" y="3893025"/>
            <a:chExt cx="4339645" cy="1344596"/>
          </a:xfrm>
        </p:grpSpPr>
        <p:pic>
          <p:nvPicPr>
            <p:cNvPr id="47" name="Picture 56" descr="C:\vic\trunk\papers\accepted\2016-WACV-panorama\img\fina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537" y="3893025"/>
              <a:ext cx="2679922" cy="13445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ccia a destra 12"/>
            <p:cNvSpPr>
              <a:spLocks noChangeArrowheads="1"/>
            </p:cNvSpPr>
            <p:nvPr/>
          </p:nvSpPr>
          <p:spPr bwMode="auto">
            <a:xfrm>
              <a:off x="1584234" y="3893025"/>
              <a:ext cx="273062" cy="126786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9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86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75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6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6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defTabSz="1409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6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defTabSz="1409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6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defTabSz="1409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6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defTabSz="1409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6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" charset="0"/>
              </a:endParaRPr>
            </a:p>
          </p:txBody>
        </p:sp>
        <p:pic>
          <p:nvPicPr>
            <p:cNvPr id="1026" name="Picture 2" descr="C:\video_paper\video\frames\para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14" y="4044738"/>
              <a:ext cx="1109538" cy="8877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Immagin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56" y="4598945"/>
            <a:ext cx="1756766" cy="1045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C:\Users\user\Google Drive\2015-visweek-omnidirectional\storage\snapho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28" y="4347868"/>
            <a:ext cx="1763088" cy="1548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3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44</a:t>
            </a:fld>
            <a:endParaRPr lang="it-I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92128"/>
            <a:ext cx="8785225" cy="208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695325"/>
            <a:ext cx="3490913" cy="21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contenuto 1"/>
          <p:cNvSpPr txBox="1">
            <a:spLocks/>
          </p:cNvSpPr>
          <p:nvPr/>
        </p:nvSpPr>
        <p:spPr bwMode="auto">
          <a:xfrm>
            <a:off x="188913" y="5645289"/>
            <a:ext cx="8785225" cy="73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Font typeface="Times" pitchFamily="18" charset="0"/>
              <a:buChar char="•"/>
              <a:defRPr sz="2400" b="1" u="none" baseline="0">
                <a:solidFill>
                  <a:schemeClr val="tx1"/>
                </a:solidFill>
                <a:latin typeface="Geneva" charset="0"/>
                <a:ea typeface="Geneva" charset="0"/>
                <a:cs typeface="Genev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–"/>
              <a:defRPr sz="2000" u="none">
                <a:solidFill>
                  <a:srgbClr val="175676"/>
                </a:solidFill>
                <a:latin typeface="Geneva" charset="0"/>
                <a:ea typeface="Geneva" charset="0"/>
                <a:cs typeface="Genev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Font typeface="Times" pitchFamily="18" charset="0"/>
              <a:buChar char="•"/>
              <a:defRPr u="none" baseline="0">
                <a:solidFill>
                  <a:srgbClr val="175676"/>
                </a:solidFill>
                <a:latin typeface="Geneva" charset="0"/>
                <a:ea typeface="Geneva" charset="0"/>
                <a:cs typeface="Genev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–"/>
              <a:defRPr u="none">
                <a:solidFill>
                  <a:srgbClr val="175676"/>
                </a:solidFill>
                <a:latin typeface="Geneva" charset="0"/>
                <a:ea typeface="Geneva" charset="0"/>
                <a:cs typeface="Genev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u="none">
                <a:solidFill>
                  <a:srgbClr val="175676"/>
                </a:solidFill>
                <a:latin typeface="Geneva" charset="0"/>
                <a:ea typeface="Geneva" charset="0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Reasonable, fast reconstruction with rough structure and visual features</a:t>
            </a:r>
            <a:endParaRPr lang="en-US" kern="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94411" y="4912096"/>
            <a:ext cx="85331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050" u="none" dirty="0" err="1">
                <a:latin typeface="Geneva"/>
              </a:rPr>
              <a:t>Pintore</a:t>
            </a:r>
            <a:r>
              <a:rPr lang="en-US" sz="1050" u="none" dirty="0">
                <a:latin typeface="Geneva"/>
              </a:rPr>
              <a:t> et al. </a:t>
            </a:r>
            <a:r>
              <a:rPr lang="en-US" sz="1050" b="1" u="none" dirty="0">
                <a:latin typeface="Geneva"/>
              </a:rPr>
              <a:t>Omnidirectional image capture on mobile devices for fast automatic generation of 2.5D indoor maps. </a:t>
            </a:r>
            <a:r>
              <a:rPr lang="en-US" sz="1050" u="none" dirty="0">
                <a:latin typeface="Geneva"/>
              </a:rPr>
              <a:t>IEEE WACV </a:t>
            </a:r>
            <a:r>
              <a:rPr lang="en-US" sz="1050" u="none" dirty="0" smtClean="0">
                <a:latin typeface="Geneva"/>
              </a:rPr>
              <a:t>2016</a:t>
            </a:r>
            <a:endParaRPr lang="en-US" sz="1050" u="none" dirty="0">
              <a:latin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4616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5"/>
          <p:cNvSpPr txBox="1">
            <a:spLocks/>
          </p:cNvSpPr>
          <p:nvPr/>
        </p:nvSpPr>
        <p:spPr bwMode="auto">
          <a:xfrm>
            <a:off x="457715" y="368661"/>
            <a:ext cx="8228571" cy="609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1528" tIns="100764" rIns="201528" bIns="100764"/>
          <a:lstStyle>
            <a:lvl1pPr marL="541338" indent="-541338" defTabSz="1946275" eaLnBrk="0" hangingPunct="0">
              <a:spcBef>
                <a:spcPct val="20000"/>
              </a:spcBef>
              <a:buFont typeface="Arial" charset="0"/>
              <a:buChar char="•"/>
              <a:defRPr sz="9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defTabSz="1946275" eaLnBrk="0" hangingPunct="0">
              <a:spcBef>
                <a:spcPct val="20000"/>
              </a:spcBef>
              <a:buFont typeface="Arial" charset="0"/>
              <a:buChar char="–"/>
              <a:defRPr sz="8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587375" indent="-457200" defTabSz="1946275" eaLnBrk="0" hangingPunct="0">
              <a:spcBef>
                <a:spcPct val="20000"/>
              </a:spcBef>
              <a:buFont typeface="Arial" charset="0"/>
              <a:buChar char="•"/>
              <a:defRPr sz="75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847725" indent="-457200" defTabSz="1946275" eaLnBrk="0" hangingPunct="0">
              <a:spcBef>
                <a:spcPct val="20000"/>
              </a:spcBef>
              <a:buFont typeface="Arial" charset="0"/>
              <a:buChar char="–"/>
              <a:defRPr sz="6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1084263" indent="-457200" defTabSz="1946275" eaLnBrk="0" hangingPunct="0">
              <a:spcBef>
                <a:spcPct val="20000"/>
              </a:spcBef>
              <a:buFont typeface="Arial" charset="0"/>
              <a:buChar char="»"/>
              <a:defRPr sz="6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1541463" indent="-457200" defTabSz="19462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6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1998663" indent="-457200" defTabSz="19462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6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2455863" indent="-457200" defTabSz="19462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6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2913063" indent="-457200" defTabSz="19462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6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lvl="2" eaLnBrk="1" hangingPunct="1">
              <a:lnSpc>
                <a:spcPct val="80000"/>
              </a:lnSpc>
              <a:defRPr/>
            </a:pPr>
            <a:endParaRPr lang="en-US" altLang="it-IT" sz="1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lnSpc>
                <a:spcPct val="80000"/>
              </a:lnSpc>
              <a:defRPr/>
            </a:pPr>
            <a:endParaRPr lang="en-US" altLang="it-IT" sz="15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Sharing</a:t>
            </a:r>
            <a:r>
              <a:rPr lang="it-IT" dirty="0" smtClean="0"/>
              <a:t> the indoor model</a:t>
            </a:r>
            <a:endParaRPr lang="it-IT" sz="28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79389" y="1484313"/>
            <a:ext cx="4955338" cy="4897437"/>
          </a:xfrm>
        </p:spPr>
        <p:txBody>
          <a:bodyPr>
            <a:noAutofit/>
          </a:bodyPr>
          <a:lstStyle/>
          <a:p>
            <a:r>
              <a:rPr lang="it-IT" sz="2000" b="1" dirty="0" smtClean="0"/>
              <a:t>Indoor model</a:t>
            </a:r>
            <a:endParaRPr lang="it-IT" sz="2000" b="1" dirty="0"/>
          </a:p>
          <a:p>
            <a:pPr lvl="1"/>
            <a:r>
              <a:rPr lang="it-IT" sz="1600" dirty="0" smtClean="0"/>
              <a:t>Exploration </a:t>
            </a:r>
            <a:r>
              <a:rPr lang="it-IT" sz="1600" dirty="0" err="1" smtClean="0"/>
              <a:t>graph</a:t>
            </a:r>
            <a:endParaRPr lang="it-IT" sz="1600" dirty="0" smtClean="0"/>
          </a:p>
          <a:p>
            <a:pPr lvl="2"/>
            <a:r>
              <a:rPr lang="en-US" sz="1200" dirty="0"/>
              <a:t>Each node </a:t>
            </a:r>
            <a:r>
              <a:rPr lang="en-US" sz="1200" dirty="0" smtClean="0"/>
              <a:t>is a </a:t>
            </a:r>
            <a:r>
              <a:rPr lang="en-US" sz="1200" dirty="0" err="1" smtClean="0"/>
              <a:t>spheremap</a:t>
            </a:r>
            <a:r>
              <a:rPr lang="en-US" sz="1200" dirty="0" smtClean="0"/>
              <a:t>/room</a:t>
            </a:r>
          </a:p>
          <a:p>
            <a:pPr lvl="2"/>
            <a:r>
              <a:rPr lang="en-US" sz="1200" dirty="0"/>
              <a:t>edges (yellow) are </a:t>
            </a:r>
            <a:r>
              <a:rPr lang="en-US" sz="1200" dirty="0" smtClean="0"/>
              <a:t>transitions between adjacent rooms</a:t>
            </a:r>
          </a:p>
          <a:p>
            <a:pPr lvl="2"/>
            <a:r>
              <a:rPr lang="en-US" sz="1200" dirty="0" smtClean="0"/>
              <a:t>Stored on a server (standard http Apache2)</a:t>
            </a:r>
          </a:p>
          <a:p>
            <a:pPr lvl="1"/>
            <a:r>
              <a:rPr lang="en-US" sz="1600" dirty="0"/>
              <a:t>P</a:t>
            </a:r>
            <a:r>
              <a:rPr lang="en-US" sz="1600" dirty="0" smtClean="0"/>
              <a:t>anoramic images</a:t>
            </a:r>
          </a:p>
          <a:p>
            <a:pPr lvl="2"/>
            <a:r>
              <a:rPr lang="en-US" sz="1200" dirty="0" smtClean="0"/>
              <a:t>Mapped according with the graph</a:t>
            </a:r>
          </a:p>
          <a:p>
            <a:r>
              <a:rPr lang="en-US" sz="2000" b="1" dirty="0" smtClean="0"/>
              <a:t>Interactive exploration</a:t>
            </a:r>
          </a:p>
          <a:p>
            <a:pPr lvl="1"/>
            <a:r>
              <a:rPr lang="it-IT" sz="1600" dirty="0" smtClean="0"/>
              <a:t>Room</a:t>
            </a:r>
            <a:endParaRPr lang="it-IT" sz="1600" dirty="0"/>
          </a:p>
          <a:p>
            <a:pPr lvl="2"/>
            <a:r>
              <a:rPr lang="en-US" sz="1200" b="1" dirty="0" err="1" smtClean="0"/>
              <a:t>WebGL</a:t>
            </a:r>
            <a:r>
              <a:rPr lang="en-US" sz="1200" b="1" dirty="0" smtClean="0"/>
              <a:t> fragment </a:t>
            </a:r>
            <a:r>
              <a:rPr lang="en-US" sz="1200" b="1" dirty="0" err="1" smtClean="0"/>
              <a:t>shader</a:t>
            </a:r>
            <a:endParaRPr lang="en-US" sz="1200" b="1" dirty="0" smtClean="0"/>
          </a:p>
          <a:p>
            <a:pPr lvl="2"/>
            <a:r>
              <a:rPr lang="en-US" sz="1200" dirty="0" smtClean="0"/>
              <a:t>dragging </a:t>
            </a:r>
            <a:r>
              <a:rPr lang="en-US" sz="1200" dirty="0"/>
              <a:t>to change view orientation and pinching to zoom </a:t>
            </a:r>
            <a:r>
              <a:rPr lang="it-IT" sz="1200" dirty="0" smtClean="0"/>
              <a:t>in/out</a:t>
            </a:r>
          </a:p>
          <a:p>
            <a:pPr lvl="1"/>
            <a:r>
              <a:rPr lang="it-IT" sz="1600" dirty="0" err="1" smtClean="0"/>
              <a:t>Passages</a:t>
            </a:r>
            <a:endParaRPr lang="it-IT" sz="1600" dirty="0" smtClean="0"/>
          </a:p>
          <a:p>
            <a:pPr lvl="2"/>
            <a:r>
              <a:rPr lang="en-US" sz="1200" b="1" dirty="0" smtClean="0"/>
              <a:t>Real-time rendering </a:t>
            </a:r>
            <a:r>
              <a:rPr lang="en-US" sz="1200" dirty="0" smtClean="0"/>
              <a:t>of </a:t>
            </a:r>
            <a:r>
              <a:rPr lang="en-US" sz="1200" dirty="0"/>
              <a:t>the transitions between </a:t>
            </a:r>
            <a:r>
              <a:rPr lang="en-US" sz="1200" dirty="0" smtClean="0"/>
              <a:t>rooms</a:t>
            </a:r>
          </a:p>
          <a:p>
            <a:pPr lvl="3"/>
            <a:r>
              <a:rPr lang="it-IT" sz="1000" dirty="0" err="1" smtClean="0"/>
              <a:t>Exploiting</a:t>
            </a:r>
            <a:r>
              <a:rPr lang="it-IT" sz="1000" dirty="0" smtClean="0"/>
              <a:t> </a:t>
            </a:r>
            <a:r>
              <a:rPr lang="it-IT" sz="1000" dirty="0" err="1" smtClean="0"/>
              <a:t>geometric</a:t>
            </a:r>
            <a:r>
              <a:rPr lang="it-IT" sz="1000" dirty="0" smtClean="0"/>
              <a:t> model </a:t>
            </a:r>
            <a:r>
              <a:rPr lang="it-IT" sz="1000" dirty="0" err="1" smtClean="0"/>
              <a:t>stored</a:t>
            </a:r>
            <a:r>
              <a:rPr lang="it-IT" sz="1000" dirty="0" smtClean="0"/>
              <a:t> on the server</a:t>
            </a:r>
            <a:endParaRPr lang="en-US" sz="1000" dirty="0" smtClean="0"/>
          </a:p>
          <a:p>
            <a:pPr lvl="3"/>
            <a:r>
              <a:rPr lang="en-US" sz="1000" dirty="0" smtClean="0"/>
              <a:t>Performance improvement compared to use precomputed videos</a:t>
            </a:r>
            <a:endParaRPr lang="it-IT" sz="1000" dirty="0" smtClean="0"/>
          </a:p>
          <a:p>
            <a:pPr lvl="2"/>
            <a:r>
              <a:rPr lang="en-US" sz="1200" dirty="0" smtClean="0"/>
              <a:t>Suggested </a:t>
            </a:r>
            <a:r>
              <a:rPr lang="en-US" sz="1200" dirty="0"/>
              <a:t>paths</a:t>
            </a:r>
          </a:p>
          <a:p>
            <a:pPr lvl="2"/>
            <a:endParaRPr lang="it-IT" sz="1200" dirty="0" smtClean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26" y="1896895"/>
            <a:ext cx="3735018" cy="136230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36" y="4307782"/>
            <a:ext cx="1621402" cy="121909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42" y="4306208"/>
            <a:ext cx="1621402" cy="12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3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Some results</a:t>
            </a:r>
            <a:endParaRPr lang="it-IT" sz="32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1300" i="1" dirty="0" smtClean="0"/>
          </a:p>
          <a:p>
            <a:pPr marL="0" indent="0">
              <a:buNone/>
            </a:pPr>
            <a:endParaRPr lang="en-US" sz="1300" i="1" dirty="0"/>
          </a:p>
          <a:p>
            <a:pPr marL="0" indent="0">
              <a:buNone/>
            </a:pPr>
            <a:endParaRPr lang="en-US" sz="1300" i="1" dirty="0" smtClean="0"/>
          </a:p>
          <a:p>
            <a:pPr marL="0" indent="0">
              <a:buNone/>
            </a:pPr>
            <a:endParaRPr lang="en-US" sz="1300" i="1" dirty="0"/>
          </a:p>
          <a:p>
            <a:pPr marL="0" indent="0">
              <a:buNone/>
            </a:pPr>
            <a:endParaRPr lang="en-US" sz="1300" i="1" dirty="0" smtClean="0"/>
          </a:p>
          <a:p>
            <a:pPr marL="0" indent="0">
              <a:buNone/>
            </a:pPr>
            <a:endParaRPr lang="en-US" sz="1300" i="1" dirty="0"/>
          </a:p>
          <a:p>
            <a:pPr marL="0" indent="0">
              <a:buNone/>
            </a:pPr>
            <a:endParaRPr lang="en-US" sz="1300" i="1" dirty="0" smtClean="0"/>
          </a:p>
          <a:p>
            <a:pPr marL="0" indent="0">
              <a:buNone/>
            </a:pPr>
            <a:endParaRPr lang="en-US" sz="1300" i="1" dirty="0"/>
          </a:p>
          <a:p>
            <a:pPr marL="0" indent="0">
              <a:buNone/>
            </a:pPr>
            <a:endParaRPr lang="en-US" sz="1300" i="1" dirty="0" smtClean="0"/>
          </a:p>
          <a:p>
            <a:pPr marL="0" indent="0">
              <a:buNone/>
            </a:pPr>
            <a:endParaRPr lang="en-US" sz="1300" i="1" dirty="0"/>
          </a:p>
          <a:p>
            <a:pPr marL="0" indent="0">
              <a:buNone/>
            </a:pPr>
            <a:endParaRPr lang="en-US" sz="1300" i="1" dirty="0" smtClean="0"/>
          </a:p>
          <a:p>
            <a:pPr marL="0" indent="0">
              <a:buNone/>
            </a:pPr>
            <a:endParaRPr lang="en-US" sz="1300" i="1" dirty="0"/>
          </a:p>
          <a:p>
            <a:pPr marL="0" indent="0">
              <a:buNone/>
            </a:pPr>
            <a:endParaRPr lang="en-US" sz="1300" i="1" dirty="0" smtClean="0"/>
          </a:p>
          <a:p>
            <a:pPr marL="0" indent="0">
              <a:buNone/>
            </a:pPr>
            <a:endParaRPr lang="en-US" sz="1300" i="1" dirty="0"/>
          </a:p>
          <a:p>
            <a:pPr marL="0" indent="0">
              <a:buNone/>
            </a:pPr>
            <a:endParaRPr lang="en-US" sz="1300" i="1" dirty="0" smtClean="0"/>
          </a:p>
          <a:p>
            <a:pPr marL="0" indent="0">
              <a:buNone/>
            </a:pPr>
            <a:endParaRPr lang="en-US" sz="1300" i="1" dirty="0"/>
          </a:p>
          <a:p>
            <a:pPr marL="0" indent="0">
              <a:buNone/>
            </a:pPr>
            <a:endParaRPr lang="en-US" sz="1300" i="1" dirty="0" smtClean="0"/>
          </a:p>
          <a:p>
            <a:pPr marL="0" indent="0">
              <a:buNone/>
            </a:pPr>
            <a:endParaRPr lang="en-US" sz="1300" i="1" dirty="0"/>
          </a:p>
        </p:txBody>
      </p:sp>
      <p:sp>
        <p:nvSpPr>
          <p:cNvPr id="6" name="Segnaposto contenuto 4"/>
          <p:cNvSpPr txBox="1">
            <a:spLocks/>
          </p:cNvSpPr>
          <p:nvPr/>
        </p:nvSpPr>
        <p:spPr>
          <a:xfrm>
            <a:off x="4417486" y="5592755"/>
            <a:ext cx="4222914" cy="670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50" b="1" u="none" dirty="0">
                <a:solidFill>
                  <a:schemeClr val="tx1"/>
                </a:solidFill>
                <a:latin typeface="Geneva"/>
              </a:rPr>
              <a:t>Reconstruction of a 70 rooms floor of the NHV ministry at Den Haag, Netherlands. </a:t>
            </a:r>
            <a:r>
              <a:rPr lang="en-US" sz="1050" b="1" u="none" dirty="0" smtClean="0">
                <a:solidFill>
                  <a:schemeClr val="tx1"/>
                </a:solidFill>
                <a:latin typeface="Geneva"/>
              </a:rPr>
              <a:t>The </a:t>
            </a:r>
            <a:r>
              <a:rPr lang="en-US" sz="1050" b="1" u="none" dirty="0">
                <a:solidFill>
                  <a:schemeClr val="tx1"/>
                </a:solidFill>
                <a:latin typeface="Geneva"/>
              </a:rPr>
              <a:t>whole model was acquired </a:t>
            </a:r>
            <a:r>
              <a:rPr lang="en-US" sz="1050" b="1" u="none" dirty="0" smtClean="0">
                <a:solidFill>
                  <a:schemeClr val="tx1"/>
                </a:solidFill>
                <a:latin typeface="Geneva"/>
              </a:rPr>
              <a:t>with </a:t>
            </a:r>
            <a:r>
              <a:rPr lang="en-US" sz="1050" b="1" u="none" dirty="0">
                <a:solidFill>
                  <a:schemeClr val="tx1"/>
                </a:solidFill>
                <a:latin typeface="Geneva"/>
              </a:rPr>
              <a:t>a Ricoh Theta </a:t>
            </a:r>
            <a:r>
              <a:rPr lang="en-US" sz="1050" b="1" u="none" dirty="0" smtClean="0">
                <a:solidFill>
                  <a:schemeClr val="tx1"/>
                </a:solidFill>
                <a:latin typeface="Geneva"/>
              </a:rPr>
              <a:t>S camera</a:t>
            </a:r>
            <a:endParaRPr lang="it-IT" sz="1050" b="1" u="none" dirty="0">
              <a:solidFill>
                <a:schemeClr val="tx1"/>
              </a:solidFill>
              <a:latin typeface="Geneva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2" y="2802882"/>
            <a:ext cx="8041168" cy="216527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99232" y="1605063"/>
            <a:ext cx="7854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Roboto Condensed"/>
              </a:rPr>
              <a:t>Live demo:  </a:t>
            </a:r>
            <a:r>
              <a:rPr lang="en-US" sz="2400" b="1" u="sng" dirty="0" smtClean="0">
                <a:solidFill>
                  <a:srgbClr val="00B0F0"/>
                </a:solidFill>
                <a:latin typeface="Roboto Condensed"/>
                <a:hlinkClick r:id="rId3"/>
              </a:rPr>
              <a:t>http</a:t>
            </a:r>
            <a:r>
              <a:rPr lang="en-US" sz="2400" b="1" u="sng" dirty="0">
                <a:solidFill>
                  <a:srgbClr val="00B0F0"/>
                </a:solidFill>
                <a:latin typeface="Roboto Condensed"/>
                <a:hlinkClick r:id="rId3"/>
              </a:rPr>
              <a:t>://vcg.isti.cnr.it/vasco</a:t>
            </a:r>
            <a:r>
              <a:rPr lang="en-US" sz="2400" b="1" u="sng" dirty="0" smtClean="0">
                <a:solidFill>
                  <a:srgbClr val="00B0F0"/>
                </a:solidFill>
                <a:latin typeface="Roboto Condensed"/>
                <a:hlinkClick r:id="rId3"/>
              </a:rPr>
              <a:t>/</a:t>
            </a:r>
            <a:endParaRPr lang="en-US" sz="2400" b="1" u="sng" dirty="0" smtClean="0">
              <a:solidFill>
                <a:srgbClr val="00B0F0"/>
              </a:solidFill>
              <a:latin typeface="Roboto Condensed"/>
            </a:endParaRPr>
          </a:p>
          <a:p>
            <a:pPr algn="ctr"/>
            <a:r>
              <a:rPr lang="en-US" sz="2000" b="1" i="1" dirty="0" smtClean="0">
                <a:solidFill>
                  <a:srgbClr val="00B0F0"/>
                </a:solidFill>
                <a:latin typeface="Roboto Condensed"/>
              </a:rPr>
              <a:t>Click on the dataset on the left column to start</a:t>
            </a:r>
            <a:endParaRPr lang="en-US" sz="2000" b="1" i="1" dirty="0">
              <a:solidFill>
                <a:srgbClr val="00B0F0"/>
              </a:solidFill>
              <a:latin typeface="Roboto Condensed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99943" y="5577757"/>
            <a:ext cx="3476927" cy="715935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indent="0" algn="ctr">
              <a:buNone/>
            </a:pPr>
            <a:r>
              <a:rPr lang="en-US" sz="1050" b="1" u="none" dirty="0">
                <a:latin typeface="Geneva"/>
              </a:rPr>
              <a:t>3D reconstruction of a 655 </a:t>
            </a:r>
            <a:r>
              <a:rPr lang="en-US" sz="1050" b="1" u="none" dirty="0" err="1">
                <a:latin typeface="Geneva"/>
              </a:rPr>
              <a:t>mq</a:t>
            </a:r>
            <a:r>
              <a:rPr lang="en-US" sz="1050" b="1" u="none" dirty="0">
                <a:latin typeface="Geneva"/>
              </a:rPr>
              <a:t> office with 19 rooms. </a:t>
            </a:r>
          </a:p>
          <a:p>
            <a:pPr marL="0" indent="0" algn="ctr">
              <a:buNone/>
            </a:pPr>
            <a:r>
              <a:rPr lang="en-US" sz="1050" b="1" u="none" dirty="0">
                <a:latin typeface="Geneva"/>
              </a:rPr>
              <a:t>This environment was acquired with a mobile </a:t>
            </a:r>
            <a:r>
              <a:rPr lang="en-US" sz="1050" b="1" u="none" dirty="0" smtClean="0">
                <a:latin typeface="Geneva"/>
              </a:rPr>
              <a:t>phone</a:t>
            </a:r>
          </a:p>
          <a:p>
            <a:pPr marL="0" indent="0" algn="ctr">
              <a:buNone/>
            </a:pPr>
            <a:r>
              <a:rPr lang="en-US" sz="1050" b="1" u="none" dirty="0" smtClean="0">
                <a:latin typeface="Geneva"/>
              </a:rPr>
              <a:t> </a:t>
            </a:r>
            <a:r>
              <a:rPr lang="en-US" sz="1050" b="1" u="none" dirty="0">
                <a:latin typeface="Geneva"/>
              </a:rPr>
              <a:t>(HTC One M8</a:t>
            </a:r>
            <a:r>
              <a:rPr lang="en-US" sz="1100" b="1" u="none" dirty="0">
                <a:latin typeface="Geneva"/>
              </a:rPr>
              <a:t>)</a:t>
            </a:r>
            <a:endParaRPr lang="it-IT" sz="1100" b="1" u="none" dirty="0">
              <a:latin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10200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13" y="3127514"/>
            <a:ext cx="5659230" cy="26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Wrap-up: mobile apps characterized by the exploitation of mobile device features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5575" y="2093775"/>
            <a:ext cx="3902281" cy="2782887"/>
          </a:xfrm>
        </p:spPr>
        <p:txBody>
          <a:bodyPr/>
          <a:lstStyle/>
          <a:p>
            <a:r>
              <a:rPr lang="en-US" dirty="0" smtClean="0"/>
              <a:t>Features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Mobility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Camera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Active light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Non-visual </a:t>
            </a:r>
            <a:r>
              <a:rPr lang="en-US" b="1" dirty="0" smtClean="0"/>
              <a:t>sensors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Processing power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Connectivity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Display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47</a:t>
            </a:fld>
            <a:endParaRPr lang="it-IT" dirty="0"/>
          </a:p>
        </p:txBody>
      </p:sp>
      <p:sp>
        <p:nvSpPr>
          <p:cNvPr id="5" name="AutoShape 7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6" name="AutoShape 9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7" name="AutoShape 11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9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BREAK!</a:t>
            </a:r>
            <a:endParaRPr lang="en-US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the break: rendering!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48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49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665" y="4819491"/>
            <a:ext cx="2665148" cy="150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Risultati immagini per phantom dr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45" y="4819491"/>
            <a:ext cx="2243072" cy="125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(1/7): Mobility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9" y="1484313"/>
            <a:ext cx="4419116" cy="4897437"/>
          </a:xfrm>
        </p:spPr>
        <p:txBody>
          <a:bodyPr/>
          <a:lstStyle/>
          <a:p>
            <a:r>
              <a:rPr lang="en-US" dirty="0" smtClean="0"/>
              <a:t>Consumer</a:t>
            </a:r>
          </a:p>
          <a:p>
            <a:pPr lvl="1"/>
            <a:r>
              <a:rPr lang="en-US" dirty="0" smtClean="0"/>
              <a:t>Smartphones</a:t>
            </a:r>
          </a:p>
          <a:p>
            <a:pPr lvl="1"/>
            <a:r>
              <a:rPr lang="en-US" dirty="0" smtClean="0"/>
              <a:t>Tablets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Embedded </a:t>
            </a:r>
          </a:p>
          <a:p>
            <a:pPr lvl="1"/>
            <a:r>
              <a:rPr lang="en-US" dirty="0"/>
              <a:t>Autonomous driving</a:t>
            </a:r>
          </a:p>
          <a:p>
            <a:pPr lvl="1"/>
            <a:r>
              <a:rPr lang="en-US" dirty="0"/>
              <a:t>Assistive technologies</a:t>
            </a:r>
          </a:p>
          <a:p>
            <a:endParaRPr lang="en-US" dirty="0" smtClean="0"/>
          </a:p>
          <a:p>
            <a:r>
              <a:rPr lang="en-US" dirty="0" smtClean="0"/>
              <a:t>Specific </a:t>
            </a:r>
          </a:p>
          <a:p>
            <a:pPr lvl="1"/>
            <a:r>
              <a:rPr lang="en-US" dirty="0" smtClean="0"/>
              <a:t>Drones</a:t>
            </a:r>
          </a:p>
          <a:p>
            <a:pPr lvl="1"/>
            <a:r>
              <a:rPr lang="en-US" dirty="0" smtClean="0"/>
              <a:t>Robots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959" y="1578139"/>
            <a:ext cx="2067854" cy="142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00" y="1662557"/>
            <a:ext cx="1758354" cy="125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6" name="AutoShape 9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7" name="AutoShape 11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pic>
        <p:nvPicPr>
          <p:cNvPr id="1039" name="Picture 15" descr="Risultati immagini per autonomous driving came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11" y="3147099"/>
            <a:ext cx="3178168" cy="161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Risultati immagini per smart watch phone camer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457" y="3188624"/>
            <a:ext cx="1421356" cy="142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70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665" y="4819491"/>
            <a:ext cx="2665148" cy="150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Risultati immagini per phantom dr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45" y="4819491"/>
            <a:ext cx="2243072" cy="125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(1/7): Mobility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9" y="1484313"/>
            <a:ext cx="4419116" cy="4897437"/>
          </a:xfrm>
        </p:spPr>
        <p:txBody>
          <a:bodyPr/>
          <a:lstStyle/>
          <a:p>
            <a:r>
              <a:rPr lang="en-US" dirty="0" smtClean="0"/>
              <a:t>Consumer</a:t>
            </a:r>
          </a:p>
          <a:p>
            <a:pPr lvl="1"/>
            <a:r>
              <a:rPr lang="en-US" dirty="0" smtClean="0"/>
              <a:t>Smartphones</a:t>
            </a:r>
          </a:p>
          <a:p>
            <a:pPr lvl="1"/>
            <a:r>
              <a:rPr lang="en-US" dirty="0" smtClean="0"/>
              <a:t>Tablets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Embedded </a:t>
            </a:r>
          </a:p>
          <a:p>
            <a:pPr lvl="1"/>
            <a:r>
              <a:rPr lang="en-US" dirty="0"/>
              <a:t>Autonomous driving</a:t>
            </a:r>
          </a:p>
          <a:p>
            <a:pPr lvl="1"/>
            <a:r>
              <a:rPr lang="en-US" dirty="0"/>
              <a:t>Assistive technologies</a:t>
            </a:r>
          </a:p>
          <a:p>
            <a:endParaRPr lang="en-US" dirty="0" smtClean="0"/>
          </a:p>
          <a:p>
            <a:r>
              <a:rPr lang="en-US" dirty="0" smtClean="0"/>
              <a:t>Specific </a:t>
            </a:r>
          </a:p>
          <a:p>
            <a:pPr lvl="1"/>
            <a:r>
              <a:rPr lang="en-US" dirty="0" smtClean="0"/>
              <a:t>Drones</a:t>
            </a:r>
          </a:p>
          <a:p>
            <a:pPr lvl="1"/>
            <a:r>
              <a:rPr lang="en-US" dirty="0" smtClean="0"/>
              <a:t>Robots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959" y="1578139"/>
            <a:ext cx="2067854" cy="142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00" y="1662557"/>
            <a:ext cx="1758354" cy="125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6" name="AutoShape 9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7" name="AutoShape 11" descr="Risultati immagini per robot with 360 camer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pic>
        <p:nvPicPr>
          <p:cNvPr id="1039" name="Picture 15" descr="Risultati immagini per autonomous driving came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11" y="3147099"/>
            <a:ext cx="3178168" cy="161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Risultati immagini per smart watch phone camer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457" y="3188624"/>
            <a:ext cx="1421356" cy="142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 bwMode="auto">
          <a:xfrm>
            <a:off x="1499191" y="3158440"/>
            <a:ext cx="6249695" cy="1254071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u="none" dirty="0" smtClean="0">
                <a:latin typeface="Arial" charset="0"/>
                <a:ea typeface="ＭＳ Ｐゴシック" charset="-128"/>
              </a:rPr>
              <a:t>On-site applications / Personal applications /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Motion and/or location taken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 into account / </a:t>
            </a:r>
            <a:r>
              <a:rPr lang="en-US" sz="2400" b="1" u="none" dirty="0" smtClean="0">
                <a:latin typeface="Arial" charset="0"/>
                <a:ea typeface="ＭＳ Ｐゴシック" charset="-128"/>
              </a:rPr>
              <a:t>Embedded solutions </a:t>
            </a:r>
          </a:p>
        </p:txBody>
      </p:sp>
    </p:spTree>
    <p:extLst>
      <p:ext uri="{BB962C8B-B14F-4D97-AF65-F5344CB8AC3E}">
        <p14:creationId xmlns:p14="http://schemas.microsoft.com/office/powerpoint/2010/main" val="29026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  <a:r>
              <a:rPr lang="en-US" dirty="0" smtClean="0"/>
              <a:t>(2/7): High-res/flexible camera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1" y="1484784"/>
            <a:ext cx="5104870" cy="4896544"/>
          </a:xfrm>
        </p:spPr>
        <p:txBody>
          <a:bodyPr/>
          <a:lstStyle/>
          <a:p>
            <a:r>
              <a:rPr lang="en-US" dirty="0" smtClean="0"/>
              <a:t>Common features</a:t>
            </a:r>
          </a:p>
          <a:p>
            <a:pPr lvl="1"/>
            <a:r>
              <a:rPr lang="en-US" dirty="0" smtClean="0"/>
              <a:t>High resolution and good color range (&gt;12 MP, HDR)</a:t>
            </a:r>
          </a:p>
          <a:p>
            <a:pPr lvl="1"/>
            <a:r>
              <a:rPr lang="en-US" dirty="0" smtClean="0"/>
              <a:t>Small sensors (similar to point and shoot cameras – approx. 1/3”) </a:t>
            </a:r>
          </a:p>
          <a:p>
            <a:pPr lvl="1"/>
            <a:r>
              <a:rPr lang="en-US" dirty="0"/>
              <a:t>High video resolution and frame rate (4K at 30fps)</a:t>
            </a:r>
          </a:p>
          <a:p>
            <a:r>
              <a:rPr lang="en-US" dirty="0" smtClean="0"/>
              <a:t>Wide variety of field of views</a:t>
            </a:r>
          </a:p>
          <a:p>
            <a:pPr lvl="1"/>
            <a:r>
              <a:rPr lang="en-US" dirty="0" smtClean="0"/>
              <a:t>standard, fisheye, spherical</a:t>
            </a:r>
          </a:p>
          <a:p>
            <a:r>
              <a:rPr lang="en-US" dirty="0"/>
              <a:t>S</a:t>
            </a:r>
            <a:r>
              <a:rPr lang="en-US" dirty="0" smtClean="0"/>
              <a:t>pecialized embedded cameras…</a:t>
            </a:r>
          </a:p>
          <a:p>
            <a:pPr lvl="1"/>
            <a:r>
              <a:rPr lang="en-US" dirty="0" smtClean="0"/>
              <a:t>Better lenses and sensors…</a:t>
            </a:r>
          </a:p>
          <a:p>
            <a:pPr marL="0" indent="0">
              <a:buNone/>
            </a:pPr>
            <a:r>
              <a:rPr lang="it-IT" dirty="0" smtClean="0"/>
              <a:t>	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  <p:pic>
        <p:nvPicPr>
          <p:cNvPr id="8" name="Picture 4" descr="Risultati immagini per Samsung Galaxy S8 photo qualit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009" y="1554180"/>
            <a:ext cx="2870791" cy="141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threesixtydegreevideo.com/wp-content/uploads/2016/04/ricoh_theta_s_cam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87" y="3090820"/>
            <a:ext cx="3154082" cy="153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Risultati immagini per youtube 3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28" y="4754667"/>
            <a:ext cx="2365872" cy="14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4770533"/>
            <a:ext cx="1943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94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</a:t>
            </a:r>
            <a:r>
              <a:rPr lang="en-US" dirty="0" smtClean="0"/>
              <a:t>(2/7): High-res/flexible camera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511" y="1484784"/>
            <a:ext cx="5104870" cy="4896544"/>
          </a:xfrm>
        </p:spPr>
        <p:txBody>
          <a:bodyPr/>
          <a:lstStyle/>
          <a:p>
            <a:r>
              <a:rPr lang="en-US" dirty="0" smtClean="0"/>
              <a:t>Common features</a:t>
            </a:r>
          </a:p>
          <a:p>
            <a:pPr lvl="1"/>
            <a:r>
              <a:rPr lang="en-US" dirty="0" smtClean="0"/>
              <a:t>High resolution and good color range (&gt;12 MP, HDR)</a:t>
            </a:r>
          </a:p>
          <a:p>
            <a:pPr lvl="1"/>
            <a:r>
              <a:rPr lang="en-US" dirty="0" smtClean="0"/>
              <a:t>Small sensors (similar to point and shoot cameras – approx. 1/3”) </a:t>
            </a:r>
          </a:p>
          <a:p>
            <a:pPr lvl="1"/>
            <a:r>
              <a:rPr lang="en-US" dirty="0"/>
              <a:t>High video resolution and frame rate (4K at 30fps)</a:t>
            </a:r>
          </a:p>
          <a:p>
            <a:r>
              <a:rPr lang="en-US" dirty="0" smtClean="0"/>
              <a:t>Wide variety of field of views</a:t>
            </a:r>
          </a:p>
          <a:p>
            <a:pPr lvl="1"/>
            <a:r>
              <a:rPr lang="en-US" dirty="0" smtClean="0"/>
              <a:t>standard, fisheye, spherical</a:t>
            </a:r>
          </a:p>
          <a:p>
            <a:r>
              <a:rPr lang="en-US" dirty="0"/>
              <a:t>S</a:t>
            </a:r>
            <a:r>
              <a:rPr lang="en-US" dirty="0" smtClean="0"/>
              <a:t>pecialized embedded cameras…</a:t>
            </a:r>
          </a:p>
          <a:p>
            <a:pPr lvl="1"/>
            <a:r>
              <a:rPr lang="en-US" dirty="0" smtClean="0"/>
              <a:t>Better lenses and sensors…</a:t>
            </a:r>
          </a:p>
          <a:p>
            <a:pPr marL="0" indent="0">
              <a:buNone/>
            </a:pPr>
            <a:r>
              <a:rPr lang="it-IT" dirty="0" smtClean="0"/>
              <a:t>	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7F1F4-5DD8-473C-BAEE-74D672781BB5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  <p:pic>
        <p:nvPicPr>
          <p:cNvPr id="8" name="Picture 4" descr="Risultati immagini per Samsung Galaxy S8 photo qualit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009" y="1554180"/>
            <a:ext cx="2870791" cy="141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threesixtydegreevideo.com/wp-content/uploads/2016/04/ricoh_theta_s_cam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87" y="3090820"/>
            <a:ext cx="3154082" cy="153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Risultati immagini per youtube 3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28" y="4754667"/>
            <a:ext cx="2365872" cy="14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 bwMode="auto">
          <a:xfrm>
            <a:off x="1499191" y="3158440"/>
            <a:ext cx="6249695" cy="1254071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Visual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 channel is the primary one</a:t>
            </a:r>
          </a:p>
          <a:p>
            <a:pPr eaLnBrk="0" hangingPunct="0"/>
            <a:r>
              <a:rPr lang="en-US" sz="2400" b="1" u="none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Computational photography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u="none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Apps analyze/use snapshots or videos</a:t>
            </a:r>
          </a:p>
        </p:txBody>
      </p:sp>
    </p:spTree>
    <p:extLst>
      <p:ext uri="{BB962C8B-B14F-4D97-AF65-F5344CB8AC3E}">
        <p14:creationId xmlns:p14="http://schemas.microsoft.com/office/powerpoint/2010/main" val="4494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dirty="0" smtClean="0">
                <a:latin typeface="MS Reference Sans Serif" panose="020B0604030504040204" pitchFamily="34" charset="0"/>
              </a:rPr>
              <a:t>Features (3/7): Active lighting</a:t>
            </a:r>
            <a:endParaRPr lang="it-IT" dirty="0">
              <a:latin typeface="MS Reference Sans Serif" panose="020B060403050404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All smartphones have a flashlight</a:t>
            </a:r>
          </a:p>
          <a:p>
            <a:pPr lvl="1"/>
            <a:r>
              <a:rPr lang="en-US" dirty="0" smtClean="0"/>
              <a:t>LED source at fixed distance from camera</a:t>
            </a:r>
          </a:p>
          <a:p>
            <a:r>
              <a:rPr lang="en-US" dirty="0" smtClean="0"/>
              <a:t>Custom devices have integrated emitters</a:t>
            </a:r>
          </a:p>
          <a:p>
            <a:pPr lvl="1"/>
            <a:r>
              <a:rPr lang="en-US" dirty="0" smtClean="0"/>
              <a:t>Google TANGO / Microsoft Kinect</a:t>
            </a:r>
          </a:p>
          <a:p>
            <a:pPr lvl="2"/>
            <a:r>
              <a:rPr lang="en-US" altLang="it-IT" dirty="0" smtClean="0"/>
              <a:t>Integrated depth sensor</a:t>
            </a:r>
          </a:p>
          <a:p>
            <a:endParaRPr lang="en-US" dirty="0"/>
          </a:p>
          <a:p>
            <a:r>
              <a:rPr lang="en-US" dirty="0" smtClean="0"/>
              <a:t>Leads to specialized capture procedures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7F1F4-5DD8-473C-BAEE-74D672781BB5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061" y="3080912"/>
            <a:ext cx="1874713" cy="1404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970" y="3080912"/>
            <a:ext cx="2500173" cy="1404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Segnaposto contenuto 11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70" y="1563318"/>
            <a:ext cx="4392613" cy="1422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090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s4-vic-template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Myriad Pro Bold Cond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none" rtlCol="0">
        <a:normAutofit/>
      </a:bodyPr>
      <a:lstStyle>
        <a:defPPr>
          <a:buFont typeface="Arial" pitchFamily="34" charset="0"/>
          <a:buChar char="•"/>
          <a:defRPr sz="2000" dirty="0" smtClean="0"/>
        </a:defPPr>
      </a:lstStyle>
    </a:tx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template_vic</Template>
  <TotalTime>35417</TotalTime>
  <Words>2410</Words>
  <Application>Microsoft Office PowerPoint</Application>
  <PresentationFormat>Presentazione su schermo (4:3)</PresentationFormat>
  <Paragraphs>573</Paragraphs>
  <Slides>48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49" baseType="lpstr">
      <vt:lpstr>crs4-vic-template</vt:lpstr>
      <vt:lpstr>Part 4</vt:lpstr>
      <vt:lpstr>Computer vision and mobile applications</vt:lpstr>
      <vt:lpstr>Computer vision and mobile applications</vt:lpstr>
      <vt:lpstr>Applications made possible by specific features of mobile devices!</vt:lpstr>
      <vt:lpstr>Features (1/7): Mobility</vt:lpstr>
      <vt:lpstr>Features (1/7): Mobility</vt:lpstr>
      <vt:lpstr>Features (2/7): High-res/flexible camera</vt:lpstr>
      <vt:lpstr>Features (2/7): High-res/flexible camera</vt:lpstr>
      <vt:lpstr>Features (3/7): Active lighting</vt:lpstr>
      <vt:lpstr>Features (3/7): Active lighting</vt:lpstr>
      <vt:lpstr>Features (4/7): Non-visual sensors</vt:lpstr>
      <vt:lpstr>Features (4/7): Non-visual sensors</vt:lpstr>
      <vt:lpstr>Features (5/7): Processing power</vt:lpstr>
      <vt:lpstr>Features (5/7): Processing power</vt:lpstr>
      <vt:lpstr>Features (6/7): Connectivity</vt:lpstr>
      <vt:lpstr>Features (6/7): Connectivity</vt:lpstr>
      <vt:lpstr>Features (7/7): Display!</vt:lpstr>
      <vt:lpstr>Features (7/7): Display!</vt:lpstr>
      <vt:lpstr>Wrap-up: mobile apps characterized by the exploitation of mobile device features</vt:lpstr>
      <vt:lpstr>Data fusion for metric capture</vt:lpstr>
      <vt:lpstr>Metric acquisition with a commodity mobile phone</vt:lpstr>
      <vt:lpstr>Structure-from-Motion + Dense reconstruction</vt:lpstr>
      <vt:lpstr>Data fusion: Visual + IMU</vt:lpstr>
      <vt:lpstr>Data fusion: Visual + IMU</vt:lpstr>
      <vt:lpstr>Data fusion approaches (1/5)</vt:lpstr>
      <vt:lpstr>Data fusion approaches (2/5)</vt:lpstr>
      <vt:lpstr>Data fusion approaches (3/5)</vt:lpstr>
      <vt:lpstr>Data fusion approaches (4/5)</vt:lpstr>
      <vt:lpstr>Data fusion approaches (5/5)</vt:lpstr>
      <vt:lpstr>Vision Module Pipeline</vt:lpstr>
      <vt:lpstr>Vision Module</vt:lpstr>
      <vt:lpstr>Vision Module</vt:lpstr>
      <vt:lpstr>Recovering the scale factor (1/2)</vt:lpstr>
      <vt:lpstr>Recovering the scale factor (2/2)</vt:lpstr>
      <vt:lpstr>Results</vt:lpstr>
      <vt:lpstr>Data fusion and communication for indoor capture</vt:lpstr>
      <vt:lpstr>Indoor capture + presentation</vt:lpstr>
      <vt:lpstr>Typical solutions</vt:lpstr>
      <vt:lpstr>Examples using low-cost mobile devices</vt:lpstr>
      <vt:lpstr>Exploiting panoramic images</vt:lpstr>
      <vt:lpstr>Finding the room structure</vt:lpstr>
      <vt:lpstr>Finding the room structure</vt:lpstr>
      <vt:lpstr>Finding the rooms structure</vt:lpstr>
      <vt:lpstr>Results</vt:lpstr>
      <vt:lpstr>Sharing the indoor model</vt:lpstr>
      <vt:lpstr>Some results</vt:lpstr>
      <vt:lpstr>Wrap-up: mobile apps characterized by the exploitation of mobile device features</vt:lpstr>
      <vt:lpstr>BREAK!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Agus Gobbetti Marton Pintore Vazquez - EG2017 Tutorial 4: Mobile Graphics</dc:title>
  <dc:creator>Agus;Gobbetti;Marton;Pintore;Vázquez</dc:creator>
  <cp:lastModifiedBy>Fabio Marton</cp:lastModifiedBy>
  <cp:revision>698</cp:revision>
  <cp:lastPrinted>2012-07-18T11:03:20Z</cp:lastPrinted>
  <dcterms:created xsi:type="dcterms:W3CDTF">2012-07-24T10:33:53Z</dcterms:created>
  <dcterms:modified xsi:type="dcterms:W3CDTF">2017-04-21T14:34:06Z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