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67" r:id="rId1"/>
  </p:sldMasterIdLst>
  <p:notesMasterIdLst>
    <p:notesMasterId r:id="rId53"/>
  </p:notesMasterIdLst>
  <p:handoutMasterIdLst>
    <p:handoutMasterId r:id="rId54"/>
  </p:handoutMasterIdLst>
  <p:sldIdLst>
    <p:sldId id="678" r:id="rId2"/>
    <p:sldId id="741" r:id="rId3"/>
    <p:sldId id="770" r:id="rId4"/>
    <p:sldId id="771" r:id="rId5"/>
    <p:sldId id="746" r:id="rId6"/>
    <p:sldId id="747" r:id="rId7"/>
    <p:sldId id="776" r:id="rId8"/>
    <p:sldId id="780" r:id="rId9"/>
    <p:sldId id="755" r:id="rId10"/>
    <p:sldId id="756" r:id="rId11"/>
    <p:sldId id="772" r:id="rId12"/>
    <p:sldId id="760" r:id="rId13"/>
    <p:sldId id="773" r:id="rId14"/>
    <p:sldId id="766" r:id="rId15"/>
    <p:sldId id="767" r:id="rId16"/>
    <p:sldId id="768" r:id="rId17"/>
    <p:sldId id="769" r:id="rId18"/>
    <p:sldId id="778" r:id="rId19"/>
    <p:sldId id="779" r:id="rId20"/>
    <p:sldId id="783" r:id="rId21"/>
    <p:sldId id="742" r:id="rId22"/>
    <p:sldId id="784" r:id="rId23"/>
    <p:sldId id="785" r:id="rId24"/>
    <p:sldId id="786" r:id="rId25"/>
    <p:sldId id="787" r:id="rId26"/>
    <p:sldId id="788" r:id="rId27"/>
    <p:sldId id="789" r:id="rId28"/>
    <p:sldId id="790" r:id="rId29"/>
    <p:sldId id="791" r:id="rId30"/>
    <p:sldId id="792" r:id="rId31"/>
    <p:sldId id="793" r:id="rId32"/>
    <p:sldId id="794" r:id="rId33"/>
    <p:sldId id="795" r:id="rId34"/>
    <p:sldId id="796" r:id="rId35"/>
    <p:sldId id="797" r:id="rId36"/>
    <p:sldId id="798" r:id="rId37"/>
    <p:sldId id="799" r:id="rId38"/>
    <p:sldId id="800" r:id="rId39"/>
    <p:sldId id="801" r:id="rId40"/>
    <p:sldId id="802" r:id="rId41"/>
    <p:sldId id="803" r:id="rId42"/>
    <p:sldId id="804" r:id="rId43"/>
    <p:sldId id="805" r:id="rId44"/>
    <p:sldId id="806" r:id="rId45"/>
    <p:sldId id="807" r:id="rId46"/>
    <p:sldId id="808" r:id="rId47"/>
    <p:sldId id="809" r:id="rId48"/>
    <p:sldId id="810" r:id="rId49"/>
    <p:sldId id="811" r:id="rId50"/>
    <p:sldId id="812" r:id="rId51"/>
    <p:sldId id="813" r:id="rId52"/>
  </p:sldIdLst>
  <p:sldSz cx="9144000" cy="6858000" type="screen4x3"/>
  <p:notesSz cx="7099300" cy="10234613"/>
  <p:defaultTextStyle>
    <a:defPPr>
      <a:defRPr lang="en-US"/>
    </a:defPPr>
    <a:lvl1pPr algn="l" rtl="0" fontAlgn="base">
      <a:spcBef>
        <a:spcPct val="0"/>
      </a:spcBef>
      <a:spcAft>
        <a:spcPct val="0"/>
      </a:spcAft>
      <a:defRPr u="sng" kern="1200">
        <a:solidFill>
          <a:schemeClr val="tx1"/>
        </a:solidFill>
        <a:latin typeface="Arial" pitchFamily="34" charset="0"/>
        <a:ea typeface="ＭＳ Ｐゴシック" pitchFamily="34" charset="-128"/>
        <a:cs typeface="Arial" pitchFamily="34" charset="0"/>
      </a:defRPr>
    </a:lvl1pPr>
    <a:lvl2pPr marL="457200" algn="l" rtl="0" fontAlgn="base">
      <a:spcBef>
        <a:spcPct val="0"/>
      </a:spcBef>
      <a:spcAft>
        <a:spcPct val="0"/>
      </a:spcAft>
      <a:defRPr u="sng" kern="1200">
        <a:solidFill>
          <a:schemeClr val="tx1"/>
        </a:solidFill>
        <a:latin typeface="Arial" pitchFamily="34" charset="0"/>
        <a:ea typeface="ＭＳ Ｐゴシック" pitchFamily="34" charset="-128"/>
        <a:cs typeface="Arial" pitchFamily="34" charset="0"/>
      </a:defRPr>
    </a:lvl2pPr>
    <a:lvl3pPr marL="914400" algn="l" rtl="0" fontAlgn="base">
      <a:spcBef>
        <a:spcPct val="0"/>
      </a:spcBef>
      <a:spcAft>
        <a:spcPct val="0"/>
      </a:spcAft>
      <a:defRPr u="sng" kern="1200">
        <a:solidFill>
          <a:schemeClr val="tx1"/>
        </a:solidFill>
        <a:latin typeface="Arial" pitchFamily="34" charset="0"/>
        <a:ea typeface="ＭＳ Ｐゴシック" pitchFamily="34" charset="-128"/>
        <a:cs typeface="Arial" pitchFamily="34" charset="0"/>
      </a:defRPr>
    </a:lvl3pPr>
    <a:lvl4pPr marL="1371600" algn="l" rtl="0" fontAlgn="base">
      <a:spcBef>
        <a:spcPct val="0"/>
      </a:spcBef>
      <a:spcAft>
        <a:spcPct val="0"/>
      </a:spcAft>
      <a:defRPr u="sng" kern="1200">
        <a:solidFill>
          <a:schemeClr val="tx1"/>
        </a:solidFill>
        <a:latin typeface="Arial" pitchFamily="34" charset="0"/>
        <a:ea typeface="ＭＳ Ｐゴシック" pitchFamily="34" charset="-128"/>
        <a:cs typeface="Arial" pitchFamily="34" charset="0"/>
      </a:defRPr>
    </a:lvl4pPr>
    <a:lvl5pPr marL="1828800" algn="l" rtl="0" fontAlgn="base">
      <a:spcBef>
        <a:spcPct val="0"/>
      </a:spcBef>
      <a:spcAft>
        <a:spcPct val="0"/>
      </a:spcAft>
      <a:defRPr u="sng" kern="1200">
        <a:solidFill>
          <a:schemeClr val="tx1"/>
        </a:solidFill>
        <a:latin typeface="Arial" pitchFamily="34" charset="0"/>
        <a:ea typeface="ＭＳ Ｐゴシック" pitchFamily="34" charset="-128"/>
        <a:cs typeface="Arial" pitchFamily="34" charset="0"/>
      </a:defRPr>
    </a:lvl5pPr>
    <a:lvl6pPr marL="2286000" algn="l" defTabSz="914400" rtl="0" eaLnBrk="1" latinLnBrk="0" hangingPunct="1">
      <a:defRPr u="sng" kern="1200">
        <a:solidFill>
          <a:schemeClr val="tx1"/>
        </a:solidFill>
        <a:latin typeface="Arial" pitchFamily="34" charset="0"/>
        <a:ea typeface="ＭＳ Ｐゴシック" pitchFamily="34" charset="-128"/>
        <a:cs typeface="Arial" pitchFamily="34" charset="0"/>
      </a:defRPr>
    </a:lvl6pPr>
    <a:lvl7pPr marL="2743200" algn="l" defTabSz="914400" rtl="0" eaLnBrk="1" latinLnBrk="0" hangingPunct="1">
      <a:defRPr u="sng" kern="1200">
        <a:solidFill>
          <a:schemeClr val="tx1"/>
        </a:solidFill>
        <a:latin typeface="Arial" pitchFamily="34" charset="0"/>
        <a:ea typeface="ＭＳ Ｐゴシック" pitchFamily="34" charset="-128"/>
        <a:cs typeface="Arial" pitchFamily="34" charset="0"/>
      </a:defRPr>
    </a:lvl7pPr>
    <a:lvl8pPr marL="3200400" algn="l" defTabSz="914400" rtl="0" eaLnBrk="1" latinLnBrk="0" hangingPunct="1">
      <a:defRPr u="sng" kern="1200">
        <a:solidFill>
          <a:schemeClr val="tx1"/>
        </a:solidFill>
        <a:latin typeface="Arial" pitchFamily="34" charset="0"/>
        <a:ea typeface="ＭＳ Ｐゴシック" pitchFamily="34" charset="-128"/>
        <a:cs typeface="Arial" pitchFamily="34" charset="0"/>
      </a:defRPr>
    </a:lvl8pPr>
    <a:lvl9pPr marL="3657600" algn="l" defTabSz="914400" rtl="0" eaLnBrk="1" latinLnBrk="0" hangingPunct="1">
      <a:defRPr u="sng" kern="1200">
        <a:solidFill>
          <a:schemeClr val="tx1"/>
        </a:solidFill>
        <a:latin typeface="Arial" pitchFamily="34" charset="0"/>
        <a:ea typeface="ＭＳ Ｐゴシック" pitchFamily="34" charset="-128"/>
        <a:cs typeface="Arial" pitchFamily="34" charset="0"/>
      </a:defRPr>
    </a:lvl9pPr>
  </p:defaultTextStyle>
  <p:extLst>
    <p:ext uri="{EFAFB233-063F-42B5-8137-9DF3F51BA10A}">
      <p15:sldGuideLst xmlns:p15="http://schemas.microsoft.com/office/powerpoint/2012/main" xmlns="">
        <p15:guide id="1" orient="horz" pos="2136" userDrawn="1">
          <p15:clr>
            <a:srgbClr val="A4A3A4"/>
          </p15:clr>
        </p15:guide>
        <p15:guide id="2" pos="2880">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AEAEA"/>
    <a:srgbClr val="4ABDE0"/>
    <a:srgbClr val="175676"/>
    <a:srgbClr val="BA324F"/>
    <a:srgbClr val="6D326D"/>
    <a:srgbClr val="586F7C"/>
    <a:srgbClr val="2E1F27"/>
    <a:srgbClr val="840032"/>
    <a:srgbClr val="4AA3E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5" autoAdjust="0"/>
    <p:restoredTop sz="78879" autoAdjust="0"/>
  </p:normalViewPr>
  <p:slideViewPr>
    <p:cSldViewPr snapToGrid="0">
      <p:cViewPr>
        <p:scale>
          <a:sx n="66" d="100"/>
          <a:sy n="66" d="100"/>
        </p:scale>
        <p:origin x="-1877" y="-149"/>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9" d="100"/>
          <a:sy n="79" d="100"/>
        </p:scale>
        <p:origin x="-3942"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eaLnBrk="0" hangingPunct="0">
              <a:defRPr sz="1200">
                <a:latin typeface="Arial" charset="0"/>
                <a:ea typeface="ＭＳ Ｐゴシック" pitchFamily="34" charset="-128"/>
                <a:cs typeface="+mn-cs"/>
              </a:defRPr>
            </a:lvl1pPr>
          </a:lstStyle>
          <a:p>
            <a:pPr>
              <a:defRPr/>
            </a:pPr>
            <a:r>
              <a:rPr lang="en-US"/>
              <a:t>dsdsfsf</a:t>
            </a:r>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0" hangingPunct="0">
              <a:defRPr sz="1200">
                <a:latin typeface="Arial" charset="0"/>
                <a:ea typeface="ＭＳ Ｐゴシック" pitchFamily="34" charset="-128"/>
                <a:cs typeface="+mn-cs"/>
              </a:defRPr>
            </a:lvl1pPr>
          </a:lstStyle>
          <a:p>
            <a:pPr>
              <a:defRPr/>
            </a:pPr>
            <a:fld id="{D47D72AA-5B44-4AF9-9603-C7FE4BF66A9D}" type="datetimeFigureOut">
              <a:rPr lang="it-IT"/>
              <a:pPr>
                <a:defRPr/>
              </a:pPr>
              <a:t>21/04/2017</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0" hangingPunct="0">
              <a:defRPr sz="1200">
                <a:latin typeface="Arial" charset="0"/>
                <a:ea typeface="ＭＳ Ｐゴシック" pitchFamily="34" charset="-128"/>
                <a:cs typeface="+mn-cs"/>
              </a:defRPr>
            </a:lvl1pPr>
          </a:lstStyle>
          <a:p>
            <a:pPr>
              <a:defRPr/>
            </a:pPr>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eaLnBrk="0" hangingPunct="0">
              <a:defRPr sz="1200">
                <a:latin typeface="Arial" charset="0"/>
                <a:ea typeface="ＭＳ Ｐゴシック" pitchFamily="34" charset="-128"/>
                <a:cs typeface="+mn-cs"/>
              </a:defRPr>
            </a:lvl1pPr>
          </a:lstStyle>
          <a:p>
            <a:pPr>
              <a:defRPr/>
            </a:pPr>
            <a:fld id="{D3175FED-6D57-49AF-B155-DCEF67A088FE}" type="slidenum">
              <a:rPr lang="it-IT"/>
              <a:pPr>
                <a:defRPr/>
              </a:pPr>
              <a:t>‹N›</a:t>
            </a:fld>
            <a:endParaRPr lang="it-IT"/>
          </a:p>
        </p:txBody>
      </p:sp>
    </p:spTree>
    <p:extLst>
      <p:ext uri="{BB962C8B-B14F-4D97-AF65-F5344CB8AC3E}">
        <p14:creationId xmlns:p14="http://schemas.microsoft.com/office/powerpoint/2010/main" val="39125239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defTabSz="990600" eaLnBrk="1" hangingPunct="1">
              <a:defRPr sz="1300" u="none">
                <a:latin typeface="Arial" charset="0"/>
                <a:ea typeface="+mn-ea"/>
                <a:cs typeface="+mn-cs"/>
              </a:defRPr>
            </a:lvl1pPr>
          </a:lstStyle>
          <a:p>
            <a:pPr>
              <a:defRPr/>
            </a:pPr>
            <a:endParaRPr lang="en-US"/>
          </a:p>
        </p:txBody>
      </p:sp>
      <p:sp>
        <p:nvSpPr>
          <p:cNvPr id="39939" name="Rectangle 3"/>
          <p:cNvSpPr>
            <a:spLocks noGrp="1" noChangeArrowheads="1"/>
          </p:cNvSpPr>
          <p:nvPr>
            <p:ph type="dt" idx="1"/>
          </p:nvPr>
        </p:nvSpPr>
        <p:spPr bwMode="auto">
          <a:xfrm>
            <a:off x="4021138" y="0"/>
            <a:ext cx="3076575" cy="511175"/>
          </a:xfrm>
          <a:prstGeom prst="rect">
            <a:avLst/>
          </a:prstGeom>
          <a:noFill/>
          <a:ln>
            <a:noFill/>
          </a:ln>
          <a:effectLst/>
          <a:extLst/>
        </p:spPr>
        <p:txBody>
          <a:bodyPr vert="horz" wrap="square" lIns="99048" tIns="49524" rIns="99048" bIns="49524" numCol="1" anchor="t" anchorCtr="0" compatLnSpc="1">
            <a:prstTxWarp prst="textNoShape">
              <a:avLst/>
            </a:prstTxWarp>
          </a:bodyPr>
          <a:lstStyle>
            <a:lvl1pPr algn="r" defTabSz="990600" eaLnBrk="1" hangingPunct="1">
              <a:defRPr sz="1300" u="none">
                <a:latin typeface="Arial" charset="0"/>
                <a:ea typeface="+mn-ea"/>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41" name="Rectangle 5"/>
          <p:cNvSpPr>
            <a:spLocks noGrp="1" noChangeArrowheads="1"/>
          </p:cNvSpPr>
          <p:nvPr>
            <p:ph type="body" sz="quarter" idx="3"/>
          </p:nvPr>
        </p:nvSpPr>
        <p:spPr bwMode="auto">
          <a:xfrm>
            <a:off x="709613" y="4860925"/>
            <a:ext cx="5680075" cy="4605338"/>
          </a:xfrm>
          <a:prstGeom prst="rect">
            <a:avLst/>
          </a:prstGeom>
          <a:noFill/>
          <a:ln>
            <a:noFill/>
          </a:ln>
          <a:effectLst/>
          <a:extLst/>
        </p:spPr>
        <p:txBody>
          <a:bodyPr vert="horz" wrap="square" lIns="99048" tIns="49524" rIns="99048" bIns="49524" numCol="1" anchor="t" anchorCtr="0" compatLnSpc="1">
            <a:prstTxWarp prst="textNoShape">
              <a:avLst/>
            </a:prstTxWarp>
          </a:bodyPr>
          <a:lstStyle/>
          <a:p>
            <a:pPr lvl="0"/>
            <a:r>
              <a:rPr lang="en-US" noProof="0" dirty="0" smtClean="0"/>
              <a:t>We report on the 3DNSITE system, a web-based client-server 3D visualization tool for </a:t>
            </a:r>
          </a:p>
          <a:p>
            <a:pPr lvl="0"/>
            <a:r>
              <a:rPr lang="en-US" noProof="0" dirty="0" smtClean="0"/>
              <a:t>streaming and visualizing large tridimensional hybrid data (</a:t>
            </a:r>
            <a:r>
              <a:rPr lang="en-US" noProof="0" dirty="0" err="1" smtClean="0"/>
              <a:t>georeferenced</a:t>
            </a:r>
            <a:r>
              <a:rPr lang="en-US" noProof="0" dirty="0" smtClean="0"/>
              <a:t> point </a:t>
            </a:r>
          </a:p>
          <a:p>
            <a:pPr lvl="0"/>
            <a:r>
              <a:rPr lang="en-US" noProof="0" dirty="0" smtClean="0"/>
              <a:t>clouds and photographs with associated viewpoints and camera parameters)</a:t>
            </a:r>
          </a:p>
        </p:txBody>
      </p:sp>
      <p:sp>
        <p:nvSpPr>
          <p:cNvPr id="39942" name="Rectangle 6"/>
          <p:cNvSpPr>
            <a:spLocks noGrp="1" noChangeArrowheads="1"/>
          </p:cNvSpPr>
          <p:nvPr>
            <p:ph type="ftr" sz="quarter" idx="4"/>
          </p:nvPr>
        </p:nvSpPr>
        <p:spPr bwMode="auto">
          <a:xfrm>
            <a:off x="0"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defTabSz="990600" eaLnBrk="1" hangingPunct="1">
              <a:defRPr sz="1300" u="none">
                <a:latin typeface="Arial" charset="0"/>
                <a:ea typeface="+mn-ea"/>
                <a:cs typeface="+mn-cs"/>
              </a:defRPr>
            </a:lvl1pPr>
          </a:lstStyle>
          <a:p>
            <a:pPr>
              <a:defRPr/>
            </a:pPr>
            <a:endParaRPr lang="en-US"/>
          </a:p>
        </p:txBody>
      </p:sp>
      <p:sp>
        <p:nvSpPr>
          <p:cNvPr id="39943" name="Rectangle 7"/>
          <p:cNvSpPr>
            <a:spLocks noGrp="1" noChangeArrowheads="1"/>
          </p:cNvSpPr>
          <p:nvPr>
            <p:ph type="sldNum" sz="quarter" idx="5"/>
          </p:nvPr>
        </p:nvSpPr>
        <p:spPr bwMode="auto">
          <a:xfrm>
            <a:off x="4021138" y="9721850"/>
            <a:ext cx="3076575" cy="511175"/>
          </a:xfrm>
          <a:prstGeom prst="rect">
            <a:avLst/>
          </a:prstGeom>
          <a:noFill/>
          <a:ln>
            <a:noFill/>
          </a:ln>
          <a:effectLst/>
          <a:extLst/>
        </p:spPr>
        <p:txBody>
          <a:bodyPr vert="horz" wrap="square" lIns="99048" tIns="49524" rIns="99048" bIns="49524" numCol="1" anchor="b" anchorCtr="0" compatLnSpc="1">
            <a:prstTxWarp prst="textNoShape">
              <a:avLst/>
            </a:prstTxWarp>
          </a:bodyPr>
          <a:lstStyle>
            <a:lvl1pPr algn="r" defTabSz="990600" eaLnBrk="1" hangingPunct="1">
              <a:defRPr sz="1300" u="none">
                <a:latin typeface="Arial" charset="0"/>
                <a:ea typeface="+mn-ea"/>
                <a:cs typeface="+mn-cs"/>
              </a:defRPr>
            </a:lvl1pPr>
          </a:lstStyle>
          <a:p>
            <a:pPr>
              <a:defRPr/>
            </a:pPr>
            <a:fld id="{6A95E51C-0D52-4B53-94C1-814EBC9CDDC1}" type="slidenum">
              <a:rPr lang="en-US"/>
              <a:pPr>
                <a:defRPr/>
              </a:pPr>
              <a:t>‹N›</a:t>
            </a:fld>
            <a:endParaRPr lang="en-US"/>
          </a:p>
        </p:txBody>
      </p:sp>
    </p:spTree>
    <p:extLst>
      <p:ext uri="{BB962C8B-B14F-4D97-AF65-F5344CB8AC3E}">
        <p14:creationId xmlns:p14="http://schemas.microsoft.com/office/powerpoint/2010/main" val="3614286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lang="en-US" sz="1000"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Arial"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Arial"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Arial"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B93BFFA0-E038-4450-A6AA-87756FB8940E}" type="slidenum">
              <a:rPr lang="en-US" smtClean="0"/>
              <a:pPr>
                <a:defRPr/>
              </a:pPr>
              <a:t>3</a:t>
            </a:fld>
            <a:endParaRPr lang="en-US"/>
          </a:p>
        </p:txBody>
      </p:sp>
    </p:spTree>
    <p:extLst>
      <p:ext uri="{BB962C8B-B14F-4D97-AF65-F5344CB8AC3E}">
        <p14:creationId xmlns:p14="http://schemas.microsoft.com/office/powerpoint/2010/main" val="1302453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IMR / TBR / TBDR</a:t>
            </a:r>
          </a:p>
          <a:p>
            <a:r>
              <a:rPr altLang="en-US" smtClean="0">
                <a:latin typeface="Arial" pitchFamily="34" charset="0"/>
              </a:rPr>
              <a:t>http://blog.imgtec.com/powervr/understanding-powervr-series5xt-powervr-tbdr-and-architecture-efficiency-part-4</a:t>
            </a:r>
          </a:p>
          <a:p>
            <a:r>
              <a:rPr altLang="en-US" smtClean="0">
                <a:latin typeface="Arial" pitchFamily="34" charset="0"/>
              </a:rPr>
              <a:t>http://wenku.baidu.com/view/85ea8fec998fcc22bcd10dcb.html</a:t>
            </a: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765C9643-ECCE-40F6-B1B7-BEAD1D860DAA}" type="slidenum">
              <a:rPr lang="en-US" smtClean="0"/>
              <a:pPr>
                <a:defRPr/>
              </a:pPr>
              <a:t>14</a:t>
            </a:fld>
            <a:endParaRPr lang="en-US"/>
          </a:p>
        </p:txBody>
      </p:sp>
    </p:spTree>
    <p:extLst>
      <p:ext uri="{BB962C8B-B14F-4D97-AF65-F5344CB8AC3E}">
        <p14:creationId xmlns:p14="http://schemas.microsoft.com/office/powerpoint/2010/main" val="939547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a:ln/>
        </p:spPr>
      </p:sp>
      <p:sp>
        <p:nvSpPr>
          <p:cNvPr id="12390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IMR / TBR / TBDR</a:t>
            </a:r>
          </a:p>
          <a:p>
            <a:r>
              <a:rPr altLang="en-US" smtClean="0">
                <a:latin typeface="Arial" pitchFamily="34" charset="0"/>
              </a:rPr>
              <a:t>http://blog.imgtec.com/powervr/understanding-powervr-series5xt-powervr-tbdr-and-architecture-efficiency-part-4</a:t>
            </a:r>
          </a:p>
          <a:p>
            <a:r>
              <a:rPr altLang="en-US" smtClean="0">
                <a:latin typeface="Arial" pitchFamily="34" charset="0"/>
              </a:rPr>
              <a:t>http://wenku.baidu.com/view/85ea8fec998fcc22bcd10dcb.html</a:t>
            </a: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2ACA89F7-528C-4622-B543-E65BDBC5FE39}" type="slidenum">
              <a:rPr lang="en-US" smtClean="0"/>
              <a:pPr>
                <a:defRPr/>
              </a:pPr>
              <a:t>15</a:t>
            </a:fld>
            <a:endParaRPr lang="en-US"/>
          </a:p>
        </p:txBody>
      </p:sp>
    </p:spTree>
    <p:extLst>
      <p:ext uri="{BB962C8B-B14F-4D97-AF65-F5344CB8AC3E}">
        <p14:creationId xmlns:p14="http://schemas.microsoft.com/office/powerpoint/2010/main" val="1989716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ln/>
        </p:spPr>
      </p:sp>
      <p:sp>
        <p:nvSpPr>
          <p:cNvPr id="124931"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dirty="0" smtClean="0">
                <a:latin typeface="Arial" pitchFamily="34" charset="0"/>
              </a:rPr>
              <a:t>http://www.anandtech.com/show/735/3</a:t>
            </a:r>
          </a:p>
          <a:p>
            <a:endParaRPr altLang="en-US" dirty="0" smtClean="0">
              <a:latin typeface="Arial" pitchFamily="34" charset="0"/>
            </a:endParaRPr>
          </a:p>
          <a:p>
            <a:r>
              <a:rPr altLang="it-IT" dirty="0" smtClean="0">
                <a:latin typeface="Arial" pitchFamily="34" charset="0"/>
              </a:rPr>
              <a:t>Rather than process one polygon at a time without knowledge of other polygons in the scene, a tile based renderer first groups polygons together in groups called display lists. These display lists allow a scene to be broken into smaller blocks, known as tiles, which are then rendered independently.</a:t>
            </a:r>
          </a:p>
          <a:p>
            <a:r>
              <a:rPr altLang="it-IT" dirty="0" smtClean="0">
                <a:latin typeface="Arial" pitchFamily="34" charset="0"/>
              </a:rPr>
              <a:t>The first advantage to rendering smaller portions of a scene at once is that it allows operations to be performed on-chip without having to access external memory. This allows all z-calculations to be performed without having to access an external z-buffer via the memory bus. Naturally, this eliminates the expensive z-buffer reads and writes that occur constantly on immediate mode renderers.</a:t>
            </a:r>
          </a:p>
          <a:p>
            <a:r>
              <a:rPr altLang="it-IT" dirty="0" smtClean="0">
                <a:latin typeface="Arial" pitchFamily="34" charset="0"/>
              </a:rPr>
              <a:t>Rendering small tiles instead of a complete scene also means that pixels that are not visible can be thrown out before the rendering process beings. Since each tile consists of a display list that includes each polygon in that tile, hidden surface removal can occur before any textures are applied. Once again this significantly reduces the amount of information that must travel over the memory bus, as textures for non-visible surfaces do not need to be processed. Also located on chip is a tile buffer which acts as a fame buffer for an individual tile. This allows blending to be performed without costly memory reads and writ</a:t>
            </a:r>
          </a:p>
          <a:p>
            <a:endParaRPr altLang="en-US" dirty="0"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6753FDB9-4B2A-48F2-8C25-4AB7F3B022BD}" type="slidenum">
              <a:rPr lang="en-US" smtClean="0"/>
              <a:pPr>
                <a:defRPr/>
              </a:pPr>
              <a:t>17</a:t>
            </a:fld>
            <a:endParaRPr lang="en-US"/>
          </a:p>
        </p:txBody>
      </p:sp>
    </p:spTree>
    <p:extLst>
      <p:ext uri="{BB962C8B-B14F-4D97-AF65-F5344CB8AC3E}">
        <p14:creationId xmlns:p14="http://schemas.microsoft.com/office/powerpoint/2010/main" val="3820482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altLang="en-US" dirty="0"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765C9643-ECCE-40F6-B1B7-BEAD1D860DAA}" type="slidenum">
              <a:rPr lang="en-US" smtClean="0"/>
              <a:pPr>
                <a:defRPr/>
              </a:pPr>
              <a:t>18</a:t>
            </a:fld>
            <a:endParaRPr lang="en-US"/>
          </a:p>
        </p:txBody>
      </p:sp>
    </p:spTree>
    <p:extLst>
      <p:ext uri="{BB962C8B-B14F-4D97-AF65-F5344CB8AC3E}">
        <p14:creationId xmlns:p14="http://schemas.microsoft.com/office/powerpoint/2010/main" val="175395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IMR / TBR / TBDR</a:t>
            </a:r>
          </a:p>
          <a:p>
            <a:r>
              <a:rPr altLang="en-US" smtClean="0">
                <a:latin typeface="Arial" pitchFamily="34" charset="0"/>
              </a:rPr>
              <a:t>http://blog.imgtec.com/powervr/understanding-powervr-series5xt-powervr-tbdr-and-architecture-efficiency-part-4</a:t>
            </a:r>
          </a:p>
          <a:p>
            <a:r>
              <a:rPr altLang="en-US" smtClean="0">
                <a:latin typeface="Arial" pitchFamily="34" charset="0"/>
              </a:rPr>
              <a:t>http://wenku.baidu.com/view/85ea8fec998fcc22bcd10dcb.html</a:t>
            </a: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765C9643-ECCE-40F6-B1B7-BEAD1D860DAA}" type="slidenum">
              <a:rPr lang="en-US" smtClean="0"/>
              <a:pPr>
                <a:defRPr/>
              </a:pPr>
              <a:t>19</a:t>
            </a:fld>
            <a:endParaRPr lang="en-US"/>
          </a:p>
        </p:txBody>
      </p:sp>
    </p:spTree>
    <p:extLst>
      <p:ext uri="{BB962C8B-B14F-4D97-AF65-F5344CB8AC3E}">
        <p14:creationId xmlns:p14="http://schemas.microsoft.com/office/powerpoint/2010/main" val="1734583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egnaposto immagine diapositiva 1"/>
          <p:cNvSpPr>
            <a:spLocks noGrp="1" noRot="1" noChangeAspect="1" noTextEdit="1"/>
          </p:cNvSpPr>
          <p:nvPr>
            <p:ph type="sldImg"/>
          </p:nvPr>
        </p:nvSpPr>
        <p:spPr>
          <a:ln/>
        </p:spPr>
      </p:sp>
      <p:sp>
        <p:nvSpPr>
          <p:cNvPr id="12288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IMR / TBR / TBDR</a:t>
            </a:r>
          </a:p>
          <a:p>
            <a:r>
              <a:rPr altLang="en-US" smtClean="0">
                <a:latin typeface="Arial" pitchFamily="34" charset="0"/>
              </a:rPr>
              <a:t>http://blog.imgtec.com/powervr/understanding-powervr-series5xt-powervr-tbdr-and-architecture-efficiency-part-4</a:t>
            </a:r>
          </a:p>
          <a:p>
            <a:r>
              <a:rPr altLang="en-US" smtClean="0">
                <a:latin typeface="Arial" pitchFamily="34" charset="0"/>
              </a:rPr>
              <a:t>http://wenku.baidu.com/view/85ea8fec998fcc22bcd10dcb.html</a:t>
            </a: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765C9643-ECCE-40F6-B1B7-BEAD1D860DAA}" type="slidenum">
              <a:rPr lang="en-US" smtClean="0"/>
              <a:pPr>
                <a:defRPr/>
              </a:pPr>
              <a:t>20</a:t>
            </a:fld>
            <a:endParaRPr lang="en-US"/>
          </a:p>
        </p:txBody>
      </p:sp>
    </p:spTree>
    <p:extLst>
      <p:ext uri="{BB962C8B-B14F-4D97-AF65-F5344CB8AC3E}">
        <p14:creationId xmlns:p14="http://schemas.microsoft.com/office/powerpoint/2010/main" val="1019539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86" name="Shape 8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10" name="Shape 11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26" name="Shape 12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B93BFFA0-E038-4450-A6AA-87756FB8940E}" type="slidenum">
              <a:rPr lang="en-US" smtClean="0"/>
              <a:pPr>
                <a:defRPr/>
              </a:pPr>
              <a:t>4</a:t>
            </a:fld>
            <a:endParaRPr lang="en-US"/>
          </a:p>
        </p:txBody>
      </p:sp>
    </p:spTree>
    <p:extLst>
      <p:ext uri="{BB962C8B-B14F-4D97-AF65-F5344CB8AC3E}">
        <p14:creationId xmlns:p14="http://schemas.microsoft.com/office/powerpoint/2010/main" val="165781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73" name="Shape 17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185" name="Shape 18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02" name="Shape 20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19" name="Shape 21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36" name="Shape 23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txBox="1">
            <a:spLocks noGrp="1"/>
          </p:cNvSpPr>
          <p:nvPr>
            <p:ph type="body" idx="1"/>
          </p:nvPr>
        </p:nvSpPr>
        <p:spPr>
          <a:xfrm>
            <a:off x="709612" y="4860925"/>
            <a:ext cx="5680200" cy="4605300"/>
          </a:xfrm>
          <a:prstGeom prst="rect">
            <a:avLst/>
          </a:prstGeom>
        </p:spPr>
        <p:txBody>
          <a:bodyPr lIns="91425" tIns="91425" rIns="91425" bIns="91425" anchor="t" anchorCtr="0">
            <a:noAutofit/>
          </a:bodyPr>
          <a:lstStyle/>
          <a:p>
            <a:pPr lvl="0" rtl="0">
              <a:spcBef>
                <a:spcPts val="0"/>
              </a:spcBef>
              <a:buNone/>
            </a:pPr>
            <a:endParaRPr/>
          </a:p>
        </p:txBody>
      </p:sp>
      <p:sp>
        <p:nvSpPr>
          <p:cNvPr id="264" name="Shape 264"/>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txBox="1">
            <a:spLocks noGrp="1"/>
          </p:cNvSpPr>
          <p:nvPr>
            <p:ph type="body" idx="1"/>
          </p:nvPr>
        </p:nvSpPr>
        <p:spPr>
          <a:xfrm>
            <a:off x="709612" y="4860925"/>
            <a:ext cx="5680200" cy="4605300"/>
          </a:xfrm>
          <a:prstGeom prst="rect">
            <a:avLst/>
          </a:prstGeom>
        </p:spPr>
        <p:txBody>
          <a:bodyPr lIns="91425" tIns="91425" rIns="91425" bIns="91425" anchor="t" anchorCtr="0">
            <a:noAutofit/>
          </a:bodyPr>
          <a:lstStyle/>
          <a:p>
            <a:pPr lvl="0" rtl="0">
              <a:spcBef>
                <a:spcPts val="0"/>
              </a:spcBef>
              <a:buNone/>
            </a:pPr>
            <a:endParaRPr/>
          </a:p>
        </p:txBody>
      </p:sp>
      <p:sp>
        <p:nvSpPr>
          <p:cNvPr id="278" name="Shape 27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05" name="Shape 30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F252C506-DB13-405F-9454-C2E43DC22F16}" type="slidenum">
              <a:rPr lang="en-US" smtClean="0"/>
              <a:pPr>
                <a:defRPr/>
              </a:pPr>
              <a:t>5</a:t>
            </a:fld>
            <a:endParaRPr lang="en-US"/>
          </a:p>
        </p:txBody>
      </p:sp>
    </p:spTree>
    <p:extLst>
      <p:ext uri="{BB962C8B-B14F-4D97-AF65-F5344CB8AC3E}">
        <p14:creationId xmlns:p14="http://schemas.microsoft.com/office/powerpoint/2010/main" val="28621500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18" name="Shape 318"/>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Shape 335"/>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36" name="Shape 336"/>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53" name="Shape 35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Shape 37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73" name="Shape 37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Shape 394"/>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395" name="Shape 39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709612" y="4860925"/>
            <a:ext cx="5680200" cy="4605300"/>
          </a:xfrm>
          <a:prstGeom prst="rect">
            <a:avLst/>
          </a:prstGeom>
        </p:spPr>
        <p:txBody>
          <a:bodyPr lIns="91425" tIns="91425" rIns="91425" bIns="91425" anchor="t" anchorCtr="0">
            <a:noAutofit/>
          </a:bodyPr>
          <a:lstStyle/>
          <a:p>
            <a:pPr lvl="0" rtl="0">
              <a:spcBef>
                <a:spcPts val="0"/>
              </a:spcBef>
              <a:buNone/>
            </a:pPr>
            <a:endParaRPr/>
          </a:p>
        </p:txBody>
      </p:sp>
      <p:sp>
        <p:nvSpPr>
          <p:cNvPr id="415" name="Shape 415"/>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39" name="Shape 439"/>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txBox="1">
            <a:spLocks noGrp="1"/>
          </p:cNvSpPr>
          <p:nvPr>
            <p:ph type="body" idx="1"/>
          </p:nvPr>
        </p:nvSpPr>
        <p:spPr>
          <a:xfrm>
            <a:off x="709612" y="4860925"/>
            <a:ext cx="5680200" cy="4605300"/>
          </a:xfrm>
          <a:prstGeom prst="rect">
            <a:avLst/>
          </a:prstGeom>
        </p:spPr>
        <p:txBody>
          <a:bodyPr lIns="91425" tIns="91425" rIns="91425" bIns="91425" anchor="t" anchorCtr="0">
            <a:noAutofit/>
          </a:bodyPr>
          <a:lstStyle/>
          <a:p>
            <a:pPr lvl="0" rtl="0">
              <a:spcBef>
                <a:spcPts val="0"/>
              </a:spcBef>
              <a:buNone/>
            </a:pPr>
            <a:endParaRPr/>
          </a:p>
        </p:txBody>
      </p:sp>
      <p:sp>
        <p:nvSpPr>
          <p:cNvPr id="462" name="Shape 46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83" name="Shape 48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490" name="Shape 49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egnaposto immagine diapositiva 1"/>
          <p:cNvSpPr>
            <a:spLocks noGrp="1" noRot="1" noChangeAspect="1" noTextEdit="1"/>
          </p:cNvSpPr>
          <p:nvPr>
            <p:ph type="sldImg"/>
          </p:nvPr>
        </p:nvSpPr>
        <p:spPr>
          <a:ln/>
        </p:spPr>
      </p:sp>
      <p:sp>
        <p:nvSpPr>
          <p:cNvPr id="107523"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dirty="0" smtClean="0">
                <a:latin typeface="Arial" pitchFamily="34" charset="0"/>
              </a:rPr>
              <a:t>CISC – fast program execution, complex HW</a:t>
            </a:r>
          </a:p>
          <a:p>
            <a:r>
              <a:rPr altLang="en-US" dirty="0" smtClean="0">
                <a:latin typeface="Arial" pitchFamily="34" charset="0"/>
              </a:rPr>
              <a:t>RISC – fast instructions, simple HW, complexity </a:t>
            </a:r>
            <a:r>
              <a:rPr altLang="en-US" dirty="0" smtClean="0">
                <a:latin typeface="Arial" pitchFamily="34" charset="0"/>
                <a:sym typeface="Wingdings" pitchFamily="2" charset="2"/>
              </a:rPr>
              <a:t>on the compiler</a:t>
            </a:r>
          </a:p>
          <a:p>
            <a:r>
              <a:rPr altLang="en-US" dirty="0" smtClean="0">
                <a:latin typeface="Arial" pitchFamily="34" charset="0"/>
                <a:sym typeface="Wingdings" pitchFamily="2" charset="2"/>
              </a:rPr>
              <a:t>FISC – starts from RISC, takes from CISC, improve performance at the cost of HW complexity</a:t>
            </a:r>
            <a:endParaRPr altLang="en-US" dirty="0" smtClean="0">
              <a:latin typeface="Arial" pitchFamily="34" charset="0"/>
            </a:endParaRPr>
          </a:p>
          <a:p>
            <a:endParaRPr altLang="en-US" dirty="0" smtClean="0">
              <a:latin typeface="Arial" pitchFamily="34" charset="0"/>
            </a:endParaRPr>
          </a:p>
          <a:p>
            <a:r>
              <a:rPr altLang="en-US" dirty="0" smtClean="0">
                <a:latin typeface="Arial" pitchFamily="34" charset="0"/>
              </a:rPr>
              <a:t>Intel/ARM</a:t>
            </a:r>
          </a:p>
          <a:p>
            <a:r>
              <a:rPr altLang="en-US" dirty="0" smtClean="0">
                <a:latin typeface="Arial" pitchFamily="34" charset="0"/>
              </a:rPr>
              <a:t>http://www.infoworld.com/d/computer-hardware/intel-vs-arm-two-titans-tangled-fate-237265?page=0,1</a:t>
            </a:r>
          </a:p>
          <a:p>
            <a:r>
              <a:rPr altLang="en-US" dirty="0" smtClean="0">
                <a:latin typeface="Arial" pitchFamily="34" charset="0"/>
              </a:rPr>
              <a:t>AMD</a:t>
            </a:r>
          </a:p>
          <a:p>
            <a:r>
              <a:rPr altLang="en-US" dirty="0" smtClean="0">
                <a:latin typeface="Arial" pitchFamily="34" charset="0"/>
              </a:rPr>
              <a:t>http://www.anandtech.com/show/7514/amd-2014-mobile-apu-update-beema-and-mullins</a:t>
            </a:r>
          </a:p>
          <a:p>
            <a:r>
              <a:rPr altLang="en-US" dirty="0" smtClean="0">
                <a:latin typeface="Arial" pitchFamily="34" charset="0"/>
              </a:rPr>
              <a:t>http://www.enterprisetech.com/2014/05/05/amd-unify-x86-arm-systems-skybridge/</a:t>
            </a:r>
          </a:p>
          <a:p>
            <a:endParaRPr altLang="en-US" dirty="0" smtClean="0">
              <a:latin typeface="Arial" pitchFamily="34" charset="0"/>
            </a:endParaRPr>
          </a:p>
          <a:p>
            <a:endParaRPr altLang="en-US" dirty="0"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C660A028-81ED-4F2A-9438-31548A73E25F}" type="slidenum">
              <a:rPr lang="en-US" smtClean="0"/>
              <a:pPr>
                <a:defRPr/>
              </a:pPr>
              <a:t>6</a:t>
            </a:fld>
            <a:endParaRPr lang="en-US"/>
          </a:p>
        </p:txBody>
      </p:sp>
    </p:spTree>
    <p:extLst>
      <p:ext uri="{BB962C8B-B14F-4D97-AF65-F5344CB8AC3E}">
        <p14:creationId xmlns:p14="http://schemas.microsoft.com/office/powerpoint/2010/main" val="2165180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Shape 500"/>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501" name="Shape 501"/>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Shape 51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513" name="Shape 51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Shape 532"/>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533" name="Shape 533"/>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709612" y="4860925"/>
            <a:ext cx="5680075" cy="4605337"/>
          </a:xfrm>
          <a:prstGeom prst="rect">
            <a:avLst/>
          </a:prstGeom>
        </p:spPr>
        <p:txBody>
          <a:bodyPr lIns="91425" tIns="91425" rIns="91425" bIns="91425" anchor="t" anchorCtr="0">
            <a:noAutofit/>
          </a:bodyPr>
          <a:lstStyle/>
          <a:p>
            <a:pPr lvl="0">
              <a:spcBef>
                <a:spcPts val="0"/>
              </a:spcBef>
              <a:buNone/>
            </a:pPr>
            <a:endParaRPr/>
          </a:p>
        </p:txBody>
      </p:sp>
      <p:sp>
        <p:nvSpPr>
          <p:cNvPr id="542" name="Shape 542"/>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992188" y="768350"/>
            <a:ext cx="5114925" cy="38369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51" name="Shape 551"/>
          <p:cNvSpPr txBox="1">
            <a:spLocks noGrp="1"/>
          </p:cNvSpPr>
          <p:nvPr>
            <p:ph type="body" idx="1"/>
          </p:nvPr>
        </p:nvSpPr>
        <p:spPr>
          <a:xfrm>
            <a:off x="709612" y="4860925"/>
            <a:ext cx="5680200" cy="4605300"/>
          </a:xfrm>
          <a:prstGeom prst="rect">
            <a:avLst/>
          </a:prstGeom>
        </p:spPr>
        <p:txBody>
          <a:bodyPr lIns="91425" tIns="91425" rIns="91425" bIns="91425" anchor="t" anchorCtr="0">
            <a:noAutofit/>
          </a:bodyPr>
          <a:lstStyle/>
          <a:p>
            <a:pPr lvl="0">
              <a:spcBef>
                <a:spcPts val="0"/>
              </a:spcBef>
              <a:buNone/>
            </a:pPr>
            <a:endParaRPr/>
          </a:p>
        </p:txBody>
      </p:sp>
      <p:sp>
        <p:nvSpPr>
          <p:cNvPr id="552" name="Shape 552"/>
          <p:cNvSpPr txBox="1">
            <a:spLocks noGrp="1"/>
          </p:cNvSpPr>
          <p:nvPr>
            <p:ph type="sldNum" idx="12"/>
          </p:nvPr>
        </p:nvSpPr>
        <p:spPr>
          <a:xfrm>
            <a:off x="4021137" y="9721850"/>
            <a:ext cx="3076500" cy="511200"/>
          </a:xfrm>
          <a:prstGeom prst="rect">
            <a:avLst/>
          </a:prstGeom>
        </p:spPr>
        <p:txBody>
          <a:bodyPr lIns="99025" tIns="49500" rIns="99025" bIns="49500" anchor="b"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egnaposto immagine diapositiva 1"/>
          <p:cNvSpPr>
            <a:spLocks noGrp="1" noRot="1" noChangeAspect="1" noTextEdit="1"/>
          </p:cNvSpPr>
          <p:nvPr>
            <p:ph type="sldImg"/>
          </p:nvPr>
        </p:nvSpPr>
        <p:spPr>
          <a:ln/>
        </p:spPr>
      </p:sp>
      <p:sp>
        <p:nvSpPr>
          <p:cNvPr id="103427"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F252C506-DB13-405F-9454-C2E43DC22F16}" type="slidenum">
              <a:rPr lang="en-US" smtClean="0"/>
              <a:pPr>
                <a:defRPr/>
              </a:pPr>
              <a:t>7</a:t>
            </a:fld>
            <a:endParaRPr lang="en-US"/>
          </a:p>
        </p:txBody>
      </p:sp>
    </p:spTree>
    <p:extLst>
      <p:ext uri="{BB962C8B-B14F-4D97-AF65-F5344CB8AC3E}">
        <p14:creationId xmlns:p14="http://schemas.microsoft.com/office/powerpoint/2010/main" val="3807331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B93BFFA0-E038-4450-A6AA-87756FB8940E}" type="slidenum">
              <a:rPr lang="en-US" smtClean="0"/>
              <a:pPr>
                <a:defRPr/>
              </a:pPr>
              <a:t>8</a:t>
            </a:fld>
            <a:endParaRPr lang="en-US"/>
          </a:p>
        </p:txBody>
      </p:sp>
    </p:spTree>
    <p:extLst>
      <p:ext uri="{BB962C8B-B14F-4D97-AF65-F5344CB8AC3E}">
        <p14:creationId xmlns:p14="http://schemas.microsoft.com/office/powerpoint/2010/main" val="1832986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B93BFFA0-E038-4450-A6AA-87756FB8940E}" type="slidenum">
              <a:rPr lang="en-US" smtClean="0"/>
              <a:pPr>
                <a:defRPr/>
              </a:pPr>
              <a:t>11</a:t>
            </a:fld>
            <a:endParaRPr lang="en-US"/>
          </a:p>
        </p:txBody>
      </p:sp>
    </p:spTree>
    <p:extLst>
      <p:ext uri="{BB962C8B-B14F-4D97-AF65-F5344CB8AC3E}">
        <p14:creationId xmlns:p14="http://schemas.microsoft.com/office/powerpoint/2010/main" val="1633061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egnaposto immagine diapositiva 1"/>
          <p:cNvSpPr>
            <a:spLocks noGrp="1" noRot="1" noChangeAspect="1" noTextEdit="1"/>
          </p:cNvSpPr>
          <p:nvPr>
            <p:ph type="sldImg"/>
          </p:nvPr>
        </p:nvSpPr>
        <p:spPr>
          <a:ln/>
        </p:spPr>
      </p:sp>
      <p:sp>
        <p:nvSpPr>
          <p:cNvPr id="116739"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E94E368F-CE72-4E1A-9E70-747BE3E0E7B0}" type="slidenum">
              <a:rPr lang="en-US" smtClean="0"/>
              <a:pPr>
                <a:defRPr/>
              </a:pPr>
              <a:t>12</a:t>
            </a:fld>
            <a:endParaRPr lang="en-US"/>
          </a:p>
        </p:txBody>
      </p:sp>
    </p:spTree>
    <p:extLst>
      <p:ext uri="{BB962C8B-B14F-4D97-AF65-F5344CB8AC3E}">
        <p14:creationId xmlns:p14="http://schemas.microsoft.com/office/powerpoint/2010/main" val="2012837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egnaposto immagine diapositiva 1"/>
          <p:cNvSpPr>
            <a:spLocks noGrp="1" noRot="1" noChangeAspect="1" noTextEdit="1"/>
          </p:cNvSpPr>
          <p:nvPr>
            <p:ph type="sldImg"/>
          </p:nvPr>
        </p:nvSpPr>
        <p:spPr>
          <a:ln/>
        </p:spPr>
      </p:sp>
      <p:sp>
        <p:nvSpPr>
          <p:cNvPr id="100355" name="Segnaposto note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altLang="en-US" smtClean="0">
                <a:latin typeface="Arial" pitchFamily="34" charset="0"/>
              </a:rPr>
              <a:t>Intel/ARM</a:t>
            </a:r>
          </a:p>
          <a:p>
            <a:r>
              <a:rPr altLang="en-US" smtClean="0">
                <a:latin typeface="Arial" pitchFamily="34" charset="0"/>
              </a:rPr>
              <a:t>http://www.infoworld.com/d/computer-hardware/intel-vs-arm-two-titans-tangled-fate-237265?page=0,1</a:t>
            </a:r>
          </a:p>
          <a:p>
            <a:r>
              <a:rPr altLang="en-US" smtClean="0">
                <a:latin typeface="Arial" pitchFamily="34" charset="0"/>
              </a:rPr>
              <a:t>AMD</a:t>
            </a:r>
          </a:p>
          <a:p>
            <a:r>
              <a:rPr altLang="en-US" smtClean="0">
                <a:latin typeface="Arial" pitchFamily="34" charset="0"/>
              </a:rPr>
              <a:t>http://www.anandtech.com/show/7514/amd-2014-mobile-apu-update-beema-and-mullins</a:t>
            </a:r>
          </a:p>
          <a:p>
            <a:r>
              <a:rPr altLang="en-US" smtClean="0">
                <a:latin typeface="Arial" pitchFamily="34" charset="0"/>
              </a:rPr>
              <a:t>http://www.enterprisetech.com/2014/05/05/amd-unify-x86-arm-systems-skybridge/</a:t>
            </a:r>
          </a:p>
          <a:p>
            <a:endParaRPr altLang="en-US" smtClean="0">
              <a:latin typeface="Arial" pitchFamily="34" charset="0"/>
            </a:endParaRPr>
          </a:p>
          <a:p>
            <a:endParaRPr altLang="en-US" smtClean="0">
              <a:latin typeface="Arial" pitchFamily="34" charset="0"/>
            </a:endParaRPr>
          </a:p>
        </p:txBody>
      </p:sp>
      <p:sp>
        <p:nvSpPr>
          <p:cNvPr id="4" name="Segnaposto numero diapositiva 3"/>
          <p:cNvSpPr>
            <a:spLocks noGrp="1"/>
          </p:cNvSpPr>
          <p:nvPr>
            <p:ph type="sldNum" sz="quarter" idx="5"/>
          </p:nvPr>
        </p:nvSpPr>
        <p:spPr/>
        <p:txBody>
          <a:bodyPr/>
          <a:lstStyle/>
          <a:p>
            <a:pPr>
              <a:defRPr/>
            </a:pPr>
            <a:fld id="{B93BFFA0-E038-4450-A6AA-87756FB8940E}" type="slidenum">
              <a:rPr lang="en-US" smtClean="0"/>
              <a:pPr>
                <a:defRPr/>
              </a:pPr>
              <a:t>13</a:t>
            </a:fld>
            <a:endParaRPr lang="en-US"/>
          </a:p>
        </p:txBody>
      </p:sp>
    </p:spTree>
    <p:extLst>
      <p:ext uri="{BB962C8B-B14F-4D97-AF65-F5344CB8AC3E}">
        <p14:creationId xmlns:p14="http://schemas.microsoft.com/office/powerpoint/2010/main" val="98367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userDrawn="1"/>
        </p:nvSpPr>
        <p:spPr bwMode="auto">
          <a:xfrm>
            <a:off x="0" y="-42044"/>
            <a:ext cx="9144000" cy="1628775"/>
          </a:xfrm>
          <a:prstGeom prst="rect">
            <a:avLst/>
          </a:prstGeom>
          <a:solidFill>
            <a:srgbClr val="4ABDE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pic>
        <p:nvPicPr>
          <p:cNvPr id="5" name="Immagine 13" descr="crs4-logo-white-green.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950" y="246063"/>
            <a:ext cx="3538538" cy="108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0"/>
          <p:cNvSpPr txBox="1">
            <a:spLocks noChangeArrowheads="1"/>
          </p:cNvSpPr>
          <p:nvPr userDrawn="1"/>
        </p:nvSpPr>
        <p:spPr bwMode="auto">
          <a:xfrm>
            <a:off x="1249363" y="987425"/>
            <a:ext cx="239712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eaLnBrk="1" hangingPunct="1">
              <a:buFont typeface="Arial" pitchFamily="34" charset="0"/>
              <a:buNone/>
              <a:defRPr/>
            </a:pPr>
            <a:r>
              <a:rPr lang="en-US" sz="1400" u="none" smtClean="0">
                <a:solidFill>
                  <a:srgbClr val="FFFFFF"/>
                </a:solidFill>
                <a:latin typeface="Verdana" pitchFamily="34" charset="0"/>
                <a:cs typeface="+mn-cs"/>
              </a:rPr>
              <a:t>Visual Computing Group</a:t>
            </a:r>
            <a:endParaRPr lang="it-IT" sz="1400" u="none" smtClean="0">
              <a:solidFill>
                <a:srgbClr val="FFFFFF"/>
              </a:solidFill>
              <a:latin typeface="Verdana" pitchFamily="34" charset="0"/>
              <a:cs typeface="+mn-cs"/>
            </a:endParaRPr>
          </a:p>
        </p:txBody>
      </p:sp>
      <p:sp>
        <p:nvSpPr>
          <p:cNvPr id="10" name="Rettangolo 5"/>
          <p:cNvSpPr>
            <a:spLocks noChangeArrowheads="1"/>
          </p:cNvSpPr>
          <p:nvPr userDrawn="1"/>
        </p:nvSpPr>
        <p:spPr bwMode="auto">
          <a:xfrm>
            <a:off x="0" y="6453188"/>
            <a:ext cx="9144000" cy="404812"/>
          </a:xfrm>
          <a:prstGeom prst="rect">
            <a:avLst/>
          </a:prstGeom>
          <a:solidFill>
            <a:srgbClr val="4ABDE0"/>
          </a:solidFill>
          <a:ln>
            <a:noFill/>
          </a:ln>
          <a:extLst/>
        </p:spPr>
        <p:txBody>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defRPr/>
            </a:pPr>
            <a:endParaRPr lang="it-IT" altLang="it-IT" sz="2400" u="none" smtClean="0">
              <a:solidFill>
                <a:srgbClr val="000000"/>
              </a:solidFill>
            </a:endParaRPr>
          </a:p>
        </p:txBody>
      </p:sp>
      <p:pic>
        <p:nvPicPr>
          <p:cNvPr id="12" name="Immagine 10" descr="crs4-logo-white-green.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13" y="6488113"/>
            <a:ext cx="10842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179512" y="1628800"/>
            <a:ext cx="8784976" cy="1143000"/>
          </a:xfrm>
        </p:spPr>
        <p:txBody>
          <a:bodyPr/>
          <a:lstStyle>
            <a:lvl1pPr algn="ctr">
              <a:defRPr sz="3600" baseline="0">
                <a:solidFill>
                  <a:srgbClr val="BA324F"/>
                </a:solidFill>
                <a:effectLst/>
                <a:latin typeface="MS Reference Sans Serif" charset="0"/>
                <a:ea typeface="MS Reference Sans Serif" charset="0"/>
                <a:cs typeface="MS Reference Sans Serif" charset="0"/>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4099" name="Rectangle 3"/>
          <p:cNvSpPr>
            <a:spLocks noGrp="1" noChangeArrowheads="1"/>
          </p:cNvSpPr>
          <p:nvPr>
            <p:ph type="subTitle" idx="1"/>
          </p:nvPr>
        </p:nvSpPr>
        <p:spPr>
          <a:xfrm>
            <a:off x="179512" y="2780928"/>
            <a:ext cx="8799388" cy="3543672"/>
          </a:xfrm>
        </p:spPr>
        <p:txBody>
          <a:bodyPr/>
          <a:lstStyle>
            <a:lvl1pPr marL="0" indent="0">
              <a:buFont typeface="Times" charset="0"/>
              <a:buNone/>
              <a:defRPr>
                <a:solidFill>
                  <a:schemeClr val="tx2"/>
                </a:solidFill>
                <a:latin typeface="Geneva" charset="0"/>
                <a:ea typeface="Geneva" charset="0"/>
                <a:cs typeface="Geneva" charset="0"/>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sottotitolo</a:t>
            </a:r>
            <a:r>
              <a:rPr lang="en-US" noProof="0" dirty="0" smtClean="0"/>
              <a:t> </a:t>
            </a:r>
            <a:r>
              <a:rPr lang="en-US" noProof="0" dirty="0" err="1" smtClean="0"/>
              <a:t>dello</a:t>
            </a:r>
            <a:r>
              <a:rPr lang="en-US" noProof="0" dirty="0" smtClean="0"/>
              <a:t> schema</a:t>
            </a:r>
            <a:endParaRPr lang="en-US" noProof="0" dirty="0"/>
          </a:p>
        </p:txBody>
      </p:sp>
      <p:sp>
        <p:nvSpPr>
          <p:cNvPr id="14" name="Rectangle 6"/>
          <p:cNvSpPr>
            <a:spLocks noGrp="1" noChangeArrowheads="1"/>
          </p:cNvSpPr>
          <p:nvPr>
            <p:ph type="sldNum" sz="quarter" idx="10"/>
          </p:nvPr>
        </p:nvSpPr>
        <p:spPr/>
        <p:txBody>
          <a:bodyPr/>
          <a:lstStyle>
            <a:lvl1pPr algn="r" eaLnBrk="0" hangingPunct="0">
              <a:defRPr sz="1200" u="none">
                <a:solidFill>
                  <a:srgbClr val="FFFFFF"/>
                </a:solidFill>
                <a:latin typeface="Verdana" pitchFamily="34" charset="0"/>
                <a:ea typeface="ＭＳ Ｐゴシック" pitchFamily="34" charset="-128"/>
                <a:cs typeface="+mn-cs"/>
              </a:defRPr>
            </a:lvl1pPr>
          </a:lstStyle>
          <a:p>
            <a:pPr>
              <a:defRPr/>
            </a:pPr>
            <a:fld id="{0858C530-3EF6-467A-BBD3-EAABF64E0A80}" type="slidenum">
              <a:rPr lang="it-IT"/>
              <a:pPr>
                <a:defRPr/>
              </a:pPr>
              <a:t>‹N›</a:t>
            </a:fld>
            <a:endParaRPr lang="it-IT" dirty="0"/>
          </a:p>
        </p:txBody>
      </p:sp>
      <p:pic>
        <p:nvPicPr>
          <p:cNvPr id="2" name="Immagin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670800" y="77963"/>
            <a:ext cx="1333325" cy="1333325"/>
          </a:xfrm>
          <a:prstGeom prst="rect">
            <a:avLst/>
          </a:prstGeom>
        </p:spPr>
      </p:pic>
      <p:pic>
        <p:nvPicPr>
          <p:cNvPr id="16" name="Immagin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141483" y="6495257"/>
            <a:ext cx="333332" cy="333332"/>
          </a:xfrm>
          <a:prstGeom prst="rect">
            <a:avLst/>
          </a:prstGeom>
        </p:spPr>
      </p:pic>
      <p:pic>
        <p:nvPicPr>
          <p:cNvPr id="3" name="Immagin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304986" y="77963"/>
            <a:ext cx="2743513" cy="1391047"/>
          </a:xfrm>
          <a:prstGeom prst="rect">
            <a:avLst/>
          </a:prstGeom>
        </p:spPr>
      </p:pic>
      <p:pic>
        <p:nvPicPr>
          <p:cNvPr id="15" name="Immagine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238239" y="6465055"/>
            <a:ext cx="749298" cy="379918"/>
          </a:xfrm>
          <a:prstGeom prst="rect">
            <a:avLst/>
          </a:prstGeom>
        </p:spPr>
      </p:pic>
    </p:spTree>
    <p:extLst>
      <p:ext uri="{BB962C8B-B14F-4D97-AF65-F5344CB8AC3E}">
        <p14:creationId xmlns:p14="http://schemas.microsoft.com/office/powerpoint/2010/main" val="425581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olo, testo e ClipArt">
    <p:spTree>
      <p:nvGrpSpPr>
        <p:cNvPr id="1" name=""/>
        <p:cNvGrpSpPr/>
        <p:nvPr/>
      </p:nvGrpSpPr>
      <p:grpSpPr>
        <a:xfrm>
          <a:off x="0" y="0"/>
          <a:ext cx="0" cy="0"/>
          <a:chOff x="0" y="0"/>
          <a:chExt cx="0" cy="0"/>
        </a:xfrm>
      </p:grpSpPr>
      <p:sp>
        <p:nvSpPr>
          <p:cNvPr id="3" name="Segnaposto testo 2"/>
          <p:cNvSpPr>
            <a:spLocks noGrp="1"/>
          </p:cNvSpPr>
          <p:nvPr>
            <p:ph type="body" sz="half" idx="1"/>
          </p:nvPr>
        </p:nvSpPr>
        <p:spPr>
          <a:xfrm>
            <a:off x="179512" y="1484785"/>
            <a:ext cx="5112568" cy="4896544"/>
          </a:xfrm>
        </p:spPr>
        <p:txBody>
          <a:bodyPr/>
          <a:lstStyle>
            <a:lvl1pPr>
              <a:defRPr u="none"/>
            </a:lvl1pPr>
            <a:lvl2pPr>
              <a:defRPr u="none"/>
            </a:lvl2pPr>
            <a:lvl3pPr>
              <a:defRPr u="none"/>
            </a:lvl3pPr>
            <a:lvl4pPr>
              <a:defRPr u="none"/>
            </a:lvl4pPr>
            <a:lvl5pPr>
              <a:defRPr u="none"/>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4" name="Segnaposto ClipArt 3"/>
          <p:cNvSpPr>
            <a:spLocks noGrp="1"/>
          </p:cNvSpPr>
          <p:nvPr>
            <p:ph type="clipArt" sz="half" idx="2"/>
          </p:nvPr>
        </p:nvSpPr>
        <p:spPr>
          <a:xfrm>
            <a:off x="5436096" y="1484785"/>
            <a:ext cx="3528392" cy="4896544"/>
          </a:xfrm>
        </p:spPr>
        <p:txBody>
          <a:bodyPr/>
          <a:lstStyle>
            <a:lvl1pPr>
              <a:defRPr u="none"/>
            </a:lvl1pPr>
          </a:lstStyle>
          <a:p>
            <a:pPr lvl="0"/>
            <a:endParaRPr lang="en-US" noProof="0"/>
          </a:p>
        </p:txBody>
      </p:sp>
      <p:sp>
        <p:nvSpPr>
          <p:cNvPr id="5" name="Titolo 1"/>
          <p:cNvSpPr>
            <a:spLocks noGrp="1"/>
          </p:cNvSpPr>
          <p:nvPr>
            <p:ph type="title"/>
          </p:nvPr>
        </p:nvSpPr>
        <p:spPr>
          <a:xfrm>
            <a:off x="179388" y="476250"/>
            <a:ext cx="8785225" cy="990600"/>
          </a:xfrm>
        </p:spPr>
        <p:txBody>
          <a:bodyPr/>
          <a:lstStyle>
            <a:lvl1pPr>
              <a:defRPr u="none"/>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6" name="Rectangle 6"/>
          <p:cNvSpPr>
            <a:spLocks noGrp="1" noChangeArrowheads="1"/>
          </p:cNvSpPr>
          <p:nvPr>
            <p:ph type="sldNum" sz="quarter" idx="10"/>
          </p:nvPr>
        </p:nvSpPr>
        <p:spPr/>
        <p:txBody>
          <a:bodyPr/>
          <a:lstStyle>
            <a:lvl1pPr>
              <a:defRPr u="none"/>
            </a:lvl1pPr>
          </a:lstStyle>
          <a:p>
            <a:pPr>
              <a:defRPr/>
            </a:pPr>
            <a:fld id="{8FDBBAE4-304D-414C-8C19-A7740314F49A}" type="slidenum">
              <a:rPr lang="it-IT" smtClean="0"/>
              <a:pPr>
                <a:defRPr/>
              </a:pPr>
              <a:t>‹N›</a:t>
            </a:fld>
            <a:endParaRPr lang="it-IT" dirty="0"/>
          </a:p>
        </p:txBody>
      </p:sp>
    </p:spTree>
    <p:extLst>
      <p:ext uri="{BB962C8B-B14F-4D97-AF65-F5344CB8AC3E}">
        <p14:creationId xmlns:p14="http://schemas.microsoft.com/office/powerpoint/2010/main" val="69213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olo, testo e immagine con riferimenti">
    <p:spTree>
      <p:nvGrpSpPr>
        <p:cNvPr id="1" name=""/>
        <p:cNvGrpSpPr/>
        <p:nvPr/>
      </p:nvGrpSpPr>
      <p:grpSpPr>
        <a:xfrm>
          <a:off x="0" y="0"/>
          <a:ext cx="0" cy="0"/>
          <a:chOff x="0" y="0"/>
          <a:chExt cx="0" cy="0"/>
        </a:xfrm>
      </p:grpSpPr>
      <p:sp>
        <p:nvSpPr>
          <p:cNvPr id="3" name="Segnaposto testo 2"/>
          <p:cNvSpPr>
            <a:spLocks noGrp="1"/>
          </p:cNvSpPr>
          <p:nvPr>
            <p:ph type="body" sz="half" idx="1"/>
          </p:nvPr>
        </p:nvSpPr>
        <p:spPr>
          <a:xfrm>
            <a:off x="179512" y="1484785"/>
            <a:ext cx="5112568" cy="4896544"/>
          </a:xfrm>
        </p:spPr>
        <p:txBody>
          <a:bodyPr/>
          <a:lstStyle>
            <a:lvl1pPr>
              <a:defRPr u="none"/>
            </a:lvl1pPr>
            <a:lvl2pPr>
              <a:defRPr u="none"/>
            </a:lvl2pPr>
            <a:lvl3pPr>
              <a:defRPr u="none"/>
            </a:lvl3pPr>
            <a:lvl4pPr>
              <a:defRPr u="none"/>
            </a:lvl4pPr>
            <a:lvl5pPr>
              <a:defRPr u="none"/>
            </a:lvl5p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en-US" dirty="0"/>
          </a:p>
        </p:txBody>
      </p:sp>
      <p:sp>
        <p:nvSpPr>
          <p:cNvPr id="5" name="Titolo 1"/>
          <p:cNvSpPr>
            <a:spLocks noGrp="1"/>
          </p:cNvSpPr>
          <p:nvPr>
            <p:ph type="title"/>
          </p:nvPr>
        </p:nvSpPr>
        <p:spPr>
          <a:xfrm>
            <a:off x="179388" y="476250"/>
            <a:ext cx="8785225" cy="990600"/>
          </a:xfrm>
        </p:spPr>
        <p:txBody>
          <a:bodyPr/>
          <a:lstStyle>
            <a:lvl1pPr>
              <a:defRPr u="none"/>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7" name="Segnaposto testo 3"/>
          <p:cNvSpPr>
            <a:spLocks noGrp="1"/>
          </p:cNvSpPr>
          <p:nvPr>
            <p:ph type="body" sz="half" idx="10"/>
          </p:nvPr>
        </p:nvSpPr>
        <p:spPr>
          <a:xfrm>
            <a:off x="5436096" y="5445224"/>
            <a:ext cx="3528392" cy="943000"/>
          </a:xfrm>
        </p:spPr>
        <p:txBody>
          <a:bodyPr/>
          <a:lstStyle>
            <a:lvl1pPr marL="0" indent="0" algn="ctr">
              <a:buNone/>
              <a:defRPr sz="1400" u="none"/>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dirty="0" smtClean="0"/>
              <a:t>Fare clic per modificare stili del testo dello schema</a:t>
            </a:r>
          </a:p>
        </p:txBody>
      </p:sp>
      <p:sp>
        <p:nvSpPr>
          <p:cNvPr id="9" name="Segnaposto contenuto 5"/>
          <p:cNvSpPr>
            <a:spLocks noGrp="1"/>
          </p:cNvSpPr>
          <p:nvPr>
            <p:ph sz="quarter" idx="4"/>
          </p:nvPr>
        </p:nvSpPr>
        <p:spPr>
          <a:xfrm>
            <a:off x="5436095" y="1484785"/>
            <a:ext cx="3528393" cy="3960440"/>
          </a:xfrm>
        </p:spPr>
        <p:txBody>
          <a:bodyPr/>
          <a:lstStyle>
            <a:lvl1pPr>
              <a:buNone/>
              <a:defRPr sz="2400" u="none"/>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endParaRPr lang="it-IT" dirty="0"/>
          </a:p>
        </p:txBody>
      </p:sp>
      <p:sp>
        <p:nvSpPr>
          <p:cNvPr id="6" name="Rectangle 6"/>
          <p:cNvSpPr>
            <a:spLocks noGrp="1" noChangeArrowheads="1"/>
          </p:cNvSpPr>
          <p:nvPr>
            <p:ph type="sldNum" sz="quarter" idx="11"/>
          </p:nvPr>
        </p:nvSpPr>
        <p:spPr/>
        <p:txBody>
          <a:bodyPr/>
          <a:lstStyle>
            <a:lvl1pPr>
              <a:defRPr u="none"/>
            </a:lvl1pPr>
          </a:lstStyle>
          <a:p>
            <a:pPr>
              <a:defRPr/>
            </a:pPr>
            <a:fld id="{AA836182-B8FC-4D0D-B4CA-9792D958183E}" type="slidenum">
              <a:rPr lang="it-IT" smtClean="0"/>
              <a:pPr>
                <a:defRPr/>
              </a:pPr>
              <a:t>‹N›</a:t>
            </a:fld>
            <a:endParaRPr lang="it-IT" dirty="0"/>
          </a:p>
        </p:txBody>
      </p:sp>
    </p:spTree>
    <p:extLst>
      <p:ext uri="{BB962C8B-B14F-4D97-AF65-F5344CB8AC3E}">
        <p14:creationId xmlns:p14="http://schemas.microsoft.com/office/powerpoint/2010/main" val="1534245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79390" y="476250"/>
            <a:ext cx="8785225" cy="990599"/>
          </a:xfrm>
          <a:prstGeom prst="rect">
            <a:avLst/>
          </a:prstGeom>
          <a:noFill/>
          <a:ln>
            <a:noFill/>
          </a:ln>
        </p:spPr>
        <p:txBody>
          <a:bodyPr lIns="91425" tIns="91425" rIns="91425" bIns="91425" anchor="ctr" anchorCtr="0"/>
          <a:lstStyle>
            <a:lvl1pPr marL="0" marR="0" lvl="0" indent="0" algn="l" rtl="0">
              <a:spcBef>
                <a:spcPts val="0"/>
              </a:spcBef>
              <a:spcAft>
                <a:spcPts val="0"/>
              </a:spcAft>
              <a:buNone/>
              <a:defRPr sz="3200" b="1" i="0" u="none" strike="noStrike" cap="none">
                <a:solidFill>
                  <a:srgbClr val="C40000"/>
                </a:solidFill>
                <a:latin typeface="Arimo"/>
                <a:ea typeface="Arimo"/>
                <a:cs typeface="Arimo"/>
                <a:sym typeface="Arimo"/>
              </a:defRPr>
            </a:lvl1pPr>
            <a:lvl2pPr marL="0" marR="0" lvl="1" indent="0" algn="l" rtl="0">
              <a:spcBef>
                <a:spcPts val="0"/>
              </a:spcBef>
              <a:spcAft>
                <a:spcPts val="0"/>
              </a:spcAft>
              <a:buNone/>
              <a:defRPr sz="3200" b="1" i="0" u="none" strike="noStrike" cap="none">
                <a:solidFill>
                  <a:srgbClr val="C40000"/>
                </a:solidFill>
                <a:latin typeface="Verdana"/>
                <a:ea typeface="Verdana"/>
                <a:cs typeface="Verdana"/>
                <a:sym typeface="Verdana"/>
              </a:defRPr>
            </a:lvl2pPr>
            <a:lvl3pPr marL="0" marR="0" lvl="2" indent="0" algn="l" rtl="0">
              <a:spcBef>
                <a:spcPts val="0"/>
              </a:spcBef>
              <a:spcAft>
                <a:spcPts val="0"/>
              </a:spcAft>
              <a:buNone/>
              <a:defRPr sz="3200" b="1" i="0" u="none" strike="noStrike" cap="none">
                <a:solidFill>
                  <a:srgbClr val="C40000"/>
                </a:solidFill>
                <a:latin typeface="Verdana"/>
                <a:ea typeface="Verdana"/>
                <a:cs typeface="Verdana"/>
                <a:sym typeface="Verdana"/>
              </a:defRPr>
            </a:lvl3pPr>
            <a:lvl4pPr marL="0" marR="0" lvl="3" indent="0" algn="l" rtl="0">
              <a:spcBef>
                <a:spcPts val="0"/>
              </a:spcBef>
              <a:spcAft>
                <a:spcPts val="0"/>
              </a:spcAft>
              <a:buNone/>
              <a:defRPr sz="3200" b="1" i="0" u="none" strike="noStrike" cap="none">
                <a:solidFill>
                  <a:srgbClr val="C40000"/>
                </a:solidFill>
                <a:latin typeface="Verdana"/>
                <a:ea typeface="Verdana"/>
                <a:cs typeface="Verdana"/>
                <a:sym typeface="Verdana"/>
              </a:defRPr>
            </a:lvl4pPr>
            <a:lvl5pPr marL="0" marR="0" lvl="4" indent="0" algn="l" rtl="0">
              <a:spcBef>
                <a:spcPts val="0"/>
              </a:spcBef>
              <a:spcAft>
                <a:spcPts val="0"/>
              </a:spcAft>
              <a:buNone/>
              <a:defRPr sz="3200" b="1" i="0" u="none" strike="noStrike" cap="none">
                <a:solidFill>
                  <a:srgbClr val="C40000"/>
                </a:solidFill>
                <a:latin typeface="Verdana"/>
                <a:ea typeface="Verdana"/>
                <a:cs typeface="Verdana"/>
                <a:sym typeface="Verdana"/>
              </a:defRPr>
            </a:lvl5pPr>
            <a:lvl6pPr marL="457200" marR="0" lvl="5" indent="0" algn="l" rtl="0">
              <a:spcBef>
                <a:spcPts val="0"/>
              </a:spcBef>
              <a:spcAft>
                <a:spcPts val="0"/>
              </a:spcAft>
              <a:buNone/>
              <a:defRPr sz="4000" b="1" i="0" u="none" strike="noStrike" cap="none">
                <a:solidFill>
                  <a:schemeClr val="lt1"/>
                </a:solidFill>
                <a:latin typeface="Open Sans"/>
                <a:ea typeface="Open Sans"/>
                <a:cs typeface="Open Sans"/>
                <a:sym typeface="Open Sans"/>
              </a:defRPr>
            </a:lvl6pPr>
            <a:lvl7pPr marL="914400" marR="0" lvl="6" indent="0" algn="l" rtl="0">
              <a:spcBef>
                <a:spcPts val="0"/>
              </a:spcBef>
              <a:spcAft>
                <a:spcPts val="0"/>
              </a:spcAft>
              <a:buNone/>
              <a:defRPr sz="4000" b="1" i="0" u="none" strike="noStrike" cap="none">
                <a:solidFill>
                  <a:schemeClr val="lt1"/>
                </a:solidFill>
                <a:latin typeface="Open Sans"/>
                <a:ea typeface="Open Sans"/>
                <a:cs typeface="Open Sans"/>
                <a:sym typeface="Open Sans"/>
              </a:defRPr>
            </a:lvl7pPr>
            <a:lvl8pPr marL="1371600" marR="0" lvl="7" indent="0" algn="l" rtl="0">
              <a:spcBef>
                <a:spcPts val="0"/>
              </a:spcBef>
              <a:spcAft>
                <a:spcPts val="0"/>
              </a:spcAft>
              <a:buNone/>
              <a:defRPr sz="4000" b="1" i="0" u="none" strike="noStrike" cap="none">
                <a:solidFill>
                  <a:schemeClr val="lt1"/>
                </a:solidFill>
                <a:latin typeface="Open Sans"/>
                <a:ea typeface="Open Sans"/>
                <a:cs typeface="Open Sans"/>
                <a:sym typeface="Open Sans"/>
              </a:defRPr>
            </a:lvl8pPr>
            <a:lvl9pPr marL="1828800" marR="0" lvl="8" indent="0" algn="l" rtl="0">
              <a:spcBef>
                <a:spcPts val="0"/>
              </a:spcBef>
              <a:spcAft>
                <a:spcPts val="0"/>
              </a:spcAft>
              <a:buNone/>
              <a:defRPr sz="4000" b="1" i="0" u="none" strike="noStrike" cap="none">
                <a:solidFill>
                  <a:schemeClr val="lt1"/>
                </a:solidFill>
                <a:latin typeface="Open Sans"/>
                <a:ea typeface="Open Sans"/>
                <a:cs typeface="Open Sans"/>
                <a:sym typeface="Open Sans"/>
              </a:defRPr>
            </a:lvl9pPr>
          </a:lstStyle>
          <a:p>
            <a:endParaRPr/>
          </a:p>
        </p:txBody>
      </p:sp>
      <p:sp>
        <p:nvSpPr>
          <p:cNvPr id="39" name="Shape 39"/>
          <p:cNvSpPr txBox="1">
            <a:spLocks noGrp="1"/>
          </p:cNvSpPr>
          <p:nvPr>
            <p:ph type="body" idx="1"/>
          </p:nvPr>
        </p:nvSpPr>
        <p:spPr>
          <a:xfrm>
            <a:off x="179388" y="1484313"/>
            <a:ext cx="4316412" cy="4897436"/>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CA900"/>
              </a:buClr>
              <a:buSzPct val="100000"/>
              <a:buFont typeface="Times"/>
              <a:buChar char="•"/>
              <a:defRPr sz="2400" b="1" i="0" u="none" strike="noStrike" cap="none">
                <a:solidFill>
                  <a:schemeClr val="dk1"/>
                </a:solidFill>
                <a:latin typeface="Arimo"/>
                <a:ea typeface="Arimo"/>
                <a:cs typeface="Arimo"/>
                <a:sym typeface="Arimo"/>
              </a:defRPr>
            </a:lvl1pPr>
            <a:lvl2pPr marL="742950" marR="0" lvl="1" indent="-158750" algn="l" rtl="0">
              <a:spcBef>
                <a:spcPts val="400"/>
              </a:spcBef>
              <a:spcAft>
                <a:spcPts val="0"/>
              </a:spcAft>
              <a:buClr>
                <a:srgbClr val="7CA900"/>
              </a:buClr>
              <a:buSzPct val="100000"/>
              <a:buFont typeface="Arimo"/>
              <a:buChar char="–"/>
              <a:defRPr sz="2000" b="0" i="0" u="none" strike="noStrike" cap="none">
                <a:solidFill>
                  <a:srgbClr val="175676"/>
                </a:solidFill>
                <a:latin typeface="Arimo"/>
                <a:ea typeface="Arimo"/>
                <a:cs typeface="Arimo"/>
                <a:sym typeface="Arimo"/>
              </a:defRPr>
            </a:lvl2pPr>
            <a:lvl3pPr marL="1143000" marR="0" lvl="2" indent="-114300" algn="l" rtl="0">
              <a:spcBef>
                <a:spcPts val="360"/>
              </a:spcBef>
              <a:spcAft>
                <a:spcPts val="0"/>
              </a:spcAft>
              <a:buClr>
                <a:srgbClr val="7CA900"/>
              </a:buClr>
              <a:buSzPct val="100000"/>
              <a:buFont typeface="Times"/>
              <a:buChar char="•"/>
              <a:defRPr sz="1800" b="0" i="0" u="none" strike="noStrike" cap="none">
                <a:solidFill>
                  <a:srgbClr val="175676"/>
                </a:solidFill>
                <a:latin typeface="Arimo"/>
                <a:ea typeface="Arimo"/>
                <a:cs typeface="Arimo"/>
                <a:sym typeface="Arimo"/>
              </a:defRPr>
            </a:lvl3pPr>
            <a:lvl4pPr marL="1600200" marR="0" lvl="3" indent="-114300" algn="l" rtl="0">
              <a:spcBef>
                <a:spcPts val="360"/>
              </a:spcBef>
              <a:spcAft>
                <a:spcPts val="0"/>
              </a:spcAft>
              <a:buClr>
                <a:srgbClr val="7CA900"/>
              </a:buClr>
              <a:buSzPct val="100000"/>
              <a:buFont typeface="Arimo"/>
              <a:buChar char="–"/>
              <a:defRPr sz="1800" b="0" i="0" u="none" strike="noStrike" cap="none">
                <a:solidFill>
                  <a:srgbClr val="175676"/>
                </a:solidFill>
                <a:latin typeface="Arimo"/>
                <a:ea typeface="Arimo"/>
                <a:cs typeface="Arimo"/>
                <a:sym typeface="Arimo"/>
              </a:defRPr>
            </a:lvl4pPr>
            <a:lvl5pPr marL="2057400" marR="0" lvl="4" indent="-114300" algn="l" rtl="0">
              <a:spcBef>
                <a:spcPts val="360"/>
              </a:spcBef>
              <a:spcAft>
                <a:spcPts val="0"/>
              </a:spcAft>
              <a:buClr>
                <a:srgbClr val="7CA900"/>
              </a:buClr>
              <a:buSzPct val="100000"/>
              <a:buFont typeface="Arimo"/>
              <a:buChar char="»"/>
              <a:defRPr sz="1800" b="0" i="0" u="none" strike="noStrike" cap="none">
                <a:solidFill>
                  <a:srgbClr val="175676"/>
                </a:solidFill>
                <a:latin typeface="Arimo"/>
                <a:ea typeface="Arimo"/>
                <a:cs typeface="Arimo"/>
                <a:sym typeface="Arimo"/>
              </a:defRPr>
            </a:lvl5pPr>
            <a:lvl6pPr marL="2514600" marR="0" lvl="5"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6pPr>
            <a:lvl7pPr marL="2971800" marR="0" lvl="6"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7pPr>
            <a:lvl8pPr marL="3429000" marR="0" lvl="7"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8pPr>
            <a:lvl9pPr marL="3886200" marR="0" lvl="8"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9pPr>
          </a:lstStyle>
          <a:p>
            <a:endParaRPr/>
          </a:p>
        </p:txBody>
      </p:sp>
      <p:sp>
        <p:nvSpPr>
          <p:cNvPr id="40" name="Shape 40"/>
          <p:cNvSpPr txBox="1">
            <a:spLocks noGrp="1"/>
          </p:cNvSpPr>
          <p:nvPr>
            <p:ph type="body" idx="2"/>
          </p:nvPr>
        </p:nvSpPr>
        <p:spPr>
          <a:xfrm>
            <a:off x="4648201" y="1484313"/>
            <a:ext cx="4316413" cy="4897436"/>
          </a:xfrm>
          <a:prstGeom prst="rect">
            <a:avLst/>
          </a:prstGeom>
          <a:noFill/>
          <a:ln>
            <a:noFill/>
          </a:ln>
        </p:spPr>
        <p:txBody>
          <a:bodyPr lIns="91425" tIns="91425" rIns="91425" bIns="91425" anchor="t" anchorCtr="0"/>
          <a:lstStyle>
            <a:lvl1pPr marL="342900" marR="0" lvl="0" indent="-190500" algn="l" rtl="0">
              <a:spcBef>
                <a:spcPts val="480"/>
              </a:spcBef>
              <a:spcAft>
                <a:spcPts val="0"/>
              </a:spcAft>
              <a:buClr>
                <a:srgbClr val="7CA900"/>
              </a:buClr>
              <a:buSzPct val="100000"/>
              <a:buFont typeface="Times"/>
              <a:buChar char="•"/>
              <a:defRPr sz="2400" b="1" i="0" u="none" strike="noStrike" cap="none">
                <a:solidFill>
                  <a:schemeClr val="dk1"/>
                </a:solidFill>
                <a:latin typeface="Arimo"/>
                <a:ea typeface="Arimo"/>
                <a:cs typeface="Arimo"/>
                <a:sym typeface="Arimo"/>
              </a:defRPr>
            </a:lvl1pPr>
            <a:lvl2pPr marL="742950" marR="0" lvl="1" indent="-158750" algn="l" rtl="0">
              <a:spcBef>
                <a:spcPts val="400"/>
              </a:spcBef>
              <a:spcAft>
                <a:spcPts val="0"/>
              </a:spcAft>
              <a:buClr>
                <a:srgbClr val="7CA900"/>
              </a:buClr>
              <a:buSzPct val="100000"/>
              <a:buFont typeface="Arimo"/>
              <a:buChar char="–"/>
              <a:defRPr sz="2000" b="0" i="0" u="none" strike="noStrike" cap="none">
                <a:solidFill>
                  <a:srgbClr val="175676"/>
                </a:solidFill>
                <a:latin typeface="Arimo"/>
                <a:ea typeface="Arimo"/>
                <a:cs typeface="Arimo"/>
                <a:sym typeface="Arimo"/>
              </a:defRPr>
            </a:lvl2pPr>
            <a:lvl3pPr marL="1143000" marR="0" lvl="2" indent="-114300" algn="l" rtl="0">
              <a:spcBef>
                <a:spcPts val="360"/>
              </a:spcBef>
              <a:spcAft>
                <a:spcPts val="0"/>
              </a:spcAft>
              <a:buClr>
                <a:srgbClr val="7CA900"/>
              </a:buClr>
              <a:buSzPct val="100000"/>
              <a:buFont typeface="Times"/>
              <a:buChar char="•"/>
              <a:defRPr sz="1800" b="0" i="0" u="none" strike="noStrike" cap="none">
                <a:solidFill>
                  <a:srgbClr val="175676"/>
                </a:solidFill>
                <a:latin typeface="Arimo"/>
                <a:ea typeface="Arimo"/>
                <a:cs typeface="Arimo"/>
                <a:sym typeface="Arimo"/>
              </a:defRPr>
            </a:lvl3pPr>
            <a:lvl4pPr marL="1600200" marR="0" lvl="3" indent="-114300" algn="l" rtl="0">
              <a:spcBef>
                <a:spcPts val="360"/>
              </a:spcBef>
              <a:spcAft>
                <a:spcPts val="0"/>
              </a:spcAft>
              <a:buClr>
                <a:srgbClr val="7CA900"/>
              </a:buClr>
              <a:buSzPct val="100000"/>
              <a:buFont typeface="Arimo"/>
              <a:buChar char="–"/>
              <a:defRPr sz="1800" b="0" i="0" u="none" strike="noStrike" cap="none">
                <a:solidFill>
                  <a:srgbClr val="175676"/>
                </a:solidFill>
                <a:latin typeface="Arimo"/>
                <a:ea typeface="Arimo"/>
                <a:cs typeface="Arimo"/>
                <a:sym typeface="Arimo"/>
              </a:defRPr>
            </a:lvl4pPr>
            <a:lvl5pPr marL="2057400" marR="0" lvl="4" indent="-114300" algn="l" rtl="0">
              <a:spcBef>
                <a:spcPts val="360"/>
              </a:spcBef>
              <a:spcAft>
                <a:spcPts val="0"/>
              </a:spcAft>
              <a:buClr>
                <a:srgbClr val="7CA900"/>
              </a:buClr>
              <a:buSzPct val="100000"/>
              <a:buFont typeface="Arimo"/>
              <a:buChar char="»"/>
              <a:defRPr sz="1800" b="0" i="0" u="none" strike="noStrike" cap="none">
                <a:solidFill>
                  <a:srgbClr val="175676"/>
                </a:solidFill>
                <a:latin typeface="Arimo"/>
                <a:ea typeface="Arimo"/>
                <a:cs typeface="Arimo"/>
                <a:sym typeface="Arimo"/>
              </a:defRPr>
            </a:lvl5pPr>
            <a:lvl6pPr marL="2514600" marR="0" lvl="5"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6pPr>
            <a:lvl7pPr marL="2971800" marR="0" lvl="6"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7pPr>
            <a:lvl8pPr marL="3429000" marR="0" lvl="7"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8pPr>
            <a:lvl9pPr marL="3886200" marR="0" lvl="8" indent="-101600" algn="l" rtl="0">
              <a:spcBef>
                <a:spcPts val="400"/>
              </a:spcBef>
              <a:spcAft>
                <a:spcPts val="0"/>
              </a:spcAft>
              <a:buClr>
                <a:srgbClr val="7CA900"/>
              </a:buClr>
              <a:buSzPct val="100000"/>
              <a:buFont typeface="PT Sans"/>
              <a:buChar char="»"/>
              <a:defRPr sz="2000" b="0" i="0" u="none" strike="noStrike" cap="none">
                <a:solidFill>
                  <a:schemeClr val="dk1"/>
                </a:solidFill>
                <a:latin typeface="PT Sans"/>
                <a:ea typeface="PT Sans"/>
                <a:cs typeface="PT Sans"/>
                <a:sym typeface="PT Sans"/>
              </a:defRPr>
            </a:lvl9pPr>
          </a:lstStyle>
          <a:p>
            <a:endParaRPr/>
          </a:p>
        </p:txBody>
      </p:sp>
      <p:sp>
        <p:nvSpPr>
          <p:cNvPr id="41" name="Shape 41"/>
          <p:cNvSpPr txBox="1">
            <a:spLocks noGrp="1"/>
          </p:cNvSpPr>
          <p:nvPr>
            <p:ph type="sldNum" idx="12"/>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chemeClr val="lt1"/>
                </a:solidFill>
                <a:latin typeface="Verdana"/>
                <a:ea typeface="Verdana"/>
                <a:cs typeface="Verdana"/>
                <a:sym typeface="Verdana"/>
              </a:rPr>
              <a:t>‹N›</a:t>
            </a:fld>
            <a:endParaRPr lang="en-US" sz="1200" u="none">
              <a:solidFill>
                <a:schemeClr val="lt1"/>
              </a:solidFill>
              <a:latin typeface="Verdana"/>
              <a:ea typeface="Verdana"/>
              <a:cs typeface="Verdana"/>
              <a:sym typeface="Verdana"/>
            </a:endParaRPr>
          </a:p>
        </p:txBody>
      </p:sp>
    </p:spTree>
    <p:extLst>
      <p:ext uri="{BB962C8B-B14F-4D97-AF65-F5344CB8AC3E}">
        <p14:creationId xmlns:p14="http://schemas.microsoft.com/office/powerpoint/2010/main" val="819239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u="none">
                <a:solidFill>
                  <a:srgbClr val="BA324F"/>
                </a:solidFill>
                <a:latin typeface="MS Reference Sans Serif" charset="0"/>
                <a:ea typeface="MS Reference Sans Serif" charset="0"/>
                <a:cs typeface="MS Reference Sans Serif" charset="0"/>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contenuto 2"/>
          <p:cNvSpPr>
            <a:spLocks noGrp="1"/>
          </p:cNvSpPr>
          <p:nvPr>
            <p:ph idx="1"/>
          </p:nvPr>
        </p:nvSpPr>
        <p:spPr/>
        <p:txBody>
          <a:bodyPr/>
          <a:lstStyle>
            <a:lvl1pPr>
              <a:defRPr u="none" baseline="0"/>
            </a:lvl1pPr>
            <a:lvl2pPr>
              <a:defRPr u="none">
                <a:solidFill>
                  <a:srgbClr val="175676"/>
                </a:solidFill>
              </a:defRPr>
            </a:lvl2pPr>
            <a:lvl3pPr>
              <a:defRPr u="none" baseline="0">
                <a:solidFill>
                  <a:srgbClr val="175676"/>
                </a:solidFill>
              </a:defRPr>
            </a:lvl3pPr>
            <a:lvl4pPr>
              <a:defRPr u="none">
                <a:solidFill>
                  <a:srgbClr val="175676"/>
                </a:solidFill>
              </a:defRPr>
            </a:lvl4pPr>
            <a:lvl5pPr>
              <a:defRPr u="none">
                <a:solidFill>
                  <a:srgbClr val="175676"/>
                </a:solidFill>
              </a:defRPr>
            </a:lvl5p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a:p>
            <a:pPr lvl="1"/>
            <a:r>
              <a:rPr lang="en-US" noProof="0" dirty="0" err="1" smtClean="0"/>
              <a:t>Secondo</a:t>
            </a:r>
            <a:r>
              <a:rPr lang="en-US" noProof="0" dirty="0" smtClean="0"/>
              <a:t> </a:t>
            </a:r>
            <a:r>
              <a:rPr lang="en-US" noProof="0" dirty="0" err="1" smtClean="0"/>
              <a:t>livello</a:t>
            </a:r>
            <a:endParaRPr lang="en-US" noProof="0" dirty="0" smtClean="0"/>
          </a:p>
          <a:p>
            <a:pPr lvl="2"/>
            <a:r>
              <a:rPr lang="en-US" noProof="0" dirty="0" err="1" smtClean="0"/>
              <a:t>Terzo</a:t>
            </a:r>
            <a:r>
              <a:rPr lang="en-US" noProof="0" dirty="0" smtClean="0"/>
              <a:t> </a:t>
            </a:r>
            <a:r>
              <a:rPr lang="en-US" noProof="0" dirty="0" err="1" smtClean="0"/>
              <a:t>livello</a:t>
            </a:r>
            <a:endParaRPr lang="en-US" noProof="0" dirty="0" smtClean="0"/>
          </a:p>
          <a:p>
            <a:pPr lvl="3"/>
            <a:r>
              <a:rPr lang="en-US" noProof="0" dirty="0" smtClean="0"/>
              <a:t>Quarto </a:t>
            </a:r>
            <a:r>
              <a:rPr lang="en-US" noProof="0" dirty="0" err="1" smtClean="0"/>
              <a:t>livello</a:t>
            </a:r>
            <a:endParaRPr lang="en-US" noProof="0" dirty="0" smtClean="0"/>
          </a:p>
          <a:p>
            <a:pPr lvl="4"/>
            <a:r>
              <a:rPr lang="en-US" noProof="0" dirty="0" err="1" smtClean="0"/>
              <a:t>Quinto</a:t>
            </a:r>
            <a:r>
              <a:rPr lang="en-US" noProof="0" dirty="0" smtClean="0"/>
              <a:t> </a:t>
            </a:r>
            <a:r>
              <a:rPr lang="en-US" noProof="0" dirty="0" err="1" smtClean="0"/>
              <a:t>livello</a:t>
            </a:r>
            <a:endParaRPr lang="en-US" noProof="0" dirty="0"/>
          </a:p>
        </p:txBody>
      </p:sp>
      <p:sp>
        <p:nvSpPr>
          <p:cNvPr id="4" name="Rectangle 6"/>
          <p:cNvSpPr>
            <a:spLocks noGrp="1" noChangeArrowheads="1"/>
          </p:cNvSpPr>
          <p:nvPr>
            <p:ph type="sldNum" sz="quarter" idx="10"/>
          </p:nvPr>
        </p:nvSpPr>
        <p:spPr/>
        <p:txBody>
          <a:bodyPr/>
          <a:lstStyle>
            <a:lvl1pPr>
              <a:defRPr u="none"/>
            </a:lvl1pPr>
          </a:lstStyle>
          <a:p>
            <a:pPr>
              <a:defRPr/>
            </a:pPr>
            <a:fld id="{B7C7F1F4-5DD8-473C-BAEE-74D672781BB5}" type="slidenum">
              <a:rPr lang="it-IT" smtClean="0"/>
              <a:pPr>
                <a:defRPr/>
              </a:pPr>
              <a:t>‹N›</a:t>
            </a:fld>
            <a:endParaRPr lang="it-IT" dirty="0"/>
          </a:p>
        </p:txBody>
      </p:sp>
      <p:pic>
        <p:nvPicPr>
          <p:cNvPr id="5" name="Picture 11"/>
          <p:cNvPicPr>
            <a:picLocks noChangeAspect="1"/>
          </p:cNvPicPr>
          <p:nvPr userDrawn="1"/>
        </p:nvPicPr>
        <p:blipFill>
          <a:blip r:embed="rId2"/>
          <a:stretch>
            <a:fillRect/>
          </a:stretch>
        </p:blipFill>
        <p:spPr>
          <a:xfrm>
            <a:off x="0" y="-16933"/>
            <a:ext cx="2959100" cy="493183"/>
          </a:xfrm>
          <a:prstGeom prst="rect">
            <a:avLst/>
          </a:prstGeom>
        </p:spPr>
      </p:pic>
    </p:spTree>
    <p:extLst>
      <p:ext uri="{BB962C8B-B14F-4D97-AF65-F5344CB8AC3E}">
        <p14:creationId xmlns:p14="http://schemas.microsoft.com/office/powerpoint/2010/main" val="419701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83568" y="2708920"/>
            <a:ext cx="7772400" cy="1362075"/>
          </a:xfrm>
        </p:spPr>
        <p:txBody>
          <a:bodyPr anchor="t"/>
          <a:lstStyle>
            <a:lvl1pPr algn="l">
              <a:defRPr sz="3600" b="1" u="none" cap="all">
                <a:latin typeface="MS Reference Sans Serif" charset="0"/>
                <a:ea typeface="MS Reference Sans Serif" charset="0"/>
                <a:cs typeface="MS Reference Sans Serif" charset="0"/>
              </a:defRPr>
            </a:lvl1pPr>
          </a:lstStyle>
          <a:p>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lo stile del </a:t>
            </a:r>
            <a:r>
              <a:rPr lang="en-US" noProof="0" dirty="0" err="1" smtClean="0"/>
              <a:t>titolo</a:t>
            </a:r>
            <a:endParaRPr lang="en-US" noProof="0" dirty="0"/>
          </a:p>
        </p:txBody>
      </p:sp>
      <p:sp>
        <p:nvSpPr>
          <p:cNvPr id="3" name="Segnaposto testo 2"/>
          <p:cNvSpPr>
            <a:spLocks noGrp="1"/>
          </p:cNvSpPr>
          <p:nvPr>
            <p:ph type="body" idx="1"/>
          </p:nvPr>
        </p:nvSpPr>
        <p:spPr>
          <a:xfrm>
            <a:off x="683568" y="1196752"/>
            <a:ext cx="7772400" cy="1500187"/>
          </a:xfrm>
        </p:spPr>
        <p:txBody>
          <a:bodyPr anchor="b"/>
          <a:lstStyle>
            <a:lvl1pPr marL="0" indent="0">
              <a:buNone/>
              <a:defRPr sz="2000" u="none"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0" dirty="0" smtClean="0"/>
              <a:t>Fare </a:t>
            </a:r>
            <a:r>
              <a:rPr lang="en-US" noProof="0" dirty="0" err="1" smtClean="0"/>
              <a:t>clic</a:t>
            </a:r>
            <a:r>
              <a:rPr lang="en-US" noProof="0" dirty="0" smtClean="0"/>
              <a:t> per </a:t>
            </a:r>
            <a:r>
              <a:rPr lang="en-US" noProof="0" dirty="0" err="1" smtClean="0"/>
              <a:t>modificare</a:t>
            </a:r>
            <a:r>
              <a:rPr lang="en-US" noProof="0" dirty="0" smtClean="0"/>
              <a:t> </a:t>
            </a:r>
            <a:r>
              <a:rPr lang="en-US" noProof="0" dirty="0" err="1" smtClean="0"/>
              <a:t>stili</a:t>
            </a:r>
            <a:r>
              <a:rPr lang="en-US" noProof="0" dirty="0" smtClean="0"/>
              <a:t> del </a:t>
            </a:r>
            <a:r>
              <a:rPr lang="en-US" noProof="0" dirty="0" err="1" smtClean="0"/>
              <a:t>testo</a:t>
            </a:r>
            <a:r>
              <a:rPr lang="en-US" noProof="0" dirty="0" smtClean="0"/>
              <a:t> </a:t>
            </a:r>
            <a:r>
              <a:rPr lang="en-US" noProof="0" dirty="0" err="1" smtClean="0"/>
              <a:t>dello</a:t>
            </a:r>
            <a:r>
              <a:rPr lang="en-US" noProof="0" dirty="0" smtClean="0"/>
              <a:t> schema</a:t>
            </a:r>
          </a:p>
        </p:txBody>
      </p:sp>
      <p:sp>
        <p:nvSpPr>
          <p:cNvPr id="4" name="Rectangle 6"/>
          <p:cNvSpPr>
            <a:spLocks noGrp="1" noChangeArrowheads="1"/>
          </p:cNvSpPr>
          <p:nvPr>
            <p:ph type="sldNum" sz="quarter" idx="10"/>
          </p:nvPr>
        </p:nvSpPr>
        <p:spPr/>
        <p:txBody>
          <a:bodyPr/>
          <a:lstStyle>
            <a:lvl1pPr>
              <a:defRPr u="none"/>
            </a:lvl1pPr>
          </a:lstStyle>
          <a:p>
            <a:pPr>
              <a:defRPr/>
            </a:pPr>
            <a:fld id="{263FA5AF-18D2-49A6-A6F5-72FF9F3C9022}" type="slidenum">
              <a:rPr lang="it-IT" smtClean="0"/>
              <a:pPr>
                <a:defRPr/>
              </a:pPr>
              <a:t>‹N›</a:t>
            </a:fld>
            <a:endParaRPr lang="it-IT" dirty="0"/>
          </a:p>
        </p:txBody>
      </p:sp>
    </p:spTree>
    <p:extLst>
      <p:ext uri="{BB962C8B-B14F-4D97-AF65-F5344CB8AC3E}">
        <p14:creationId xmlns:p14="http://schemas.microsoft.com/office/powerpoint/2010/main" val="271996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u="none"/>
            </a:lvl1pPr>
          </a:lstStyle>
          <a:p>
            <a:r>
              <a:rPr lang="it-IT" noProof="0" dirty="0" smtClean="0"/>
              <a:t>Fare clic per modificare lo stile del titolo</a:t>
            </a:r>
            <a:endParaRPr lang="en-US" noProof="0" dirty="0"/>
          </a:p>
        </p:txBody>
      </p:sp>
      <p:sp>
        <p:nvSpPr>
          <p:cNvPr id="3" name="Segnaposto contenuto 2"/>
          <p:cNvSpPr>
            <a:spLocks noGrp="1"/>
          </p:cNvSpPr>
          <p:nvPr>
            <p:ph sz="half" idx="1"/>
          </p:nvPr>
        </p:nvSpPr>
        <p:spPr>
          <a:xfrm>
            <a:off x="179512" y="1484784"/>
            <a:ext cx="4248472" cy="4896544"/>
          </a:xfrm>
        </p:spPr>
        <p:txBody>
          <a:bodyPr/>
          <a:lstStyle>
            <a:lvl1pPr>
              <a:defRPr sz="2400" u="none"/>
            </a:lvl1pPr>
            <a:lvl2pPr>
              <a:defRPr sz="2000" u="none"/>
            </a:lvl2pPr>
            <a:lvl3pPr>
              <a:defRPr sz="1800" u="none"/>
            </a:lvl3pPr>
            <a:lvl4pPr>
              <a:defRPr sz="1600" u="none"/>
            </a:lvl4pPr>
            <a:lvl5pPr>
              <a:defRPr sz="1600" u="none" baseline="0"/>
            </a:lvl5pPr>
            <a:lvl6pPr>
              <a:defRPr sz="1800"/>
            </a:lvl6pPr>
            <a:lvl7pPr>
              <a:defRPr sz="1800"/>
            </a:lvl7pPr>
            <a:lvl8pPr>
              <a:defRPr sz="1800"/>
            </a:lvl8pPr>
            <a:lvl9pPr>
              <a:defRPr sz="1800"/>
            </a:lvl9pPr>
          </a:lstStyle>
          <a:p>
            <a:pPr lvl="0"/>
            <a:r>
              <a:rPr lang="it-IT" noProof="0" dirty="0" smtClean="0"/>
              <a:t>Fare clic per modificare stili del testo dello schema</a:t>
            </a:r>
          </a:p>
          <a:p>
            <a:pPr lvl="1"/>
            <a:r>
              <a:rPr lang="it-IT" noProof="0" dirty="0" smtClean="0"/>
              <a:t>Secondo livello</a:t>
            </a:r>
          </a:p>
          <a:p>
            <a:pPr lvl="2"/>
            <a:r>
              <a:rPr lang="it-IT" noProof="0" dirty="0" smtClean="0"/>
              <a:t>Terzo livello</a:t>
            </a:r>
          </a:p>
          <a:p>
            <a:pPr lvl="3"/>
            <a:r>
              <a:rPr lang="it-IT" noProof="0" dirty="0" smtClean="0"/>
              <a:t>Quarto livello</a:t>
            </a:r>
          </a:p>
          <a:p>
            <a:pPr lvl="4"/>
            <a:r>
              <a:rPr lang="it-IT" noProof="0" dirty="0" smtClean="0"/>
              <a:t>Quinto livello</a:t>
            </a:r>
            <a:endParaRPr lang="en-US" noProof="0" dirty="0"/>
          </a:p>
        </p:txBody>
      </p:sp>
      <p:sp>
        <p:nvSpPr>
          <p:cNvPr id="4" name="Segnaposto contenuto 3"/>
          <p:cNvSpPr>
            <a:spLocks noGrp="1"/>
          </p:cNvSpPr>
          <p:nvPr>
            <p:ph sz="half" idx="2"/>
          </p:nvPr>
        </p:nvSpPr>
        <p:spPr>
          <a:xfrm>
            <a:off x="4572000" y="1484784"/>
            <a:ext cx="4392488" cy="4896544"/>
          </a:xfrm>
        </p:spPr>
        <p:txBody>
          <a:bodyPr/>
          <a:lstStyle>
            <a:lvl1pPr>
              <a:defRPr sz="2400" u="none"/>
            </a:lvl1pPr>
            <a:lvl2pPr>
              <a:defRPr sz="2000" u="none"/>
            </a:lvl2pPr>
            <a:lvl3pPr>
              <a:defRPr sz="1800" u="none"/>
            </a:lvl3pPr>
            <a:lvl4pPr>
              <a:defRPr sz="1600" u="none"/>
            </a:lvl4pPr>
            <a:lvl5pPr>
              <a:defRPr sz="1600" u="none"/>
            </a:lvl5pPr>
            <a:lvl6pPr>
              <a:defRPr sz="1800"/>
            </a:lvl6pPr>
            <a:lvl7pPr>
              <a:defRPr sz="1800"/>
            </a:lvl7pPr>
            <a:lvl8pPr>
              <a:defRPr sz="1800"/>
            </a:lvl8pPr>
            <a:lvl9pPr>
              <a:defRPr sz="1800"/>
            </a:lvl9pPr>
          </a:lstStyle>
          <a:p>
            <a:pPr lvl="0"/>
            <a:r>
              <a:rPr lang="it-IT" noProof="0" dirty="0" smtClean="0"/>
              <a:t>Fare clic per modificare stili del testo dello schema</a:t>
            </a:r>
          </a:p>
          <a:p>
            <a:pPr lvl="1"/>
            <a:r>
              <a:rPr lang="it-IT" noProof="0" dirty="0" smtClean="0"/>
              <a:t>Secondo livello</a:t>
            </a:r>
          </a:p>
          <a:p>
            <a:pPr lvl="2"/>
            <a:r>
              <a:rPr lang="it-IT" noProof="0" dirty="0" smtClean="0"/>
              <a:t>Terzo livello</a:t>
            </a:r>
          </a:p>
          <a:p>
            <a:pPr lvl="3"/>
            <a:r>
              <a:rPr lang="it-IT" noProof="0" dirty="0" smtClean="0"/>
              <a:t>Quarto livello</a:t>
            </a:r>
          </a:p>
          <a:p>
            <a:pPr lvl="4"/>
            <a:r>
              <a:rPr lang="it-IT" noProof="0" dirty="0" smtClean="0"/>
              <a:t>Quinto livello</a:t>
            </a:r>
            <a:endParaRPr lang="en-US" noProof="0" dirty="0"/>
          </a:p>
        </p:txBody>
      </p:sp>
      <p:sp>
        <p:nvSpPr>
          <p:cNvPr id="5" name="Rectangle 6"/>
          <p:cNvSpPr>
            <a:spLocks noGrp="1" noChangeArrowheads="1"/>
          </p:cNvSpPr>
          <p:nvPr>
            <p:ph type="sldNum" sz="quarter" idx="10"/>
          </p:nvPr>
        </p:nvSpPr>
        <p:spPr/>
        <p:txBody>
          <a:bodyPr/>
          <a:lstStyle>
            <a:lvl1pPr>
              <a:defRPr u="none"/>
            </a:lvl1pPr>
          </a:lstStyle>
          <a:p>
            <a:pPr>
              <a:defRPr/>
            </a:pPr>
            <a:fld id="{B824C913-DA60-4E90-9636-382A26259AE4}" type="slidenum">
              <a:rPr lang="it-IT" smtClean="0"/>
              <a:pPr>
                <a:defRPr/>
              </a:pPr>
              <a:t>‹N›</a:t>
            </a:fld>
            <a:endParaRPr lang="it-IT" dirty="0"/>
          </a:p>
        </p:txBody>
      </p:sp>
    </p:spTree>
    <p:extLst>
      <p:ext uri="{BB962C8B-B14F-4D97-AF65-F5344CB8AC3E}">
        <p14:creationId xmlns:p14="http://schemas.microsoft.com/office/powerpoint/2010/main" val="402967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u="none"/>
            </a:lvl1pPr>
          </a:lstStyle>
          <a:p>
            <a:r>
              <a:rPr lang="it-IT" dirty="0" smtClean="0"/>
              <a:t>Fare clic per modificare lo stile del titolo</a:t>
            </a:r>
            <a:endParaRPr lang="it-IT" dirty="0"/>
          </a:p>
        </p:txBody>
      </p:sp>
      <p:sp>
        <p:nvSpPr>
          <p:cNvPr id="3" name="Rectangle 6"/>
          <p:cNvSpPr>
            <a:spLocks noGrp="1" noChangeArrowheads="1"/>
          </p:cNvSpPr>
          <p:nvPr>
            <p:ph type="sldNum" sz="quarter" idx="10"/>
          </p:nvPr>
        </p:nvSpPr>
        <p:spPr/>
        <p:txBody>
          <a:bodyPr/>
          <a:lstStyle>
            <a:lvl1pPr>
              <a:defRPr u="none"/>
            </a:lvl1pPr>
          </a:lstStyle>
          <a:p>
            <a:pPr>
              <a:defRPr/>
            </a:pPr>
            <a:fld id="{176FF69B-07D0-40CB-92AD-4B61D5E5E95D}" type="slidenum">
              <a:rPr lang="it-IT" smtClean="0"/>
              <a:pPr>
                <a:defRPr/>
              </a:pPr>
              <a:t>‹N›</a:t>
            </a:fld>
            <a:endParaRPr lang="it-IT" dirty="0"/>
          </a:p>
        </p:txBody>
      </p:sp>
    </p:spTree>
    <p:extLst>
      <p:ext uri="{BB962C8B-B14F-4D97-AF65-F5344CB8AC3E}">
        <p14:creationId xmlns:p14="http://schemas.microsoft.com/office/powerpoint/2010/main" val="3234174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u="none"/>
            </a:lvl1pPr>
          </a:lstStyle>
          <a:p>
            <a:pPr>
              <a:defRPr/>
            </a:pPr>
            <a:fld id="{CDD5A0C4-374E-4A5F-AA4B-DD54C2904D20}" type="slidenum">
              <a:rPr lang="it-IT" smtClean="0"/>
              <a:pPr>
                <a:defRPr/>
              </a:pPr>
              <a:t>‹N›</a:t>
            </a:fld>
            <a:endParaRPr lang="it-IT" dirty="0"/>
          </a:p>
        </p:txBody>
      </p:sp>
    </p:spTree>
    <p:extLst>
      <p:ext uri="{BB962C8B-B14F-4D97-AF65-F5344CB8AC3E}">
        <p14:creationId xmlns:p14="http://schemas.microsoft.com/office/powerpoint/2010/main" val="252209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512" y="476672"/>
            <a:ext cx="3286001" cy="958428"/>
          </a:xfrm>
        </p:spPr>
        <p:txBody>
          <a:bodyPr anchor="b"/>
          <a:lstStyle>
            <a:lvl1pPr algn="l">
              <a:defRPr sz="2000" b="1" u="none" baseline="0"/>
            </a:lvl1pPr>
          </a:lstStyle>
          <a:p>
            <a:r>
              <a:rPr lang="it-IT" noProof="0" dirty="0" smtClean="0"/>
              <a:t>Fare clic per modificare lo stile del titolo</a:t>
            </a:r>
            <a:endParaRPr lang="en-US" noProof="0" dirty="0"/>
          </a:p>
        </p:txBody>
      </p:sp>
      <p:sp>
        <p:nvSpPr>
          <p:cNvPr id="3" name="Segnaposto contenuto 2"/>
          <p:cNvSpPr>
            <a:spLocks noGrp="1"/>
          </p:cNvSpPr>
          <p:nvPr>
            <p:ph idx="1"/>
          </p:nvPr>
        </p:nvSpPr>
        <p:spPr>
          <a:xfrm>
            <a:off x="3575050" y="476672"/>
            <a:ext cx="5389438" cy="5832648"/>
          </a:xfrm>
        </p:spPr>
        <p:txBody>
          <a:bodyPr/>
          <a:lstStyle>
            <a:lvl1pPr>
              <a:defRPr sz="2800" u="none"/>
            </a:lvl1pPr>
            <a:lvl2pPr>
              <a:defRPr sz="2400" u="none"/>
            </a:lvl2pPr>
            <a:lvl3pPr>
              <a:defRPr sz="2000" u="none"/>
            </a:lvl3pPr>
            <a:lvl4pPr>
              <a:defRPr sz="1800" u="none"/>
            </a:lvl4pPr>
            <a:lvl5pPr>
              <a:defRPr sz="1800" u="none"/>
            </a:lvl5pPr>
            <a:lvl6pPr>
              <a:defRPr sz="2000"/>
            </a:lvl6pPr>
            <a:lvl7pPr>
              <a:defRPr sz="2000"/>
            </a:lvl7pPr>
            <a:lvl8pPr>
              <a:defRPr sz="2000"/>
            </a:lvl8pPr>
            <a:lvl9pPr>
              <a:defRPr sz="2000"/>
            </a:lvl9pPr>
          </a:lstStyle>
          <a:p>
            <a:pPr lvl="0"/>
            <a:r>
              <a:rPr lang="it-IT" noProof="0" dirty="0" smtClean="0"/>
              <a:t>Fare clic per modificare stili del testo dello schema</a:t>
            </a:r>
          </a:p>
          <a:p>
            <a:pPr lvl="1"/>
            <a:r>
              <a:rPr lang="it-IT" noProof="0" dirty="0" smtClean="0"/>
              <a:t>Secondo livello</a:t>
            </a:r>
          </a:p>
          <a:p>
            <a:pPr lvl="2"/>
            <a:r>
              <a:rPr lang="it-IT" noProof="0" dirty="0" smtClean="0"/>
              <a:t>Terzo livello</a:t>
            </a:r>
          </a:p>
          <a:p>
            <a:pPr lvl="3"/>
            <a:r>
              <a:rPr lang="it-IT" noProof="0" dirty="0" smtClean="0"/>
              <a:t>Quarto livello</a:t>
            </a:r>
          </a:p>
          <a:p>
            <a:pPr lvl="4"/>
            <a:r>
              <a:rPr lang="it-IT" noProof="0" dirty="0" smtClean="0"/>
              <a:t>Quinto livello</a:t>
            </a:r>
            <a:endParaRPr lang="en-US" noProof="0" dirty="0"/>
          </a:p>
        </p:txBody>
      </p:sp>
      <p:sp>
        <p:nvSpPr>
          <p:cNvPr id="4" name="Segnaposto testo 3"/>
          <p:cNvSpPr>
            <a:spLocks noGrp="1"/>
          </p:cNvSpPr>
          <p:nvPr>
            <p:ph type="body" sz="half" idx="2"/>
          </p:nvPr>
        </p:nvSpPr>
        <p:spPr>
          <a:xfrm>
            <a:off x="179512" y="1435100"/>
            <a:ext cx="3286001" cy="4874220"/>
          </a:xfrm>
        </p:spPr>
        <p:txBody>
          <a:bodyPr/>
          <a:lstStyle>
            <a:lvl1pPr marL="0" indent="0">
              <a:buNone/>
              <a:defRPr sz="1400" u="none"/>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dirty="0" smtClean="0"/>
              <a:t>Fare clic per modificare stili del testo dello schema</a:t>
            </a:r>
          </a:p>
        </p:txBody>
      </p:sp>
      <p:sp>
        <p:nvSpPr>
          <p:cNvPr id="5" name="Rectangle 6"/>
          <p:cNvSpPr>
            <a:spLocks noGrp="1" noChangeArrowheads="1"/>
          </p:cNvSpPr>
          <p:nvPr>
            <p:ph type="sldNum" sz="quarter" idx="10"/>
          </p:nvPr>
        </p:nvSpPr>
        <p:spPr/>
        <p:txBody>
          <a:bodyPr/>
          <a:lstStyle>
            <a:lvl1pPr>
              <a:defRPr u="none"/>
            </a:lvl1pPr>
          </a:lstStyle>
          <a:p>
            <a:pPr>
              <a:defRPr/>
            </a:pPr>
            <a:fld id="{D3D0545D-3DE0-40F1-A7A3-1D47CC9AA08D}" type="slidenum">
              <a:rPr lang="it-IT" smtClean="0"/>
              <a:pPr>
                <a:defRPr/>
              </a:pPr>
              <a:t>‹N›</a:t>
            </a:fld>
            <a:endParaRPr lang="it-IT" dirty="0"/>
          </a:p>
        </p:txBody>
      </p:sp>
    </p:spTree>
    <p:extLst>
      <p:ext uri="{BB962C8B-B14F-4D97-AF65-F5344CB8AC3E}">
        <p14:creationId xmlns:p14="http://schemas.microsoft.com/office/powerpoint/2010/main" val="2299077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043608" y="5373216"/>
            <a:ext cx="7128792" cy="422722"/>
          </a:xfrm>
        </p:spPr>
        <p:txBody>
          <a:bodyPr anchor="b"/>
          <a:lstStyle>
            <a:lvl1pPr algn="ctr">
              <a:defRPr sz="2000" b="1" u="none" baseline="0"/>
            </a:lvl1pPr>
          </a:lstStyle>
          <a:p>
            <a:r>
              <a:rPr lang="it-IT" noProof="0" dirty="0" smtClean="0"/>
              <a:t>Fare clic per modificare lo stile del titolo</a:t>
            </a:r>
            <a:endParaRPr lang="en-US" noProof="0" dirty="0"/>
          </a:p>
        </p:txBody>
      </p:sp>
      <p:sp>
        <p:nvSpPr>
          <p:cNvPr id="3" name="Segnaposto immagine 2"/>
          <p:cNvSpPr>
            <a:spLocks noGrp="1"/>
          </p:cNvSpPr>
          <p:nvPr>
            <p:ph type="pic" idx="1"/>
          </p:nvPr>
        </p:nvSpPr>
        <p:spPr>
          <a:xfrm>
            <a:off x="1331640" y="620688"/>
            <a:ext cx="6552728" cy="4752528"/>
          </a:xfrm>
        </p:spPr>
        <p:txBody>
          <a:bodyPr/>
          <a:lstStyle>
            <a:lvl1pPr marL="0" indent="0">
              <a:buNone/>
              <a:defRPr sz="3200" u="none"/>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smtClean="0"/>
              <a:t>Fare clic sull'icona per inserire un'immagine</a:t>
            </a:r>
            <a:endParaRPr lang="en-US" noProof="0" smtClean="0"/>
          </a:p>
        </p:txBody>
      </p:sp>
      <p:sp>
        <p:nvSpPr>
          <p:cNvPr id="4" name="Segnaposto testo 3"/>
          <p:cNvSpPr>
            <a:spLocks noGrp="1"/>
          </p:cNvSpPr>
          <p:nvPr>
            <p:ph type="body" sz="half" idx="2"/>
          </p:nvPr>
        </p:nvSpPr>
        <p:spPr>
          <a:xfrm>
            <a:off x="1043608" y="5805264"/>
            <a:ext cx="7128792" cy="510952"/>
          </a:xfrm>
        </p:spPr>
        <p:txBody>
          <a:bodyPr/>
          <a:lstStyle>
            <a:lvl1pPr marL="0" indent="0" algn="ctr">
              <a:buNone/>
              <a:defRPr sz="1400" u="none"/>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dirty="0" smtClean="0"/>
              <a:t>Fare clic per modificare stili del testo dello schema</a:t>
            </a:r>
          </a:p>
        </p:txBody>
      </p:sp>
      <p:sp>
        <p:nvSpPr>
          <p:cNvPr id="5" name="Rectangle 6"/>
          <p:cNvSpPr>
            <a:spLocks noGrp="1" noChangeArrowheads="1"/>
          </p:cNvSpPr>
          <p:nvPr>
            <p:ph type="sldNum" sz="quarter" idx="10"/>
          </p:nvPr>
        </p:nvSpPr>
        <p:spPr/>
        <p:txBody>
          <a:bodyPr/>
          <a:lstStyle>
            <a:lvl1pPr>
              <a:defRPr u="none"/>
            </a:lvl1pPr>
          </a:lstStyle>
          <a:p>
            <a:pPr>
              <a:defRPr/>
            </a:pPr>
            <a:fld id="{72F3060C-58F3-49F4-9306-2096443CD9C7}" type="slidenum">
              <a:rPr lang="it-IT" smtClean="0"/>
              <a:pPr>
                <a:defRPr/>
              </a:pPr>
              <a:t>‹N›</a:t>
            </a:fld>
            <a:endParaRPr lang="it-IT" dirty="0"/>
          </a:p>
        </p:txBody>
      </p:sp>
    </p:spTree>
    <p:extLst>
      <p:ext uri="{BB962C8B-B14F-4D97-AF65-F5344CB8AC3E}">
        <p14:creationId xmlns:p14="http://schemas.microsoft.com/office/powerpoint/2010/main" val="2373874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con didascalia">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043608" y="5805264"/>
            <a:ext cx="7128792" cy="510952"/>
          </a:xfrm>
        </p:spPr>
        <p:txBody>
          <a:bodyPr/>
          <a:lstStyle>
            <a:lvl1pPr marL="0" indent="0" algn="l">
              <a:buNone/>
              <a:defRPr sz="1200" u="none"/>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dirty="0" smtClean="0"/>
              <a:t>Fare clic per modificare stili del testo dello schema</a:t>
            </a:r>
          </a:p>
        </p:txBody>
      </p:sp>
      <p:sp>
        <p:nvSpPr>
          <p:cNvPr id="3" name="Rectangle 6"/>
          <p:cNvSpPr>
            <a:spLocks noGrp="1" noChangeArrowheads="1"/>
          </p:cNvSpPr>
          <p:nvPr>
            <p:ph type="sldNum" sz="quarter" idx="10"/>
          </p:nvPr>
        </p:nvSpPr>
        <p:spPr/>
        <p:txBody>
          <a:bodyPr/>
          <a:lstStyle>
            <a:lvl1pPr>
              <a:defRPr u="none"/>
            </a:lvl1pPr>
          </a:lstStyle>
          <a:p>
            <a:pPr>
              <a:defRPr/>
            </a:pPr>
            <a:fld id="{C450A173-25BB-42E5-903C-44DF96C9B5BA}" type="slidenum">
              <a:rPr lang="it-IT" smtClean="0"/>
              <a:pPr>
                <a:defRPr/>
              </a:pPr>
              <a:t>‹N›</a:t>
            </a:fld>
            <a:endParaRPr lang="it-IT" dirty="0"/>
          </a:p>
        </p:txBody>
      </p:sp>
    </p:spTree>
    <p:extLst>
      <p:ext uri="{BB962C8B-B14F-4D97-AF65-F5344CB8AC3E}">
        <p14:creationId xmlns:p14="http://schemas.microsoft.com/office/powerpoint/2010/main" val="2773471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ttangolo 5"/>
          <p:cNvSpPr>
            <a:spLocks noChangeArrowheads="1"/>
          </p:cNvSpPr>
          <p:nvPr/>
        </p:nvSpPr>
        <p:spPr bwMode="auto">
          <a:xfrm>
            <a:off x="0" y="6453188"/>
            <a:ext cx="9144000" cy="404812"/>
          </a:xfrm>
          <a:prstGeom prst="rect">
            <a:avLst/>
          </a:prstGeom>
          <a:solidFill>
            <a:srgbClr val="4ABDE0"/>
          </a:solidFill>
          <a:ln>
            <a:noFill/>
          </a:ln>
          <a:extLst/>
        </p:spPr>
        <p:txBody>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defRPr/>
            </a:pPr>
            <a:endParaRPr lang="it-IT" altLang="it-IT" sz="2400" u="none" smtClean="0">
              <a:solidFill>
                <a:srgbClr val="000000"/>
              </a:solidFill>
            </a:endParaRPr>
          </a:p>
        </p:txBody>
      </p:sp>
      <p:sp>
        <p:nvSpPr>
          <p:cNvPr id="1027" name="Rectangle 2"/>
          <p:cNvSpPr>
            <a:spLocks noGrp="1" noChangeArrowheads="1"/>
          </p:cNvSpPr>
          <p:nvPr>
            <p:ph type="title"/>
          </p:nvPr>
        </p:nvSpPr>
        <p:spPr bwMode="auto">
          <a:xfrm>
            <a:off x="179388" y="476250"/>
            <a:ext cx="8785225"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here to change title</a:t>
            </a:r>
          </a:p>
        </p:txBody>
      </p:sp>
      <p:sp>
        <p:nvSpPr>
          <p:cNvPr id="1028" name="Rectangle 3"/>
          <p:cNvSpPr>
            <a:spLocks noGrp="1" noChangeArrowheads="1"/>
          </p:cNvSpPr>
          <p:nvPr>
            <p:ph type="body" idx="1"/>
          </p:nvPr>
        </p:nvSpPr>
        <p:spPr bwMode="auto">
          <a:xfrm>
            <a:off x="179388" y="1484313"/>
            <a:ext cx="8785225" cy="489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t-IT" dirty="0" smtClean="0"/>
              <a:t>Click here to change styles</a:t>
            </a:r>
          </a:p>
          <a:p>
            <a:pPr lvl="1"/>
            <a:r>
              <a:rPr lang="en-US" altLang="it-IT" dirty="0" smtClean="0"/>
              <a:t>Second level</a:t>
            </a:r>
          </a:p>
          <a:p>
            <a:pPr lvl="2"/>
            <a:r>
              <a:rPr lang="en-US" altLang="it-IT" dirty="0" smtClean="0"/>
              <a:t>Third level</a:t>
            </a:r>
          </a:p>
          <a:p>
            <a:pPr lvl="3"/>
            <a:r>
              <a:rPr lang="en-US" altLang="it-IT" dirty="0" smtClean="0"/>
              <a:t>Fourth level</a:t>
            </a:r>
          </a:p>
          <a:p>
            <a:pPr lvl="4"/>
            <a:r>
              <a:rPr lang="en-US" altLang="it-IT" dirty="0" smtClean="0"/>
              <a:t>Fifth level</a:t>
            </a:r>
          </a:p>
        </p:txBody>
      </p:sp>
      <p:sp>
        <p:nvSpPr>
          <p:cNvPr id="1030" name="Rectangle 6"/>
          <p:cNvSpPr>
            <a:spLocks noGrp="1" noChangeArrowheads="1"/>
          </p:cNvSpPr>
          <p:nvPr>
            <p:ph type="sldNum" sz="quarter" idx="4"/>
          </p:nvPr>
        </p:nvSpPr>
        <p:spPr bwMode="auto">
          <a:xfrm>
            <a:off x="7239000" y="6524625"/>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u="none">
                <a:solidFill>
                  <a:srgbClr val="FFFFFF"/>
                </a:solidFill>
                <a:latin typeface="Verdana" pitchFamily="34" charset="0"/>
                <a:ea typeface="ＭＳ Ｐゴシック" pitchFamily="34" charset="-128"/>
                <a:cs typeface="+mn-cs"/>
              </a:defRPr>
            </a:lvl1pPr>
          </a:lstStyle>
          <a:p>
            <a:pPr>
              <a:defRPr/>
            </a:pPr>
            <a:fld id="{9629776C-41AE-4D9C-9400-074A64C323BB}" type="slidenum">
              <a:rPr lang="it-IT"/>
              <a:pPr>
                <a:defRPr/>
              </a:pPr>
              <a:t>‹N›</a:t>
            </a:fld>
            <a:endParaRPr lang="it-IT" dirty="0"/>
          </a:p>
        </p:txBody>
      </p:sp>
      <p:sp>
        <p:nvSpPr>
          <p:cNvPr id="2" name="Rettangolo 6"/>
          <p:cNvSpPr>
            <a:spLocks noChangeArrowheads="1"/>
          </p:cNvSpPr>
          <p:nvPr/>
        </p:nvSpPr>
        <p:spPr bwMode="auto">
          <a:xfrm>
            <a:off x="0" y="0"/>
            <a:ext cx="9144000" cy="404813"/>
          </a:xfrm>
          <a:prstGeom prst="rect">
            <a:avLst/>
          </a:prstGeom>
          <a:solidFill>
            <a:srgbClr val="4ABDE0"/>
          </a:solidFill>
          <a:ln w="9525" algn="ctr">
            <a:noFill/>
            <a:round/>
            <a:headEnd/>
            <a:tailEnd/>
          </a:ln>
        </p:spPr>
        <p:txBody>
          <a:bodyPr anchor="ct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lgn="r">
              <a:defRPr/>
            </a:pPr>
            <a:r>
              <a:rPr lang="en-US" altLang="it-IT" sz="1200" u="none" dirty="0" smtClean="0">
                <a:solidFill>
                  <a:srgbClr val="FFFFFF"/>
                </a:solidFill>
                <a:latin typeface="Verdana" pitchFamily="34" charset="0"/>
              </a:rPr>
              <a:t>Mobile Graphics Tutorial</a:t>
            </a:r>
            <a:r>
              <a:rPr lang="en-US" altLang="it-IT" sz="1200" u="none" baseline="0" dirty="0" smtClean="0">
                <a:solidFill>
                  <a:srgbClr val="FFFFFF"/>
                </a:solidFill>
                <a:latin typeface="Verdana" pitchFamily="34" charset="0"/>
              </a:rPr>
              <a:t> </a:t>
            </a:r>
            <a:r>
              <a:rPr lang="mr-IN" altLang="it-IT" sz="1200" u="none" baseline="0" dirty="0" smtClean="0">
                <a:solidFill>
                  <a:srgbClr val="FFFFFF"/>
                </a:solidFill>
                <a:latin typeface="Verdana" pitchFamily="34" charset="0"/>
              </a:rPr>
              <a:t>–</a:t>
            </a:r>
            <a:r>
              <a:rPr lang="en-US" altLang="it-IT" sz="1200" u="none" baseline="0" dirty="0" smtClean="0">
                <a:solidFill>
                  <a:srgbClr val="FFFFFF"/>
                </a:solidFill>
                <a:latin typeface="Verdana" pitchFamily="34" charset="0"/>
              </a:rPr>
              <a:t> </a:t>
            </a:r>
            <a:r>
              <a:rPr lang="en-US" altLang="it-IT" sz="1200" u="none" baseline="0" dirty="0" err="1" smtClean="0">
                <a:solidFill>
                  <a:srgbClr val="FFFFFF"/>
                </a:solidFill>
                <a:latin typeface="Verdana" pitchFamily="34" charset="0"/>
              </a:rPr>
              <a:t>EuroGraphics</a:t>
            </a:r>
            <a:r>
              <a:rPr lang="en-US" altLang="it-IT" sz="1200" u="none" baseline="0" dirty="0" smtClean="0">
                <a:solidFill>
                  <a:srgbClr val="FFFFFF"/>
                </a:solidFill>
                <a:latin typeface="Verdana" pitchFamily="34" charset="0"/>
              </a:rPr>
              <a:t> 2017</a:t>
            </a:r>
            <a:endParaRPr lang="it-IT" altLang="it-IT" sz="1200" u="none" dirty="0" smtClean="0">
              <a:solidFill>
                <a:srgbClr val="FFFFFF"/>
              </a:solidFill>
              <a:latin typeface="Verdana" pitchFamily="34" charset="0"/>
            </a:endParaRPr>
          </a:p>
        </p:txBody>
      </p:sp>
      <p:pic>
        <p:nvPicPr>
          <p:cNvPr id="13" name="Immagine 10" descr="crs4-logo-white-green.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113" y="6488113"/>
            <a:ext cx="10842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Immagine 13"/>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141483" y="6495257"/>
            <a:ext cx="333332" cy="333332"/>
          </a:xfrm>
          <a:prstGeom prst="rect">
            <a:avLst/>
          </a:prstGeom>
        </p:spPr>
      </p:pic>
      <p:pic>
        <p:nvPicPr>
          <p:cNvPr id="15" name="Immagine 14"/>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38239" y="6465055"/>
            <a:ext cx="749298" cy="379918"/>
          </a:xfrm>
          <a:prstGeom prst="rect">
            <a:avLst/>
          </a:prstGeom>
        </p:spPr>
      </p:pic>
    </p:spTree>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3200" b="1">
          <a:solidFill>
            <a:srgbClr val="C40000"/>
          </a:solidFill>
          <a:effectLst/>
          <a:latin typeface="MS Reference Sans Serif" charset="0"/>
          <a:ea typeface="MS Reference Sans Serif" charset="0"/>
          <a:cs typeface="MS Reference Sans Serif" charset="0"/>
        </a:defRPr>
      </a:lvl1pPr>
      <a:lvl2pPr algn="l" rtl="0" eaLnBrk="0" fontAlgn="base" hangingPunct="0">
        <a:spcBef>
          <a:spcPct val="0"/>
        </a:spcBef>
        <a:spcAft>
          <a:spcPct val="0"/>
        </a:spcAft>
        <a:defRPr sz="3200" b="1">
          <a:solidFill>
            <a:srgbClr val="C40000"/>
          </a:solidFill>
          <a:latin typeface="Verdana" pitchFamily="16" charset="0"/>
          <a:ea typeface="ＭＳ Ｐゴシック" charset="-128"/>
        </a:defRPr>
      </a:lvl2pPr>
      <a:lvl3pPr algn="l" rtl="0" eaLnBrk="0" fontAlgn="base" hangingPunct="0">
        <a:spcBef>
          <a:spcPct val="0"/>
        </a:spcBef>
        <a:spcAft>
          <a:spcPct val="0"/>
        </a:spcAft>
        <a:defRPr sz="3200" b="1">
          <a:solidFill>
            <a:srgbClr val="C40000"/>
          </a:solidFill>
          <a:latin typeface="Verdana" pitchFamily="16" charset="0"/>
          <a:ea typeface="ＭＳ Ｐゴシック" charset="-128"/>
        </a:defRPr>
      </a:lvl3pPr>
      <a:lvl4pPr algn="l" rtl="0" eaLnBrk="0" fontAlgn="base" hangingPunct="0">
        <a:spcBef>
          <a:spcPct val="0"/>
        </a:spcBef>
        <a:spcAft>
          <a:spcPct val="0"/>
        </a:spcAft>
        <a:defRPr sz="3200" b="1">
          <a:solidFill>
            <a:srgbClr val="C40000"/>
          </a:solidFill>
          <a:latin typeface="Verdana" pitchFamily="16" charset="0"/>
          <a:ea typeface="ＭＳ Ｐゴシック" charset="-128"/>
        </a:defRPr>
      </a:lvl4pPr>
      <a:lvl5pPr algn="l" rtl="0" eaLnBrk="0" fontAlgn="base" hangingPunct="0">
        <a:spcBef>
          <a:spcPct val="0"/>
        </a:spcBef>
        <a:spcAft>
          <a:spcPct val="0"/>
        </a:spcAft>
        <a:defRPr sz="3200" b="1">
          <a:solidFill>
            <a:srgbClr val="C40000"/>
          </a:solidFill>
          <a:latin typeface="Verdana" pitchFamily="16" charset="0"/>
          <a:ea typeface="ＭＳ Ｐゴシック" charset="-128"/>
        </a:defRPr>
      </a:lvl5pPr>
      <a:lvl6pPr marL="457200" algn="l" rtl="0" eaLnBrk="1" fontAlgn="base" hangingPunct="1">
        <a:spcBef>
          <a:spcPct val="0"/>
        </a:spcBef>
        <a:spcAft>
          <a:spcPct val="0"/>
        </a:spcAft>
        <a:defRPr sz="4000">
          <a:solidFill>
            <a:schemeClr val="bg1"/>
          </a:solidFill>
          <a:latin typeface="Myriad Pro Bold Cond" charset="0"/>
          <a:ea typeface="ＭＳ Ｐゴシック" charset="-128"/>
        </a:defRPr>
      </a:lvl6pPr>
      <a:lvl7pPr marL="914400" algn="l" rtl="0" eaLnBrk="1" fontAlgn="base" hangingPunct="1">
        <a:spcBef>
          <a:spcPct val="0"/>
        </a:spcBef>
        <a:spcAft>
          <a:spcPct val="0"/>
        </a:spcAft>
        <a:defRPr sz="4000">
          <a:solidFill>
            <a:schemeClr val="bg1"/>
          </a:solidFill>
          <a:latin typeface="Myriad Pro Bold Cond" charset="0"/>
          <a:ea typeface="ＭＳ Ｐゴシック" charset="-128"/>
        </a:defRPr>
      </a:lvl7pPr>
      <a:lvl8pPr marL="1371600" algn="l" rtl="0" eaLnBrk="1" fontAlgn="base" hangingPunct="1">
        <a:spcBef>
          <a:spcPct val="0"/>
        </a:spcBef>
        <a:spcAft>
          <a:spcPct val="0"/>
        </a:spcAft>
        <a:defRPr sz="4000">
          <a:solidFill>
            <a:schemeClr val="bg1"/>
          </a:solidFill>
          <a:latin typeface="Myriad Pro Bold Cond" charset="0"/>
          <a:ea typeface="ＭＳ Ｐゴシック" charset="-128"/>
        </a:defRPr>
      </a:lvl8pPr>
      <a:lvl9pPr marL="1828800" algn="l" rtl="0" eaLnBrk="1" fontAlgn="base" hangingPunct="1">
        <a:spcBef>
          <a:spcPct val="0"/>
        </a:spcBef>
        <a:spcAft>
          <a:spcPct val="0"/>
        </a:spcAft>
        <a:defRPr sz="4000">
          <a:solidFill>
            <a:schemeClr val="bg1"/>
          </a:solidFill>
          <a:latin typeface="Myriad Pro Bold Cond" charset="0"/>
          <a:ea typeface="ＭＳ Ｐゴシック" charset="-128"/>
        </a:defRPr>
      </a:lvl9pPr>
    </p:titleStyle>
    <p:bodyStyle>
      <a:lvl1pPr marL="342900" indent="-342900" algn="l" rtl="0" eaLnBrk="0" fontAlgn="base" hangingPunct="0">
        <a:spcBef>
          <a:spcPct val="20000"/>
        </a:spcBef>
        <a:spcAft>
          <a:spcPct val="0"/>
        </a:spcAft>
        <a:buClr>
          <a:srgbClr val="7CA900"/>
        </a:buClr>
        <a:buFont typeface="Times" pitchFamily="18" charset="0"/>
        <a:buChar char="•"/>
        <a:defRPr sz="2400" b="1">
          <a:solidFill>
            <a:schemeClr val="tx1"/>
          </a:solidFill>
          <a:latin typeface="Geneva" charset="0"/>
          <a:ea typeface="Geneva" charset="0"/>
          <a:cs typeface="Geneva" charset="0"/>
        </a:defRPr>
      </a:lvl1pPr>
      <a:lvl2pPr marL="742950" indent="-285750" algn="l" rtl="0" eaLnBrk="0" fontAlgn="base" hangingPunct="0">
        <a:spcBef>
          <a:spcPct val="20000"/>
        </a:spcBef>
        <a:spcAft>
          <a:spcPct val="0"/>
        </a:spcAft>
        <a:buClr>
          <a:srgbClr val="7CA900"/>
        </a:buClr>
        <a:buChar char="–"/>
        <a:defRPr sz="2000">
          <a:solidFill>
            <a:srgbClr val="175676"/>
          </a:solidFill>
          <a:latin typeface="Geneva" charset="0"/>
          <a:ea typeface="Geneva" charset="0"/>
          <a:cs typeface="Geneva" charset="0"/>
        </a:defRPr>
      </a:lvl2pPr>
      <a:lvl3pPr marL="1143000" indent="-228600" algn="l" rtl="0" eaLnBrk="0" fontAlgn="base" hangingPunct="0">
        <a:spcBef>
          <a:spcPct val="20000"/>
        </a:spcBef>
        <a:spcAft>
          <a:spcPct val="0"/>
        </a:spcAft>
        <a:buClr>
          <a:srgbClr val="7CA900"/>
        </a:buClr>
        <a:buFont typeface="Times" pitchFamily="18" charset="0"/>
        <a:buChar char="•"/>
        <a:defRPr>
          <a:solidFill>
            <a:srgbClr val="175676"/>
          </a:solidFill>
          <a:latin typeface="Geneva" charset="0"/>
          <a:ea typeface="Geneva" charset="0"/>
          <a:cs typeface="Geneva" charset="0"/>
        </a:defRPr>
      </a:lvl3pPr>
      <a:lvl4pPr marL="1600200" indent="-228600" algn="l" rtl="0" eaLnBrk="0" fontAlgn="base" hangingPunct="0">
        <a:spcBef>
          <a:spcPct val="20000"/>
        </a:spcBef>
        <a:spcAft>
          <a:spcPct val="0"/>
        </a:spcAft>
        <a:buClr>
          <a:srgbClr val="7CA900"/>
        </a:buClr>
        <a:buChar char="–"/>
        <a:defRPr>
          <a:solidFill>
            <a:srgbClr val="175676"/>
          </a:solidFill>
          <a:latin typeface="Geneva" charset="0"/>
          <a:ea typeface="Geneva" charset="0"/>
          <a:cs typeface="Geneva" charset="0"/>
        </a:defRPr>
      </a:lvl4pPr>
      <a:lvl5pPr marL="2057400" indent="-228600" algn="l" rtl="0" eaLnBrk="0" fontAlgn="base" hangingPunct="0">
        <a:spcBef>
          <a:spcPct val="20000"/>
        </a:spcBef>
        <a:spcAft>
          <a:spcPct val="0"/>
        </a:spcAft>
        <a:buClr>
          <a:srgbClr val="7CA900"/>
        </a:buClr>
        <a:buChar char="»"/>
        <a:defRPr>
          <a:solidFill>
            <a:srgbClr val="175676"/>
          </a:solidFill>
          <a:latin typeface="Geneva" charset="0"/>
          <a:ea typeface="Geneva" charset="0"/>
          <a:cs typeface="Geneva" charset="0"/>
        </a:defRPr>
      </a:lvl5pPr>
      <a:lvl6pPr marL="2514600" indent="-228600" algn="l" rtl="0" eaLnBrk="1" fontAlgn="base" hangingPunct="1">
        <a:spcBef>
          <a:spcPct val="20000"/>
        </a:spcBef>
        <a:spcAft>
          <a:spcPct val="0"/>
        </a:spcAft>
        <a:buClr>
          <a:srgbClr val="7CA900"/>
        </a:buClr>
        <a:buChar char="»"/>
        <a:defRPr sz="2000">
          <a:solidFill>
            <a:schemeClr val="tx1"/>
          </a:solidFill>
          <a:latin typeface="+mn-lt"/>
          <a:ea typeface="+mn-ea"/>
        </a:defRPr>
      </a:lvl6pPr>
      <a:lvl7pPr marL="2971800" indent="-228600" algn="l" rtl="0" eaLnBrk="1" fontAlgn="base" hangingPunct="1">
        <a:spcBef>
          <a:spcPct val="20000"/>
        </a:spcBef>
        <a:spcAft>
          <a:spcPct val="0"/>
        </a:spcAft>
        <a:buClr>
          <a:srgbClr val="7CA900"/>
        </a:buClr>
        <a:buChar char="»"/>
        <a:defRPr sz="2000">
          <a:solidFill>
            <a:schemeClr val="tx1"/>
          </a:solidFill>
          <a:latin typeface="+mn-lt"/>
          <a:ea typeface="+mn-ea"/>
        </a:defRPr>
      </a:lvl7pPr>
      <a:lvl8pPr marL="3429000" indent="-228600" algn="l" rtl="0" eaLnBrk="1" fontAlgn="base" hangingPunct="1">
        <a:spcBef>
          <a:spcPct val="20000"/>
        </a:spcBef>
        <a:spcAft>
          <a:spcPct val="0"/>
        </a:spcAft>
        <a:buClr>
          <a:srgbClr val="7CA900"/>
        </a:buClr>
        <a:buChar char="»"/>
        <a:defRPr sz="2000">
          <a:solidFill>
            <a:schemeClr val="tx1"/>
          </a:solidFill>
          <a:latin typeface="+mn-lt"/>
          <a:ea typeface="+mn-ea"/>
        </a:defRPr>
      </a:lvl8pPr>
      <a:lvl9pPr marL="3886200" indent="-228600" algn="l" rtl="0" eaLnBrk="1" fontAlgn="base" hangingPunct="1">
        <a:spcBef>
          <a:spcPct val="20000"/>
        </a:spcBef>
        <a:spcAft>
          <a:spcPct val="0"/>
        </a:spcAft>
        <a:buClr>
          <a:srgbClr val="7CA900"/>
        </a:buClr>
        <a:buChar char="»"/>
        <a:defRPr sz="2000">
          <a:solidFill>
            <a:schemeClr val="tx1"/>
          </a:solidFill>
          <a:latin typeface="+mn-lt"/>
          <a:ea typeface="+mn-ea"/>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jpg"/><Relationship Id="rId9" Type="http://schemas.openxmlformats.org/officeDocument/2006/relationships/image" Target="../media/image2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40.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pPr>
              <a:defRPr/>
            </a:pPr>
            <a:r>
              <a:rPr lang="en-US" dirty="0" smtClean="0"/>
              <a:t>Part 2</a:t>
            </a:r>
            <a:endParaRPr lang="it-IT" dirty="0"/>
          </a:p>
        </p:txBody>
      </p:sp>
      <p:sp>
        <p:nvSpPr>
          <p:cNvPr id="7171" name="Segnaposto contenuto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dirty="0">
                <a:solidFill>
                  <a:srgbClr val="C00000"/>
                </a:solidFill>
                <a:effectLst>
                  <a:outerShdw blurRad="38100" dist="38100" dir="2700000" algn="tl">
                    <a:srgbClr val="000000">
                      <a:alpha val="43137"/>
                    </a:srgbClr>
                  </a:outerShdw>
                </a:effectLst>
              </a:rPr>
              <a:t>Mobile graphics </a:t>
            </a:r>
            <a:r>
              <a:rPr lang="en-US" altLang="en-US" sz="4000" dirty="0" smtClean="0">
                <a:solidFill>
                  <a:srgbClr val="C00000"/>
                </a:solidFill>
                <a:effectLst>
                  <a:outerShdw blurRad="38100" dist="38100" dir="2700000" algn="tl">
                    <a:srgbClr val="000000">
                      <a:alpha val="43137"/>
                    </a:srgbClr>
                  </a:outerShdw>
                </a:effectLst>
              </a:rPr>
              <a:t>trends</a:t>
            </a:r>
          </a:p>
          <a:p>
            <a:pPr algn="ctr"/>
            <a:endParaRPr lang="en-US" altLang="en-US" sz="4000" dirty="0" smtClean="0">
              <a:solidFill>
                <a:srgbClr val="C00000"/>
              </a:solidFill>
              <a:effectLst>
                <a:outerShdw blurRad="38100" dist="38100" dir="2700000" algn="tl">
                  <a:srgbClr val="000000">
                    <a:alpha val="43137"/>
                  </a:srgbClr>
                </a:outerShdw>
              </a:effectLst>
            </a:endParaRPr>
          </a:p>
          <a:p>
            <a:pPr algn="ctr"/>
            <a:endParaRPr lang="en-US" altLang="en-US" sz="4000" dirty="0">
              <a:solidFill>
                <a:srgbClr val="C00000"/>
              </a:solidFill>
              <a:effectLst>
                <a:outerShdw blurRad="38100" dist="38100" dir="2700000" algn="tl">
                  <a:srgbClr val="000000">
                    <a:alpha val="43137"/>
                  </a:srgbClr>
                </a:outerShdw>
              </a:effectLst>
            </a:endParaRPr>
          </a:p>
          <a:p>
            <a:pPr marL="571500" indent="-571500">
              <a:buFont typeface="Arial" panose="020B0604020202020204" pitchFamily="34" charset="0"/>
              <a:buChar char="•"/>
            </a:pPr>
            <a:r>
              <a:rPr lang="en-US" altLang="en-US" sz="3200" dirty="0" smtClean="0">
                <a:solidFill>
                  <a:srgbClr val="C00000"/>
                </a:solidFill>
                <a:effectLst>
                  <a:outerShdw blurRad="38100" dist="38100" dir="2700000" algn="tl">
                    <a:srgbClr val="000000">
                      <a:alpha val="43137"/>
                    </a:srgbClr>
                  </a:outerShdw>
                </a:effectLst>
              </a:rPr>
              <a:t>Hardware architectures</a:t>
            </a:r>
          </a:p>
          <a:p>
            <a:pPr marL="571500" indent="-571500">
              <a:buFont typeface="Arial" panose="020B0604020202020204" pitchFamily="34" charset="0"/>
              <a:buChar char="•"/>
            </a:pPr>
            <a:r>
              <a:rPr lang="en-US" altLang="en-US" sz="3200" dirty="0" smtClean="0">
                <a:solidFill>
                  <a:srgbClr val="C00000"/>
                </a:solidFill>
                <a:effectLst>
                  <a:outerShdw blurRad="38100" dist="38100" dir="2700000" algn="tl">
                    <a:srgbClr val="000000">
                      <a:alpha val="43137"/>
                    </a:srgbClr>
                  </a:outerShdw>
                </a:effectLst>
              </a:rPr>
              <a:t>Applications </a:t>
            </a:r>
            <a:endParaRPr lang="it-IT" altLang="en-US" sz="3200" dirty="0" smtClean="0">
              <a:solidFill>
                <a:srgbClr val="C00000"/>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0"/>
          </p:nvPr>
        </p:nvSpPr>
        <p:spPr>
          <a:prstGeom prst="rect">
            <a:avLst/>
          </a:prstGeom>
        </p:spPr>
        <p:txBody>
          <a:bodyPr/>
          <a:lstStyle/>
          <a:p>
            <a:pPr>
              <a:defRPr/>
            </a:pPr>
            <a:fld id="{ABD76814-D8B1-4D36-A3CB-AC8922861EEA}" type="slidenum">
              <a:rPr lang="it-IT" smtClean="0"/>
              <a:pPr>
                <a:defRPr/>
              </a:pPr>
              <a:t>1</a:t>
            </a:fld>
            <a:endParaRPr lang="it-IT" dirty="0"/>
          </a:p>
        </p:txBody>
      </p:sp>
    </p:spTree>
    <p:extLst>
      <p:ext uri="{BB962C8B-B14F-4D97-AF65-F5344CB8AC3E}">
        <p14:creationId xmlns:p14="http://schemas.microsoft.com/office/powerpoint/2010/main" val="178936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pPr>
              <a:defRPr/>
            </a:pPr>
            <a:r>
              <a:rPr lang="en-US" altLang="en-US" dirty="0" smtClean="0"/>
              <a:t>Architectures – ARM…</a:t>
            </a:r>
          </a:p>
        </p:txBody>
      </p:sp>
      <p:sp>
        <p:nvSpPr>
          <p:cNvPr id="49155" name="Segnaposto contenuto 2"/>
          <p:cNvSpPr>
            <a:spLocks noGrp="1"/>
          </p:cNvSpPr>
          <p:nvPr>
            <p:ph idx="1"/>
          </p:nvPr>
        </p:nvSpPr>
        <p:spPr/>
        <p:txBody>
          <a:bodyPr/>
          <a:lstStyle/>
          <a:p>
            <a:r>
              <a:rPr lang="en-US" altLang="en-US" sz="1800" dirty="0" err="1" smtClean="0"/>
              <a:t>Suppported</a:t>
            </a:r>
            <a:r>
              <a:rPr lang="en-US" altLang="en-US" sz="1800" dirty="0" smtClean="0"/>
              <a:t> on</a:t>
            </a:r>
          </a:p>
          <a:p>
            <a:pPr lvl="1"/>
            <a:r>
              <a:rPr lang="en-US" altLang="en-US" sz="1600" dirty="0" smtClean="0"/>
              <a:t>Android, iOS, Win Phone, </a:t>
            </a:r>
            <a:r>
              <a:rPr lang="en-US" altLang="en-US" sz="1600" dirty="0" err="1" smtClean="0"/>
              <a:t>Tizen</a:t>
            </a:r>
            <a:r>
              <a:rPr lang="en-US" altLang="en-US" sz="1600" dirty="0" smtClean="0"/>
              <a:t>, Firefox OS, BlackBerry, Ubuntu Phone, …</a:t>
            </a:r>
          </a:p>
          <a:p>
            <a:r>
              <a:rPr lang="en-US" altLang="en-US" sz="1800" dirty="0" smtClean="0"/>
              <a:t>Biggest mobile market share</a:t>
            </a:r>
          </a:p>
          <a:p>
            <a:r>
              <a:rPr lang="en-US" altLang="en-US" sz="1800" dirty="0" smtClean="0"/>
              <a:t>Typically paired with mobile GPUs. Existing brands:</a:t>
            </a:r>
          </a:p>
          <a:p>
            <a:pPr lvl="1"/>
            <a:r>
              <a:rPr lang="en-US" altLang="en-US" sz="1600" dirty="0" smtClean="0"/>
              <a:t>Adreno 4x0/5x0 – Qualcomm</a:t>
            </a:r>
          </a:p>
          <a:p>
            <a:pPr lvl="1"/>
            <a:r>
              <a:rPr lang="en-US" altLang="en-US" sz="1600" dirty="0" err="1" smtClean="0"/>
              <a:t>PowerVR</a:t>
            </a:r>
            <a:r>
              <a:rPr lang="en-US" altLang="en-US" sz="1600" dirty="0" smtClean="0"/>
              <a:t> 8XE (Rogue) – Imagination</a:t>
            </a:r>
          </a:p>
          <a:p>
            <a:pPr lvl="1"/>
            <a:r>
              <a:rPr lang="en-US" altLang="en-US" sz="1600" dirty="0" smtClean="0"/>
              <a:t>Mali T8x0/G51/G71 – ARM</a:t>
            </a:r>
          </a:p>
          <a:p>
            <a:r>
              <a:rPr lang="en-US" altLang="en-US" sz="1800" dirty="0" smtClean="0"/>
              <a:t>General strategies:</a:t>
            </a:r>
          </a:p>
          <a:p>
            <a:pPr lvl="1"/>
            <a:r>
              <a:rPr lang="en-US" altLang="en-US" sz="1600" dirty="0" smtClean="0"/>
              <a:t>Cache coherence – week sequential code guarantees on multithreading!!</a:t>
            </a:r>
          </a:p>
          <a:p>
            <a:pPr lvl="1"/>
            <a:r>
              <a:rPr lang="en-US" altLang="en-US" sz="1600" dirty="0" smtClean="0"/>
              <a:t>Heavy </a:t>
            </a:r>
            <a:r>
              <a:rPr lang="en-US" altLang="en-US" sz="1600" b="1" dirty="0" smtClean="0"/>
              <a:t>dependence on compiler </a:t>
            </a:r>
            <a:r>
              <a:rPr lang="en-US" altLang="en-US" sz="1600" dirty="0" smtClean="0">
                <a:sym typeface="Wingdings" pitchFamily="2" charset="2"/>
              </a:rPr>
              <a:t> optimize instruction scheduling</a:t>
            </a:r>
          </a:p>
          <a:p>
            <a:pPr lvl="2"/>
            <a:r>
              <a:rPr lang="en-US" altLang="en-US" sz="1400" dirty="0" smtClean="0">
                <a:sym typeface="Wingdings" pitchFamily="2" charset="2"/>
              </a:rPr>
              <a:t>Operation dependencies , loop unrolling, </a:t>
            </a:r>
            <a:r>
              <a:rPr lang="en-US" altLang="en-US" sz="1400" dirty="0" err="1" smtClean="0">
                <a:sym typeface="Wingdings" pitchFamily="2" charset="2"/>
              </a:rPr>
              <a:t>etc</a:t>
            </a:r>
            <a:r>
              <a:rPr lang="en-US" altLang="en-US" sz="1400" dirty="0" smtClean="0">
                <a:sym typeface="Wingdings" pitchFamily="2" charset="2"/>
              </a:rPr>
              <a:t>…</a:t>
            </a:r>
          </a:p>
          <a:p>
            <a:pPr lvl="1"/>
            <a:r>
              <a:rPr lang="en-US" altLang="en-US" sz="1600" dirty="0" smtClean="0">
                <a:sym typeface="Wingdings" pitchFamily="2" charset="2"/>
              </a:rPr>
              <a:t>Use SIMD extensions</a:t>
            </a:r>
            <a:endParaRPr lang="en-US" altLang="en-US" sz="1600" dirty="0" smtClean="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10</a:t>
            </a:fld>
            <a:endParaRPr lang="it-IT" dirty="0"/>
          </a:p>
        </p:txBody>
      </p:sp>
    </p:spTree>
    <p:extLst>
      <p:ext uri="{BB962C8B-B14F-4D97-AF65-F5344CB8AC3E}">
        <p14:creationId xmlns:p14="http://schemas.microsoft.com/office/powerpoint/2010/main" val="3435486649"/>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a:defRPr/>
            </a:pPr>
            <a:r>
              <a:rPr lang="en-US" altLang="en-US" dirty="0" smtClean="0"/>
              <a:t>Architecture types</a:t>
            </a:r>
          </a:p>
        </p:txBody>
      </p:sp>
      <p:sp>
        <p:nvSpPr>
          <p:cNvPr id="5" name="Marcador de contenido 4"/>
          <p:cNvSpPr>
            <a:spLocks noGrp="1"/>
          </p:cNvSpPr>
          <p:nvPr>
            <p:ph idx="1"/>
          </p:nvPr>
        </p:nvSpPr>
        <p:spPr/>
        <p:txBody>
          <a:bodyPr/>
          <a:lstStyle/>
          <a:p>
            <a:r>
              <a:rPr lang="en-US" dirty="0" smtClean="0"/>
              <a:t>High performance</a:t>
            </a:r>
          </a:p>
          <a:p>
            <a:pPr lvl="1"/>
            <a:r>
              <a:rPr lang="en-US" dirty="0" smtClean="0"/>
              <a:t>Premium smartphones &amp; tablets</a:t>
            </a:r>
          </a:p>
          <a:p>
            <a:r>
              <a:rPr lang="en-US" dirty="0" smtClean="0"/>
              <a:t>High area efficiency</a:t>
            </a:r>
          </a:p>
          <a:p>
            <a:pPr lvl="1"/>
            <a:r>
              <a:rPr lang="en-US" dirty="0" smtClean="0"/>
              <a:t>Medium-to-low smartphones</a:t>
            </a:r>
          </a:p>
          <a:p>
            <a:r>
              <a:rPr lang="en-US" dirty="0" smtClean="0"/>
              <a:t>Ultra-low power</a:t>
            </a:r>
          </a:p>
          <a:p>
            <a:pPr lvl="1"/>
            <a:r>
              <a:rPr lang="en-US" dirty="0" smtClean="0"/>
              <a:t>Smartwatches</a:t>
            </a:r>
            <a:endParaRPr lang="en-US" dirty="0"/>
          </a:p>
        </p:txBody>
      </p:sp>
      <p:sp>
        <p:nvSpPr>
          <p:cNvPr id="3" name="Slide Number Placeholder 2"/>
          <p:cNvSpPr>
            <a:spLocks noGrp="1"/>
          </p:cNvSpPr>
          <p:nvPr>
            <p:ph type="sldNum" sz="quarter" idx="10"/>
          </p:nvPr>
        </p:nvSpPr>
        <p:spPr/>
        <p:txBody>
          <a:bodyPr/>
          <a:lstStyle/>
          <a:p>
            <a:fld id="{CDD5A0C4-374E-4A5F-AA4B-DD54C2904D20}" type="slidenum">
              <a:rPr lang="it-IT" smtClean="0"/>
              <a:pPr/>
              <a:t>11</a:t>
            </a:fld>
            <a:endParaRPr lang="it-IT" dirty="0"/>
          </a:p>
        </p:txBody>
      </p:sp>
    </p:spTree>
    <p:extLst>
      <p:ext uri="{BB962C8B-B14F-4D97-AF65-F5344CB8AC3E}">
        <p14:creationId xmlns:p14="http://schemas.microsoft.com/office/powerpoint/2010/main" val="267933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Titolo 1"/>
          <p:cNvSpPr>
            <a:spLocks noGrp="1"/>
          </p:cNvSpPr>
          <p:nvPr>
            <p:ph type="title" idx="4294967295"/>
          </p:nvPr>
        </p:nvSpPr>
        <p:spPr>
          <a:xfrm>
            <a:off x="0" y="476250"/>
            <a:ext cx="8682038" cy="990600"/>
          </a:xfrm>
        </p:spPr>
        <p:txBody>
          <a:bodyPr/>
          <a:lstStyle/>
          <a:p>
            <a:pPr>
              <a:defRPr/>
            </a:pPr>
            <a:r>
              <a:rPr lang="en-US" altLang="en-US" smtClean="0"/>
              <a:t>Architectures</a:t>
            </a:r>
          </a:p>
        </p:txBody>
      </p:sp>
      <p:sp>
        <p:nvSpPr>
          <p:cNvPr id="53251" name="TextBox 2"/>
          <p:cNvSpPr txBox="1">
            <a:spLocks noChangeArrowheads="1"/>
          </p:cNvSpPr>
          <p:nvPr/>
        </p:nvSpPr>
        <p:spPr bwMode="auto">
          <a:xfrm>
            <a:off x="495300" y="2870200"/>
            <a:ext cx="795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lgn="ctr" eaLnBrk="1" hangingPunct="1"/>
            <a:r>
              <a:rPr lang="en-US" altLang="it-IT" sz="4000" b="1" u="none" dirty="0" smtClean="0"/>
              <a:t>Mobile GPU architecture trends</a:t>
            </a:r>
            <a:endParaRPr lang="en-US" altLang="it-IT" sz="4000" b="1" u="none"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12</a:t>
            </a:fld>
            <a:endParaRPr lang="it-IT" dirty="0"/>
          </a:p>
        </p:txBody>
      </p:sp>
    </p:spTree>
    <p:extLst>
      <p:ext uri="{BB962C8B-B14F-4D97-AF65-F5344CB8AC3E}">
        <p14:creationId xmlns:p14="http://schemas.microsoft.com/office/powerpoint/2010/main" val="202397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a:defRPr/>
            </a:pPr>
            <a:r>
              <a:rPr lang="en-US" altLang="en-US" dirty="0" smtClean="0"/>
              <a:t>Graphics pipeline trends</a:t>
            </a:r>
          </a:p>
        </p:txBody>
      </p:sp>
      <p:sp>
        <p:nvSpPr>
          <p:cNvPr id="5" name="Marcador de contenido 4"/>
          <p:cNvSpPr>
            <a:spLocks noGrp="1"/>
          </p:cNvSpPr>
          <p:nvPr>
            <p:ph idx="1"/>
          </p:nvPr>
        </p:nvSpPr>
        <p:spPr/>
        <p:txBody>
          <a:bodyPr/>
          <a:lstStyle/>
          <a:p>
            <a:r>
              <a:rPr lang="en-US" dirty="0" smtClean="0"/>
              <a:t>Tiled rendering</a:t>
            </a:r>
          </a:p>
          <a:p>
            <a:r>
              <a:rPr lang="en-US" dirty="0" smtClean="0"/>
              <a:t>Data (texture) compression</a:t>
            </a:r>
          </a:p>
          <a:p>
            <a:r>
              <a:rPr lang="en-US" dirty="0" smtClean="0"/>
              <a:t>Other optimizations</a:t>
            </a:r>
            <a:endParaRPr lang="en-US" dirty="0"/>
          </a:p>
        </p:txBody>
      </p:sp>
      <p:sp>
        <p:nvSpPr>
          <p:cNvPr id="3" name="Slide Number Placeholder 2"/>
          <p:cNvSpPr>
            <a:spLocks noGrp="1"/>
          </p:cNvSpPr>
          <p:nvPr>
            <p:ph type="sldNum" sz="quarter" idx="10"/>
          </p:nvPr>
        </p:nvSpPr>
        <p:spPr/>
        <p:txBody>
          <a:bodyPr/>
          <a:lstStyle/>
          <a:p>
            <a:fld id="{CDD5A0C4-374E-4A5F-AA4B-DD54C2904D20}" type="slidenum">
              <a:rPr lang="it-IT" smtClean="0"/>
              <a:pPr/>
              <a:t>13</a:t>
            </a:fld>
            <a:endParaRPr lang="it-IT" dirty="0"/>
          </a:p>
        </p:txBody>
      </p:sp>
    </p:spTree>
    <p:extLst>
      <p:ext uri="{BB962C8B-B14F-4D97-AF65-F5344CB8AC3E}">
        <p14:creationId xmlns:p14="http://schemas.microsoft.com/office/powerpoint/2010/main" val="3154535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pPr>
              <a:defRPr/>
            </a:pPr>
            <a:r>
              <a:rPr lang="en-US" altLang="en-US" dirty="0" smtClean="0"/>
              <a:t>Tiled Rendering</a:t>
            </a:r>
          </a:p>
        </p:txBody>
      </p:sp>
      <p:sp>
        <p:nvSpPr>
          <p:cNvPr id="59395" name="Segnaposto contenuto 2"/>
          <p:cNvSpPr>
            <a:spLocks noGrp="1"/>
          </p:cNvSpPr>
          <p:nvPr>
            <p:ph idx="1"/>
          </p:nvPr>
        </p:nvSpPr>
        <p:spPr/>
        <p:txBody>
          <a:bodyPr/>
          <a:lstStyle/>
          <a:p>
            <a:r>
              <a:rPr lang="en-US" altLang="en-US" dirty="0" smtClean="0"/>
              <a:t>Immediate Mode Rendering (IMR)</a:t>
            </a:r>
          </a:p>
          <a:p>
            <a:r>
              <a:rPr lang="en-US" altLang="en-US" dirty="0" smtClean="0"/>
              <a:t>Tile-Based Rendering (TBR)</a:t>
            </a:r>
          </a:p>
          <a:p>
            <a:r>
              <a:rPr lang="en-US" altLang="en-US" dirty="0" smtClean="0"/>
              <a:t>Tile-Based Deferred Rendering (TBDR)</a:t>
            </a:r>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14</a:t>
            </a:fld>
            <a:endParaRPr lang="it-IT" dirty="0"/>
          </a:p>
        </p:txBody>
      </p:sp>
    </p:spTree>
    <p:extLst>
      <p:ext uri="{BB962C8B-B14F-4D97-AF65-F5344CB8AC3E}">
        <p14:creationId xmlns:p14="http://schemas.microsoft.com/office/powerpoint/2010/main" val="1981023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pPr>
              <a:defRPr/>
            </a:pPr>
            <a:r>
              <a:rPr lang="en-US" altLang="en-US" smtClean="0"/>
              <a:t>Architectures – GPU</a:t>
            </a:r>
          </a:p>
        </p:txBody>
      </p:sp>
      <p:sp>
        <p:nvSpPr>
          <p:cNvPr id="3" name="Marcador de contenido 2"/>
          <p:cNvSpPr>
            <a:spLocks noGrp="1"/>
          </p:cNvSpPr>
          <p:nvPr>
            <p:ph idx="1"/>
          </p:nvPr>
        </p:nvSpPr>
        <p:spPr/>
        <p:txBody>
          <a:bodyPr/>
          <a:lstStyle/>
          <a:p>
            <a:r>
              <a:rPr lang="en-US" altLang="en-US" dirty="0" err="1"/>
              <a:t>Inmediate</a:t>
            </a:r>
            <a:r>
              <a:rPr lang="en-US" altLang="en-US" dirty="0"/>
              <a:t> Mode Rendering (IMR)</a:t>
            </a:r>
          </a:p>
          <a:p>
            <a:pPr lvl="1"/>
            <a:r>
              <a:rPr lang="en-US" altLang="en-US" dirty="0"/>
              <a:t>Geometry is processed in submission order</a:t>
            </a:r>
          </a:p>
          <a:p>
            <a:pPr lvl="2"/>
            <a:r>
              <a:rPr lang="en-US" altLang="en-US" dirty="0"/>
              <a:t>High </a:t>
            </a:r>
            <a:r>
              <a:rPr lang="en-US" altLang="en-US" b="1" dirty="0"/>
              <a:t>overdraw</a:t>
            </a:r>
            <a:r>
              <a:rPr lang="en-US" altLang="en-US" dirty="0"/>
              <a:t> (shaded pixels can be overwritten)</a:t>
            </a:r>
          </a:p>
          <a:p>
            <a:pPr lvl="1"/>
            <a:r>
              <a:rPr lang="en-US" altLang="en-US" dirty="0"/>
              <a:t>Buffers are kept in System Memory</a:t>
            </a:r>
          </a:p>
          <a:p>
            <a:pPr lvl="2"/>
            <a:r>
              <a:rPr lang="en-US" altLang="en-US" dirty="0"/>
              <a:t>High bandwidth / power / latency</a:t>
            </a:r>
          </a:p>
          <a:p>
            <a:pPr lvl="1"/>
            <a:r>
              <a:rPr lang="en-US" altLang="en-US" dirty="0"/>
              <a:t>Early-Z helps depending on geometry sorting</a:t>
            </a:r>
          </a:p>
          <a:p>
            <a:pPr lvl="2"/>
            <a:r>
              <a:rPr lang="en-US" altLang="en-US" dirty="0"/>
              <a:t>Depth buffer value closer than fragment </a:t>
            </a:r>
            <a:r>
              <a:rPr lang="en-US" altLang="en-US" dirty="0">
                <a:sym typeface="Wingdings" pitchFamily="2" charset="2"/>
              </a:rPr>
              <a:t> discard</a:t>
            </a:r>
            <a:endParaRPr lang="en-US" altLang="en-US" dirty="0"/>
          </a:p>
          <a:p>
            <a:endParaRPr lang="es-ES"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15</a:t>
            </a:fld>
            <a:endParaRPr lang="it-IT" dirty="0"/>
          </a:p>
        </p:txBody>
      </p:sp>
      <p:grpSp>
        <p:nvGrpSpPr>
          <p:cNvPr id="60420" name="Gruppo 2"/>
          <p:cNvGrpSpPr>
            <a:grpSpLocks/>
          </p:cNvGrpSpPr>
          <p:nvPr/>
        </p:nvGrpSpPr>
        <p:grpSpPr bwMode="auto">
          <a:xfrm>
            <a:off x="0" y="4189413"/>
            <a:ext cx="9144000" cy="2127250"/>
            <a:chOff x="141733" y="2912203"/>
            <a:chExt cx="10028189" cy="2334726"/>
          </a:xfrm>
        </p:grpSpPr>
        <p:pic>
          <p:nvPicPr>
            <p:cNvPr id="60432" name="Picture 20" descr="http://withimagination.imgtec.com/wp-content/uploads/2013/05/IMR-Pip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567" y="2912203"/>
              <a:ext cx="8802521" cy="21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3" name="CasellaDiTesto 1"/>
            <p:cNvSpPr txBox="1">
              <a:spLocks noChangeArrowheads="1"/>
            </p:cNvSpPr>
            <p:nvPr/>
          </p:nvSpPr>
          <p:spPr bwMode="auto">
            <a:xfrm>
              <a:off x="141733" y="4942988"/>
              <a:ext cx="10028189" cy="303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lgn="ctr" eaLnBrk="1" hangingPunct="1"/>
              <a:r>
                <a:rPr lang="en-US" altLang="en-US" sz="1200" b="1" u="none"/>
                <a:t>http://blog.imgtec.com/powervr/understanding-powervr-series5xt-powervr-tbdr-and-architecture-efficiency-part-4</a:t>
              </a:r>
            </a:p>
          </p:txBody>
        </p:sp>
      </p:grpSp>
      <p:grpSp>
        <p:nvGrpSpPr>
          <p:cNvPr id="60421" name="Group 3"/>
          <p:cNvGrpSpPr>
            <a:grpSpLocks/>
          </p:cNvGrpSpPr>
          <p:nvPr/>
        </p:nvGrpSpPr>
        <p:grpSpPr bwMode="auto">
          <a:xfrm>
            <a:off x="7626350" y="668338"/>
            <a:ext cx="1104900" cy="307975"/>
            <a:chOff x="7899400" y="1079500"/>
            <a:chExt cx="1104621" cy="457200"/>
          </a:xfrm>
        </p:grpSpPr>
        <p:sp>
          <p:nvSpPr>
            <p:cNvPr id="60430" name="Rectangle 1"/>
            <p:cNvSpPr>
              <a:spLocks noChangeArrowheads="1"/>
            </p:cNvSpPr>
            <p:nvPr/>
          </p:nvSpPr>
          <p:spPr bwMode="auto">
            <a:xfrm>
              <a:off x="7899400" y="1079500"/>
              <a:ext cx="546100" cy="457200"/>
            </a:xfrm>
            <a:prstGeom prst="rect">
              <a:avLst/>
            </a:prstGeom>
            <a:solidFill>
              <a:schemeClr val="accent1"/>
            </a:solidFill>
            <a:ln w="9525" algn="ctr">
              <a:solidFill>
                <a:schemeClr val="tx1"/>
              </a:solidFill>
              <a:round/>
              <a:headEnd/>
              <a:tailEnd/>
            </a:ln>
          </p:spPr>
          <p:txBody>
            <a:bodyPr/>
            <a:lstStyle/>
            <a:p>
              <a:pPr algn="ctr" eaLnBrk="0" hangingPunct="0"/>
              <a:r>
                <a:rPr lang="en-US" altLang="it-IT" sz="1600" b="1" u="none"/>
                <a:t>VS</a:t>
              </a:r>
            </a:p>
          </p:txBody>
        </p:sp>
        <p:sp>
          <p:nvSpPr>
            <p:cNvPr id="60431" name="Rectangle 7"/>
            <p:cNvSpPr>
              <a:spLocks noChangeArrowheads="1"/>
            </p:cNvSpPr>
            <p:nvPr/>
          </p:nvSpPr>
          <p:spPr bwMode="auto">
            <a:xfrm>
              <a:off x="8457921" y="1079500"/>
              <a:ext cx="546100" cy="457200"/>
            </a:xfrm>
            <a:prstGeom prst="rect">
              <a:avLst/>
            </a:prstGeom>
            <a:solidFill>
              <a:schemeClr val="accent1"/>
            </a:solidFill>
            <a:ln w="9525" algn="ctr">
              <a:solidFill>
                <a:schemeClr val="tx1"/>
              </a:solidFill>
              <a:round/>
              <a:headEnd/>
              <a:tailEnd/>
            </a:ln>
          </p:spPr>
          <p:txBody>
            <a:bodyPr/>
            <a:lstStyle/>
            <a:p>
              <a:pPr algn="ctr" eaLnBrk="0" hangingPunct="0"/>
              <a:r>
                <a:rPr lang="en-US" altLang="it-IT" sz="1600" b="1" u="none"/>
                <a:t>FS</a:t>
              </a:r>
            </a:p>
          </p:txBody>
        </p:sp>
      </p:grpSp>
      <p:grpSp>
        <p:nvGrpSpPr>
          <p:cNvPr id="60422" name="Group 4"/>
          <p:cNvGrpSpPr>
            <a:grpSpLocks/>
          </p:cNvGrpSpPr>
          <p:nvPr/>
        </p:nvGrpSpPr>
        <p:grpSpPr bwMode="auto">
          <a:xfrm>
            <a:off x="6159500" y="577850"/>
            <a:ext cx="685800" cy="812800"/>
            <a:chOff x="6807200" y="902445"/>
            <a:chExt cx="685800" cy="812055"/>
          </a:xfrm>
        </p:grpSpPr>
        <p:sp>
          <p:nvSpPr>
            <p:cNvPr id="60427" name="Isosceles Triangle 2"/>
            <p:cNvSpPr>
              <a:spLocks noChangeArrowheads="1"/>
            </p:cNvSpPr>
            <p:nvPr/>
          </p:nvSpPr>
          <p:spPr bwMode="auto">
            <a:xfrm rot="-1800000">
              <a:off x="6807200" y="1079500"/>
              <a:ext cx="342900" cy="368300"/>
            </a:xfrm>
            <a:prstGeom prst="triangle">
              <a:avLst>
                <a:gd name="adj" fmla="val 50000"/>
              </a:avLst>
            </a:prstGeom>
            <a:solidFill>
              <a:srgbClr val="00B0F0"/>
            </a:solidFill>
            <a:ln w="9525" algn="ctr">
              <a:solidFill>
                <a:schemeClr val="tx1"/>
              </a:solidFill>
              <a:round/>
              <a:headEnd/>
              <a:tailEnd/>
            </a:ln>
          </p:spPr>
          <p:txBody>
            <a:bodyPr/>
            <a:lstStyle/>
            <a:p>
              <a:pPr eaLnBrk="0" hangingPunct="0"/>
              <a:endParaRPr lang="it-IT" altLang="it-IT" sz="2400" u="none"/>
            </a:p>
          </p:txBody>
        </p:sp>
        <p:sp>
          <p:nvSpPr>
            <p:cNvPr id="60428" name="Isosceles Triangle 9"/>
            <p:cNvSpPr>
              <a:spLocks noChangeArrowheads="1"/>
            </p:cNvSpPr>
            <p:nvPr/>
          </p:nvSpPr>
          <p:spPr bwMode="auto">
            <a:xfrm rot="-7200000">
              <a:off x="7047755" y="889745"/>
              <a:ext cx="342900" cy="368300"/>
            </a:xfrm>
            <a:prstGeom prst="triangle">
              <a:avLst>
                <a:gd name="adj" fmla="val 50000"/>
              </a:avLst>
            </a:prstGeom>
            <a:solidFill>
              <a:srgbClr val="FF0000"/>
            </a:solidFill>
            <a:ln w="9525" algn="ctr">
              <a:solidFill>
                <a:schemeClr val="tx1"/>
              </a:solidFill>
              <a:round/>
              <a:headEnd/>
              <a:tailEnd/>
            </a:ln>
          </p:spPr>
          <p:txBody>
            <a:bodyPr/>
            <a:lstStyle/>
            <a:p>
              <a:pPr eaLnBrk="0" hangingPunct="0"/>
              <a:endParaRPr lang="it-IT" altLang="it-IT" sz="2400" u="none"/>
            </a:p>
          </p:txBody>
        </p:sp>
        <p:sp>
          <p:nvSpPr>
            <p:cNvPr id="60429" name="Isosceles Triangle 10"/>
            <p:cNvSpPr>
              <a:spLocks noChangeArrowheads="1"/>
            </p:cNvSpPr>
            <p:nvPr/>
          </p:nvSpPr>
          <p:spPr bwMode="auto">
            <a:xfrm rot="1800000">
              <a:off x="7150100" y="1346200"/>
              <a:ext cx="342900" cy="368300"/>
            </a:xfrm>
            <a:prstGeom prst="triangle">
              <a:avLst>
                <a:gd name="adj" fmla="val 50000"/>
              </a:avLst>
            </a:prstGeom>
            <a:solidFill>
              <a:srgbClr val="FFFF00"/>
            </a:solidFill>
            <a:ln w="9525" algn="ctr">
              <a:solidFill>
                <a:schemeClr val="tx1"/>
              </a:solidFill>
              <a:round/>
              <a:headEnd/>
              <a:tailEnd/>
            </a:ln>
          </p:spPr>
          <p:txBody>
            <a:bodyPr/>
            <a:lstStyle/>
            <a:p>
              <a:pPr eaLnBrk="0" hangingPunct="0"/>
              <a:endParaRPr lang="it-IT" altLang="it-IT" sz="2400" u="none"/>
            </a:p>
          </p:txBody>
        </p:sp>
      </p:grpSp>
      <p:pic>
        <p:nvPicPr>
          <p:cNvPr id="6042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4900" y="1495425"/>
            <a:ext cx="1423988" cy="827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bwMode="auto">
          <a:xfrm>
            <a:off x="7099300" y="642938"/>
            <a:ext cx="355600" cy="511175"/>
          </a:xfrm>
          <a:prstGeom prst="rightArrow">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u="none">
              <a:latin typeface="Arial" charset="0"/>
              <a:ea typeface="ＭＳ Ｐゴシック" charset="-128"/>
              <a:cs typeface="+mn-cs"/>
            </a:endParaRPr>
          </a:p>
        </p:txBody>
      </p:sp>
      <p:sp>
        <p:nvSpPr>
          <p:cNvPr id="16" name="Right Arrow 15"/>
          <p:cNvSpPr/>
          <p:nvPr/>
        </p:nvSpPr>
        <p:spPr bwMode="auto">
          <a:xfrm rot="5400000">
            <a:off x="7989094" y="1050132"/>
            <a:ext cx="355600" cy="512762"/>
          </a:xfrm>
          <a:prstGeom prst="rightArrow">
            <a:avLst/>
          </a:prstGeom>
          <a:solidFill>
            <a:schemeClr val="tx2">
              <a:lumMod val="75000"/>
              <a:lumOff val="25000"/>
            </a:schemeClr>
          </a:solidFill>
          <a:ln w="9525" cap="flat" cmpd="sng" algn="ctr">
            <a:solidFill>
              <a:schemeClr val="tx1"/>
            </a:solidFill>
            <a:prstDash val="solid"/>
            <a:round/>
            <a:headEnd type="none" w="med" len="med"/>
            <a:tailEnd type="none" w="med" len="med"/>
          </a:ln>
          <a:effectLst/>
        </p:spPr>
        <p:txBody>
          <a:bodyPr/>
          <a:lstStyle/>
          <a:p>
            <a:pPr eaLnBrk="0" hangingPunct="0">
              <a:defRPr/>
            </a:pPr>
            <a:endParaRPr lang="en-US" sz="2400" u="none">
              <a:latin typeface="Arial" charset="0"/>
              <a:ea typeface="ＭＳ Ｐゴシック" charset="-128"/>
              <a:cs typeface="+mn-cs"/>
            </a:endParaRPr>
          </a:p>
        </p:txBody>
      </p:sp>
    </p:spTree>
    <p:extLst>
      <p:ext uri="{BB962C8B-B14F-4D97-AF65-F5344CB8AC3E}">
        <p14:creationId xmlns:p14="http://schemas.microsoft.com/office/powerpoint/2010/main" val="3694307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4100" y="538163"/>
            <a:ext cx="20574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06" name="Titolo 1"/>
          <p:cNvSpPr>
            <a:spLocks noGrp="1"/>
          </p:cNvSpPr>
          <p:nvPr>
            <p:ph type="title"/>
          </p:nvPr>
        </p:nvSpPr>
        <p:spPr/>
        <p:txBody>
          <a:bodyPr/>
          <a:lstStyle/>
          <a:p>
            <a:pPr>
              <a:defRPr/>
            </a:pPr>
            <a:r>
              <a:rPr lang="en-US" altLang="en-US" smtClean="0"/>
              <a:t>Architectures – GPU</a:t>
            </a:r>
          </a:p>
        </p:txBody>
      </p:sp>
      <p:sp>
        <p:nvSpPr>
          <p:cNvPr id="3" name="Marcador de contenido 2"/>
          <p:cNvSpPr>
            <a:spLocks noGrp="1"/>
          </p:cNvSpPr>
          <p:nvPr>
            <p:ph idx="1"/>
          </p:nvPr>
        </p:nvSpPr>
        <p:spPr/>
        <p:txBody>
          <a:bodyPr/>
          <a:lstStyle/>
          <a:p>
            <a:r>
              <a:rPr lang="en-US" altLang="en-US" sz="2000" dirty="0"/>
              <a:t>Tile Based Rendering (TBR)</a:t>
            </a:r>
          </a:p>
          <a:p>
            <a:pPr lvl="1"/>
            <a:r>
              <a:rPr lang="en-US" altLang="en-US" sz="1800" dirty="0"/>
              <a:t>Rasterizing per-tile (triangles in bins per tile) 16x16, 32x32</a:t>
            </a:r>
            <a:endParaRPr lang="en-US" altLang="en-US" sz="1800" b="1" dirty="0"/>
          </a:p>
          <a:p>
            <a:pPr lvl="2"/>
            <a:r>
              <a:rPr lang="en-US" altLang="en-US" sz="1600" dirty="0"/>
              <a:t>Buffers are kept on-chip memory (GPU) – fast! </a:t>
            </a:r>
            <a:r>
              <a:rPr lang="en-US" altLang="en-US" sz="1600" b="1" dirty="0">
                <a:sym typeface="Wingdings" pitchFamily="2" charset="2"/>
              </a:rPr>
              <a:t> geometry limit?</a:t>
            </a:r>
            <a:endParaRPr lang="en-US" altLang="en-US" sz="1600" dirty="0"/>
          </a:p>
          <a:p>
            <a:pPr lvl="1"/>
            <a:r>
              <a:rPr lang="en-US" altLang="en-US" sz="1800" dirty="0"/>
              <a:t>Triangles processed in submission order (TB-IMR)</a:t>
            </a:r>
          </a:p>
          <a:p>
            <a:pPr lvl="2"/>
            <a:r>
              <a:rPr lang="en-US" altLang="en-US" sz="1600" b="1" dirty="0"/>
              <a:t>Overdraw  (front-to-back -&gt; early z cull)</a:t>
            </a:r>
          </a:p>
          <a:p>
            <a:pPr lvl="1"/>
            <a:r>
              <a:rPr lang="en-US" altLang="en-US" sz="1800" dirty="0"/>
              <a:t>Early-Z helps depending on geometry sorting</a:t>
            </a:r>
          </a:p>
          <a:p>
            <a:pPr lvl="1"/>
            <a:endParaRPr lang="en-US" altLang="en-US" sz="1800" dirty="0"/>
          </a:p>
          <a:p>
            <a:pPr lvl="1"/>
            <a:endParaRPr lang="en-US" altLang="en-US" sz="1800" dirty="0"/>
          </a:p>
          <a:p>
            <a:endParaRPr lang="es-ES"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16</a:t>
            </a:fld>
            <a:endParaRPr lang="it-IT" dirty="0"/>
          </a:p>
        </p:txBody>
      </p:sp>
      <p:grpSp>
        <p:nvGrpSpPr>
          <p:cNvPr id="61445" name="Gruppo 15"/>
          <p:cNvGrpSpPr>
            <a:grpSpLocks/>
          </p:cNvGrpSpPr>
          <p:nvPr/>
        </p:nvGrpSpPr>
        <p:grpSpPr bwMode="auto">
          <a:xfrm>
            <a:off x="249238" y="3924300"/>
            <a:ext cx="8583612" cy="2414588"/>
            <a:chOff x="288925" y="3011707"/>
            <a:chExt cx="8583613" cy="2414020"/>
          </a:xfrm>
        </p:grpSpPr>
        <p:pic>
          <p:nvPicPr>
            <p:cNvPr id="61453" name="Picture 22" descr="http://withimagination.imgtec.com/wp-content/uploads/2013/05/TBR-Pip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270" y="3011707"/>
              <a:ext cx="7290921" cy="22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4" name="CasellaDiTesto 40"/>
            <p:cNvSpPr txBox="1">
              <a:spLocks noChangeArrowheads="1"/>
            </p:cNvSpPr>
            <p:nvPr/>
          </p:nvSpPr>
          <p:spPr bwMode="auto">
            <a:xfrm>
              <a:off x="288925" y="5148728"/>
              <a:ext cx="85836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eaLnBrk="1" hangingPunct="1"/>
              <a:r>
                <a:rPr lang="en-US" altLang="en-US" sz="1200" b="1" u="none"/>
                <a:t>http://blog.imgtec.com/powervr/understanding-powervr-series5xt-powervr-tbdr-and-architecture-efficiency-part-4</a:t>
              </a:r>
            </a:p>
          </p:txBody>
        </p:sp>
      </p:grpSp>
      <p:pic>
        <p:nvPicPr>
          <p:cNvPr id="6144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85063" y="788988"/>
            <a:ext cx="1614487" cy="107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8" name="Freeform 3"/>
          <p:cNvSpPr>
            <a:spLocks/>
          </p:cNvSpPr>
          <p:nvPr/>
        </p:nvSpPr>
        <p:spPr bwMode="auto">
          <a:xfrm>
            <a:off x="6540500" y="825500"/>
            <a:ext cx="1524000" cy="127000"/>
          </a:xfrm>
          <a:custGeom>
            <a:avLst/>
            <a:gdLst>
              <a:gd name="T0" fmla="*/ 0 w 1524000"/>
              <a:gd name="T1" fmla="*/ 0 h 127000"/>
              <a:gd name="T2" fmla="*/ 1524000 w 1524000"/>
              <a:gd name="T3" fmla="*/ 127000 h 127000"/>
              <a:gd name="T4" fmla="*/ 1524000 w 1524000"/>
              <a:gd name="T5" fmla="*/ 127000 h 127000"/>
              <a:gd name="T6" fmla="*/ 0 60000 65536"/>
              <a:gd name="T7" fmla="*/ 0 60000 65536"/>
              <a:gd name="T8" fmla="*/ 0 60000 65536"/>
            </a:gdLst>
            <a:ahLst/>
            <a:cxnLst>
              <a:cxn ang="T6">
                <a:pos x="T0" y="T1"/>
              </a:cxn>
              <a:cxn ang="T7">
                <a:pos x="T2" y="T3"/>
              </a:cxn>
              <a:cxn ang="T8">
                <a:pos x="T4" y="T5"/>
              </a:cxn>
            </a:cxnLst>
            <a:rect l="0" t="0" r="r" b="b"/>
            <a:pathLst>
              <a:path w="1524000" h="127000">
                <a:moveTo>
                  <a:pt x="0" y="0"/>
                </a:moveTo>
                <a:lnTo>
                  <a:pt x="1524000" y="1270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cxnSp>
        <p:nvCxnSpPr>
          <p:cNvPr id="61449" name="Straight Arrow Connector 47118"/>
          <p:cNvCxnSpPr>
            <a:cxnSpLocks noChangeShapeType="1"/>
          </p:cNvCxnSpPr>
          <p:nvPr/>
        </p:nvCxnSpPr>
        <p:spPr bwMode="auto">
          <a:xfrm>
            <a:off x="7010400" y="889000"/>
            <a:ext cx="385763"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61450" name="Straight Arrow Connector 70"/>
          <p:cNvCxnSpPr>
            <a:cxnSpLocks noChangeShapeType="1"/>
          </p:cNvCxnSpPr>
          <p:nvPr/>
        </p:nvCxnSpPr>
        <p:spPr bwMode="auto">
          <a:xfrm>
            <a:off x="7026275" y="1181100"/>
            <a:ext cx="385763"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61451" name="Straight Arrow Connector 72"/>
          <p:cNvCxnSpPr>
            <a:cxnSpLocks noChangeShapeType="1"/>
          </p:cNvCxnSpPr>
          <p:nvPr/>
        </p:nvCxnSpPr>
        <p:spPr bwMode="auto">
          <a:xfrm>
            <a:off x="7026275" y="1498600"/>
            <a:ext cx="385763"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cxnSp>
        <p:nvCxnSpPr>
          <p:cNvPr id="61452" name="Straight Arrow Connector 73"/>
          <p:cNvCxnSpPr>
            <a:cxnSpLocks noChangeShapeType="1"/>
          </p:cNvCxnSpPr>
          <p:nvPr/>
        </p:nvCxnSpPr>
        <p:spPr bwMode="auto">
          <a:xfrm>
            <a:off x="7040563" y="1785938"/>
            <a:ext cx="385762" cy="0"/>
          </a:xfrm>
          <a:prstGeom prst="straightConnector1">
            <a:avLst/>
          </a:prstGeom>
          <a:noFill/>
          <a:ln w="19050" algn="ctr">
            <a:solidFill>
              <a:srgbClr val="FF66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93113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p:txBody>
          <a:bodyPr/>
          <a:lstStyle/>
          <a:p>
            <a:pPr>
              <a:defRPr/>
            </a:pPr>
            <a:r>
              <a:rPr lang="en-US" altLang="en-US" smtClean="0"/>
              <a:t>Architectures – GPU</a:t>
            </a:r>
          </a:p>
        </p:txBody>
      </p:sp>
      <p:sp>
        <p:nvSpPr>
          <p:cNvPr id="2" name="Slide Number Placeholder 1"/>
          <p:cNvSpPr>
            <a:spLocks noGrp="1"/>
          </p:cNvSpPr>
          <p:nvPr>
            <p:ph type="sldNum" sz="quarter" idx="10"/>
          </p:nvPr>
        </p:nvSpPr>
        <p:spPr/>
        <p:txBody>
          <a:bodyPr/>
          <a:lstStyle/>
          <a:p>
            <a:fld id="{CDD5A0C4-374E-4A5F-AA4B-DD54C2904D20}" type="slidenum">
              <a:rPr lang="it-IT" smtClean="0"/>
              <a:pPr/>
              <a:t>17</a:t>
            </a:fld>
            <a:endParaRPr lang="it-IT" dirty="0"/>
          </a:p>
        </p:txBody>
      </p:sp>
      <p:grpSp>
        <p:nvGrpSpPr>
          <p:cNvPr id="62467" name="Gruppo 1"/>
          <p:cNvGrpSpPr>
            <a:grpSpLocks/>
          </p:cNvGrpSpPr>
          <p:nvPr/>
        </p:nvGrpSpPr>
        <p:grpSpPr bwMode="auto">
          <a:xfrm>
            <a:off x="431800" y="4043363"/>
            <a:ext cx="8440738" cy="2246312"/>
            <a:chOff x="-427887" y="2769419"/>
            <a:chExt cx="9769821" cy="2600048"/>
          </a:xfrm>
        </p:grpSpPr>
        <p:pic>
          <p:nvPicPr>
            <p:cNvPr id="62473" name="Picture 2" descr="http://withimagination.imgtec.com/wp-content/uploads/2013/05/TBDR-Pipelin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28" y="2769419"/>
              <a:ext cx="8871298" cy="238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4" name="CasellaDiTesto 28"/>
            <p:cNvSpPr txBox="1">
              <a:spLocks noChangeArrowheads="1"/>
            </p:cNvSpPr>
            <p:nvPr/>
          </p:nvSpPr>
          <p:spPr bwMode="auto">
            <a:xfrm>
              <a:off x="-427887" y="5048978"/>
              <a:ext cx="9769821" cy="320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eaLnBrk="1" hangingPunct="1"/>
              <a:r>
                <a:rPr lang="en-US" altLang="en-US" sz="1200" b="1" u="none"/>
                <a:t>http://blog.imgtec.com/powervr/understanding-powervr-series5xt-powervr-tbdr-and-architecture-efficiency-part-4</a:t>
              </a:r>
            </a:p>
          </p:txBody>
        </p:sp>
      </p:grpSp>
      <p:sp>
        <p:nvSpPr>
          <p:cNvPr id="62469" name="CasellaDiTesto 31"/>
          <p:cNvSpPr txBox="1">
            <a:spLocks noChangeArrowheads="1"/>
          </p:cNvSpPr>
          <p:nvPr/>
        </p:nvSpPr>
        <p:spPr bwMode="auto">
          <a:xfrm>
            <a:off x="5891213" y="2481263"/>
            <a:ext cx="3146425" cy="307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u="sng">
                <a:solidFill>
                  <a:schemeClr val="tx1"/>
                </a:solidFill>
                <a:latin typeface="Arial" pitchFamily="34" charset="0"/>
                <a:ea typeface="ＭＳ Ｐゴシック" pitchFamily="34" charset="-128"/>
              </a:defRPr>
            </a:lvl1pPr>
            <a:lvl2pPr marL="742950" indent="-285750" eaLnBrk="0" hangingPunct="0">
              <a:defRPr u="sng">
                <a:solidFill>
                  <a:schemeClr val="tx1"/>
                </a:solidFill>
                <a:latin typeface="Arial" pitchFamily="34" charset="0"/>
                <a:ea typeface="ＭＳ Ｐゴシック" pitchFamily="34" charset="-128"/>
              </a:defRPr>
            </a:lvl2pPr>
            <a:lvl3pPr marL="1143000" indent="-228600" eaLnBrk="0" hangingPunct="0">
              <a:defRPr u="sng">
                <a:solidFill>
                  <a:schemeClr val="tx1"/>
                </a:solidFill>
                <a:latin typeface="Arial" pitchFamily="34" charset="0"/>
                <a:ea typeface="ＭＳ Ｐゴシック" pitchFamily="34" charset="-128"/>
              </a:defRPr>
            </a:lvl3pPr>
            <a:lvl4pPr marL="1600200" indent="-228600" eaLnBrk="0" hangingPunct="0">
              <a:defRPr u="sng">
                <a:solidFill>
                  <a:schemeClr val="tx1"/>
                </a:solidFill>
                <a:latin typeface="Arial" pitchFamily="34" charset="0"/>
                <a:ea typeface="ＭＳ Ｐゴシック" pitchFamily="34" charset="-128"/>
              </a:defRPr>
            </a:lvl4pPr>
            <a:lvl5pPr marL="2057400" indent="-228600" eaLnBrk="0" hangingPunct="0">
              <a:defRPr u="sng">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u="sng">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u="sng">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u="sng">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u="sng">
                <a:solidFill>
                  <a:schemeClr val="tx1"/>
                </a:solidFill>
                <a:latin typeface="Arial" pitchFamily="34" charset="0"/>
                <a:ea typeface="ＭＳ Ｐゴシック" pitchFamily="34" charset="-128"/>
              </a:defRPr>
            </a:lvl9pPr>
          </a:lstStyle>
          <a:p>
            <a:pPr algn="ctr" eaLnBrk="1" hangingPunct="1"/>
            <a:r>
              <a:rPr lang="en-US" altLang="en-US" sz="1400" b="1" u="none"/>
              <a:t>Limit: ~100Ktri + complex shader</a:t>
            </a:r>
          </a:p>
        </p:txBody>
      </p:sp>
      <p:pic>
        <p:nvPicPr>
          <p:cNvPr id="6247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3468" y="504825"/>
            <a:ext cx="3524250" cy="131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2472" name="Straight Arrow Connector 2"/>
          <p:cNvCxnSpPr>
            <a:cxnSpLocks noChangeShapeType="1"/>
          </p:cNvCxnSpPr>
          <p:nvPr/>
        </p:nvCxnSpPr>
        <p:spPr bwMode="auto">
          <a:xfrm>
            <a:off x="4457700" y="2686050"/>
            <a:ext cx="1384300" cy="0"/>
          </a:xfrm>
          <a:prstGeom prst="straightConnector1">
            <a:avLst/>
          </a:prstGeom>
          <a:noFill/>
          <a:ln w="2857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4" name="Marcador de contenido 3"/>
          <p:cNvSpPr>
            <a:spLocks noGrp="1"/>
          </p:cNvSpPr>
          <p:nvPr>
            <p:ph idx="1"/>
          </p:nvPr>
        </p:nvSpPr>
        <p:spPr>
          <a:xfrm>
            <a:off x="179388" y="1484314"/>
            <a:ext cx="8785225" cy="2661801"/>
          </a:xfrm>
        </p:spPr>
        <p:txBody>
          <a:bodyPr>
            <a:normAutofit fontScale="92500"/>
          </a:bodyPr>
          <a:lstStyle/>
          <a:p>
            <a:pPr>
              <a:defRPr/>
            </a:pPr>
            <a:r>
              <a:rPr lang="en-US" altLang="en-US" dirty="0"/>
              <a:t>Tile Based Deferred Rendering (TBDR)</a:t>
            </a:r>
          </a:p>
          <a:p>
            <a:pPr lvl="1">
              <a:defRPr/>
            </a:pPr>
            <a:r>
              <a:rPr lang="en-US" altLang="en-US" dirty="0">
                <a:cs typeface="Arial" charset="0"/>
              </a:rPr>
              <a:t>Fragment processing (</a:t>
            </a:r>
            <a:r>
              <a:rPr lang="en-US" altLang="en-US" dirty="0" err="1">
                <a:cs typeface="Arial" charset="0"/>
              </a:rPr>
              <a:t>tex</a:t>
            </a:r>
            <a:r>
              <a:rPr lang="en-US" altLang="en-US" dirty="0">
                <a:cs typeface="Arial" charset="0"/>
              </a:rPr>
              <a:t> + shade) ~waits for Hidden Surface Removal</a:t>
            </a:r>
          </a:p>
          <a:p>
            <a:pPr lvl="2">
              <a:defRPr/>
            </a:pPr>
            <a:r>
              <a:rPr lang="en-US" altLang="en-US" dirty="0">
                <a:cs typeface="Arial" charset="0"/>
              </a:rPr>
              <a:t>Micro Depth Buffer – depth test before fragment submission</a:t>
            </a:r>
          </a:p>
          <a:p>
            <a:pPr lvl="3">
              <a:defRPr/>
            </a:pPr>
            <a:r>
              <a:rPr lang="en-US" altLang="en-US" dirty="0">
                <a:cs typeface="Arial" charset="0"/>
              </a:rPr>
              <a:t>whole tile </a:t>
            </a:r>
            <a:r>
              <a:rPr lang="en-US" altLang="en-US" dirty="0">
                <a:cs typeface="Arial" charset="0"/>
                <a:sym typeface="Wingdings" panose="05000000000000000000" pitchFamily="2" charset="2"/>
              </a:rPr>
              <a:t> </a:t>
            </a:r>
            <a:r>
              <a:rPr lang="en-US" altLang="en-US" b="1" dirty="0">
                <a:cs typeface="Arial" charset="0"/>
                <a:sym typeface="Wingdings" panose="05000000000000000000" pitchFamily="2" charset="2"/>
              </a:rPr>
              <a:t>1 frag/pixel </a:t>
            </a:r>
            <a:r>
              <a:rPr lang="en-US" altLang="en-US" dirty="0">
                <a:cs typeface="Arial" charset="0"/>
                <a:sym typeface="Wingdings" panose="05000000000000000000" pitchFamily="2" charset="2"/>
              </a:rPr>
              <a:t></a:t>
            </a:r>
            <a:endParaRPr lang="en-US" altLang="en-US" dirty="0">
              <a:cs typeface="Arial" charset="0"/>
            </a:endParaRPr>
          </a:p>
          <a:p>
            <a:pPr lvl="2">
              <a:defRPr/>
            </a:pPr>
            <a:r>
              <a:rPr lang="en-US" altLang="en-US" dirty="0" err="1">
                <a:cs typeface="Arial" charset="0"/>
              </a:rPr>
              <a:t>iPAD</a:t>
            </a:r>
            <a:r>
              <a:rPr lang="en-US" altLang="en-US" dirty="0">
                <a:cs typeface="Arial" charset="0"/>
              </a:rPr>
              <a:t> 2X slower than Desktop GeForce at HSR (FastMobileShaders_siggraph2011)</a:t>
            </a:r>
          </a:p>
          <a:p>
            <a:pPr lvl="1">
              <a:defRPr/>
            </a:pPr>
            <a:r>
              <a:rPr lang="en-US" altLang="en-US" dirty="0">
                <a:cs typeface="Arial" charset="0"/>
              </a:rPr>
              <a:t>Possible to </a:t>
            </a:r>
            <a:r>
              <a:rPr lang="en-US" altLang="en-US" dirty="0" err="1">
                <a:cs typeface="Arial" charset="0"/>
              </a:rPr>
              <a:t>prefetch</a:t>
            </a:r>
            <a:r>
              <a:rPr lang="en-US" altLang="en-US" dirty="0">
                <a:cs typeface="Arial" charset="0"/>
              </a:rPr>
              <a:t> textures before shading/texturing</a:t>
            </a:r>
          </a:p>
          <a:p>
            <a:pPr lvl="1">
              <a:defRPr/>
            </a:pPr>
            <a:r>
              <a:rPr lang="en-US" altLang="en-US" dirty="0">
                <a:cs typeface="Arial" charset="0"/>
              </a:rPr>
              <a:t>Hard to profile!!! ~~~Timing?</a:t>
            </a:r>
          </a:p>
          <a:p>
            <a:endParaRPr lang="es-ES" dirty="0"/>
          </a:p>
        </p:txBody>
      </p:sp>
    </p:spTree>
    <p:extLst>
      <p:ext uri="{BB962C8B-B14F-4D97-AF65-F5344CB8AC3E}">
        <p14:creationId xmlns:p14="http://schemas.microsoft.com/office/powerpoint/2010/main" val="814691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pPr>
              <a:defRPr/>
            </a:pPr>
            <a:r>
              <a:rPr lang="en-US" altLang="en-US" dirty="0" smtClean="0"/>
              <a:t>Data/texture compression</a:t>
            </a:r>
          </a:p>
        </p:txBody>
      </p:sp>
      <p:sp>
        <p:nvSpPr>
          <p:cNvPr id="59395" name="Segnaposto contenuto 2"/>
          <p:cNvSpPr>
            <a:spLocks noGrp="1"/>
          </p:cNvSpPr>
          <p:nvPr>
            <p:ph idx="1"/>
          </p:nvPr>
        </p:nvSpPr>
        <p:spPr/>
        <p:txBody>
          <a:bodyPr/>
          <a:lstStyle/>
          <a:p>
            <a:r>
              <a:rPr lang="en-US" b="0" dirty="0"/>
              <a:t>ARM’s Adaptive </a:t>
            </a:r>
            <a:r>
              <a:rPr lang="en-US" b="0" dirty="0" smtClean="0"/>
              <a:t>Scalable Texture </a:t>
            </a:r>
            <a:r>
              <a:rPr lang="en-US" b="0" dirty="0"/>
              <a:t>Compression (ASTC</a:t>
            </a:r>
            <a:r>
              <a:rPr lang="en-US" b="0" dirty="0" smtClean="0"/>
              <a:t>) supported by most mobile </a:t>
            </a:r>
            <a:r>
              <a:rPr lang="en-US" b="0" dirty="0"/>
              <a:t>GPU </a:t>
            </a:r>
            <a:r>
              <a:rPr lang="en-US" b="0" dirty="0" smtClean="0"/>
              <a:t>vendors</a:t>
            </a:r>
            <a:endParaRPr lang="en-US" b="0" dirty="0"/>
          </a:p>
          <a:p>
            <a:r>
              <a:rPr lang="en-US" b="0" dirty="0" smtClean="0"/>
              <a:t>ETC2/EAC standard compression OpenGL ES 3.0</a:t>
            </a:r>
          </a:p>
          <a:p>
            <a:r>
              <a:rPr lang="en-US" b="0" dirty="0" smtClean="0"/>
              <a:t>Compression</a:t>
            </a:r>
            <a:r>
              <a:rPr lang="en-US" b="0" dirty="0"/>
              <a:t> </a:t>
            </a:r>
            <a:r>
              <a:rPr lang="en-US" b="0" dirty="0" smtClean="0"/>
              <a:t>hardware also present in </a:t>
            </a:r>
            <a:r>
              <a:rPr lang="en-US" b="0" dirty="0"/>
              <a:t>display </a:t>
            </a:r>
            <a:r>
              <a:rPr lang="en-US" b="0" dirty="0" smtClean="0"/>
              <a:t>hardware </a:t>
            </a:r>
          </a:p>
          <a:p>
            <a:pPr lvl="1"/>
            <a:r>
              <a:rPr lang="en-US" dirty="0" smtClean="0"/>
              <a:t>Rendered images </a:t>
            </a:r>
            <a:r>
              <a:rPr lang="en-US" b="0" dirty="0" smtClean="0"/>
              <a:t>stored</a:t>
            </a:r>
            <a:r>
              <a:rPr lang="en-US" dirty="0"/>
              <a:t> </a:t>
            </a:r>
            <a:r>
              <a:rPr lang="en-US" b="0" dirty="0" smtClean="0"/>
              <a:t>and </a:t>
            </a:r>
            <a:r>
              <a:rPr lang="en-US" b="0" dirty="0"/>
              <a:t>transferred to the display in </a:t>
            </a:r>
            <a:r>
              <a:rPr lang="en-US" b="0" dirty="0" smtClean="0"/>
              <a:t>a compressed </a:t>
            </a:r>
          </a:p>
          <a:p>
            <a:pPr lvl="2"/>
            <a:r>
              <a:rPr lang="en-US" dirty="0" smtClean="0"/>
              <a:t>S</a:t>
            </a:r>
            <a:r>
              <a:rPr lang="en-US" b="0" dirty="0" smtClean="0"/>
              <a:t>aving bandwidth</a:t>
            </a:r>
            <a:endParaRPr lang="en-US" b="0"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18</a:t>
            </a:fld>
            <a:endParaRPr lang="it-IT" dirty="0"/>
          </a:p>
        </p:txBody>
      </p:sp>
    </p:spTree>
    <p:extLst>
      <p:ext uri="{BB962C8B-B14F-4D97-AF65-F5344CB8AC3E}">
        <p14:creationId xmlns:p14="http://schemas.microsoft.com/office/powerpoint/2010/main" val="8913560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pPr>
              <a:defRPr/>
            </a:pPr>
            <a:r>
              <a:rPr lang="en-US" altLang="en-US" dirty="0" smtClean="0"/>
              <a:t>Other optimizations</a:t>
            </a:r>
          </a:p>
        </p:txBody>
      </p:sp>
      <p:sp>
        <p:nvSpPr>
          <p:cNvPr id="59395" name="Segnaposto contenuto 2"/>
          <p:cNvSpPr>
            <a:spLocks noGrp="1"/>
          </p:cNvSpPr>
          <p:nvPr>
            <p:ph idx="1"/>
          </p:nvPr>
        </p:nvSpPr>
        <p:spPr/>
        <p:txBody>
          <a:bodyPr/>
          <a:lstStyle/>
          <a:p>
            <a:r>
              <a:rPr lang="en-US" b="0" dirty="0" smtClean="0"/>
              <a:t>Deferred shading</a:t>
            </a:r>
          </a:p>
          <a:p>
            <a:r>
              <a:rPr lang="en-US" b="0" dirty="0" smtClean="0"/>
              <a:t>Primitive elimination</a:t>
            </a:r>
          </a:p>
          <a:p>
            <a:r>
              <a:rPr lang="en-US" b="0" dirty="0" smtClean="0"/>
              <a:t>Skipping updates to pixels that do not change</a:t>
            </a:r>
          </a:p>
          <a:p>
            <a:pPr lvl="1"/>
            <a:r>
              <a:rPr lang="en-US" dirty="0" smtClean="0"/>
              <a:t>ARM memory transaction elimination</a:t>
            </a:r>
            <a:endParaRPr lang="en-US" b="0"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19</a:t>
            </a:fld>
            <a:endParaRPr lang="it-IT" dirty="0"/>
          </a:p>
        </p:txBody>
      </p:sp>
    </p:spTree>
    <p:extLst>
      <p:ext uri="{BB962C8B-B14F-4D97-AF65-F5344CB8AC3E}">
        <p14:creationId xmlns:p14="http://schemas.microsoft.com/office/powerpoint/2010/main" val="27647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dirty="0" smtClean="0">
                <a:solidFill>
                  <a:srgbClr val="C00000"/>
                </a:solidFill>
                <a:effectLst>
                  <a:outerShdw blurRad="38100" dist="38100" dir="2700000" algn="tl">
                    <a:srgbClr val="000000">
                      <a:alpha val="43137"/>
                    </a:srgbClr>
                  </a:outerShdw>
                </a:effectLst>
              </a:rPr>
              <a:t>Hardware architectures</a:t>
            </a:r>
          </a:p>
          <a:p>
            <a:pPr algn="ctr"/>
            <a:endParaRPr lang="en-US" altLang="en-US" sz="4000" dirty="0" smtClean="0">
              <a:solidFill>
                <a:srgbClr val="C00000"/>
              </a:solidFill>
              <a:effectLst>
                <a:outerShdw blurRad="38100" dist="38100" dir="2700000" algn="tl">
                  <a:srgbClr val="000000">
                    <a:alpha val="43137"/>
                  </a:srgbClr>
                </a:outerShdw>
              </a:effectLst>
            </a:endParaRPr>
          </a:p>
          <a:p>
            <a:pPr algn="ctr"/>
            <a:endParaRPr lang="en-US" altLang="en-US" sz="4000" dirty="0">
              <a:solidFill>
                <a:srgbClr val="C00000"/>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0"/>
          </p:nvPr>
        </p:nvSpPr>
        <p:spPr>
          <a:prstGeom prst="rect">
            <a:avLst/>
          </a:prstGeom>
        </p:spPr>
        <p:txBody>
          <a:bodyPr/>
          <a:lstStyle/>
          <a:p>
            <a:pPr>
              <a:defRPr/>
            </a:pPr>
            <a:fld id="{ABD76814-D8B1-4D36-A3CB-AC8922861EEA}" type="slidenum">
              <a:rPr lang="it-IT" smtClean="0"/>
              <a:pPr>
                <a:defRPr/>
              </a:pPr>
              <a:t>2</a:t>
            </a:fld>
            <a:endParaRPr lang="it-IT" dirty="0"/>
          </a:p>
        </p:txBody>
      </p:sp>
    </p:spTree>
    <p:extLst>
      <p:ext uri="{BB962C8B-B14F-4D97-AF65-F5344CB8AC3E}">
        <p14:creationId xmlns:p14="http://schemas.microsoft.com/office/powerpoint/2010/main" val="3907914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p:txBody>
          <a:bodyPr/>
          <a:lstStyle/>
          <a:p>
            <a:pPr>
              <a:defRPr/>
            </a:pPr>
            <a:r>
              <a:rPr lang="en-US" altLang="en-US" dirty="0" smtClean="0"/>
              <a:t>Trends</a:t>
            </a:r>
          </a:p>
        </p:txBody>
      </p:sp>
      <p:sp>
        <p:nvSpPr>
          <p:cNvPr id="59395" name="Segnaposto contenuto 2"/>
          <p:cNvSpPr>
            <a:spLocks noGrp="1"/>
          </p:cNvSpPr>
          <p:nvPr>
            <p:ph idx="1"/>
          </p:nvPr>
        </p:nvSpPr>
        <p:spPr/>
        <p:txBody>
          <a:bodyPr/>
          <a:lstStyle/>
          <a:p>
            <a:r>
              <a:rPr lang="en-US" b="0" dirty="0" smtClean="0"/>
              <a:t>Specific hardware for ray tracing</a:t>
            </a:r>
          </a:p>
          <a:p>
            <a:r>
              <a:rPr lang="en-US" b="0" dirty="0" smtClean="0"/>
              <a:t>Learning libraries &amp; hardware (e.g. Qualcomm’s Fast CV, </a:t>
            </a:r>
            <a:r>
              <a:rPr lang="en-US" b="0" dirty="0" err="1" smtClean="0"/>
              <a:t>Nvidia’s</a:t>
            </a:r>
            <a:r>
              <a:rPr lang="en-US" b="0" dirty="0" smtClean="0"/>
              <a:t> CUDA Deep Neural Network)</a:t>
            </a:r>
          </a:p>
          <a:p>
            <a:r>
              <a:rPr lang="en-US" b="0" dirty="0" smtClean="0"/>
              <a:t>Skipping updates to pixels that do not change</a:t>
            </a:r>
          </a:p>
          <a:p>
            <a:pPr lvl="1"/>
            <a:r>
              <a:rPr lang="en-US" dirty="0" smtClean="0"/>
              <a:t>ARM memory transaction elimination</a:t>
            </a:r>
            <a:endParaRPr lang="en-US" b="0" dirty="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20</a:t>
            </a:fld>
            <a:endParaRPr lang="it-IT" dirty="0"/>
          </a:p>
        </p:txBody>
      </p:sp>
    </p:spTree>
    <p:extLst>
      <p:ext uri="{BB962C8B-B14F-4D97-AF65-F5344CB8AC3E}">
        <p14:creationId xmlns:p14="http://schemas.microsoft.com/office/powerpoint/2010/main" val="342620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Segnaposto contenuto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altLang="en-US" sz="4000" dirty="0" smtClean="0">
                <a:solidFill>
                  <a:srgbClr val="C00000"/>
                </a:solidFill>
                <a:effectLst>
                  <a:outerShdw blurRad="38100" dist="38100" dir="2700000" algn="tl">
                    <a:srgbClr val="000000">
                      <a:alpha val="43137"/>
                    </a:srgbClr>
                  </a:outerShdw>
                </a:effectLst>
              </a:rPr>
              <a:t>Applications</a:t>
            </a:r>
          </a:p>
          <a:p>
            <a:pPr algn="ctr"/>
            <a:endParaRPr lang="en-US" altLang="en-US" sz="4000" dirty="0" smtClean="0">
              <a:solidFill>
                <a:srgbClr val="C00000"/>
              </a:solidFill>
              <a:effectLst>
                <a:outerShdw blurRad="38100" dist="38100" dir="2700000" algn="tl">
                  <a:srgbClr val="000000">
                    <a:alpha val="43137"/>
                  </a:srgbClr>
                </a:outerShdw>
              </a:effectLst>
            </a:endParaRPr>
          </a:p>
          <a:p>
            <a:pPr algn="ctr"/>
            <a:endParaRPr lang="en-US" altLang="en-US" sz="4000" dirty="0">
              <a:solidFill>
                <a:srgbClr val="C00000"/>
              </a:solidFill>
              <a:effectLst>
                <a:outerShdw blurRad="38100" dist="38100" dir="2700000" algn="tl">
                  <a:srgbClr val="000000">
                    <a:alpha val="43137"/>
                  </a:srgbClr>
                </a:outerShdw>
              </a:effectLst>
            </a:endParaRPr>
          </a:p>
        </p:txBody>
      </p:sp>
      <p:sp>
        <p:nvSpPr>
          <p:cNvPr id="4" name="Segnaposto numero diapositiva 3"/>
          <p:cNvSpPr>
            <a:spLocks noGrp="1"/>
          </p:cNvSpPr>
          <p:nvPr>
            <p:ph type="sldNum" sz="quarter" idx="10"/>
          </p:nvPr>
        </p:nvSpPr>
        <p:spPr>
          <a:prstGeom prst="rect">
            <a:avLst/>
          </a:prstGeom>
        </p:spPr>
        <p:txBody>
          <a:bodyPr/>
          <a:lstStyle/>
          <a:p>
            <a:pPr>
              <a:defRPr/>
            </a:pPr>
            <a:fld id="{ABD76814-D8B1-4D36-A3CB-AC8922861EEA}" type="slidenum">
              <a:rPr lang="it-IT" smtClean="0"/>
              <a:pPr>
                <a:defRPr/>
              </a:pPr>
              <a:t>21</a:t>
            </a:fld>
            <a:endParaRPr lang="it-IT" dirty="0"/>
          </a:p>
        </p:txBody>
      </p:sp>
    </p:spTree>
    <p:extLst>
      <p:ext uri="{BB962C8B-B14F-4D97-AF65-F5344CB8AC3E}">
        <p14:creationId xmlns:p14="http://schemas.microsoft.com/office/powerpoint/2010/main" val="40302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Applications</a:t>
            </a:r>
          </a:p>
        </p:txBody>
      </p:sp>
      <p:sp>
        <p:nvSpPr>
          <p:cNvPr id="89" name="Shape 89"/>
          <p:cNvSpPr txBox="1">
            <a:spLocks noGrp="1"/>
          </p:cNvSpPr>
          <p:nvPr>
            <p:ph type="body" idx="1"/>
          </p:nvPr>
        </p:nvSpPr>
        <p:spPr>
          <a:xfrm>
            <a:off x="169863" y="1416050"/>
            <a:ext cx="8785225" cy="4897437"/>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1800" b="1" i="0" u="none" strike="noStrike" cap="none">
                <a:solidFill>
                  <a:schemeClr val="dk1"/>
                </a:solidFill>
                <a:latin typeface="Arimo"/>
                <a:ea typeface="Arimo"/>
                <a:cs typeface="Arimo"/>
                <a:sym typeface="Arimo"/>
              </a:rPr>
              <a:t>Wide range of applications</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Cultural Heritage</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Medical Image</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3D object registration</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GIS</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Gaming</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VR &amp; AR</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Building reconstruction</a:t>
            </a:r>
          </a:p>
          <a:p>
            <a:pPr marL="742950" marR="0" lvl="1" indent="-285750" algn="l" rtl="0">
              <a:spcBef>
                <a:spcPts val="320"/>
              </a:spcBef>
              <a:spcAft>
                <a:spcPts val="0"/>
              </a:spcAft>
              <a:buClr>
                <a:srgbClr val="7CA900"/>
              </a:buClr>
              <a:buSzPct val="100000"/>
              <a:buFont typeface="Arimo"/>
              <a:buChar char="–"/>
            </a:pPr>
            <a:r>
              <a:rPr lang="en-US" sz="1600" b="0" i="0" u="none" strike="noStrike" cap="none">
                <a:solidFill>
                  <a:srgbClr val="175676"/>
                </a:solidFill>
                <a:latin typeface="Arimo"/>
                <a:ea typeface="Arimo"/>
                <a:cs typeface="Arimo"/>
                <a:sym typeface="Arimo"/>
              </a:rPr>
              <a:t>Virtual HCI</a:t>
            </a:r>
          </a:p>
        </p:txBody>
      </p:sp>
      <p:grpSp>
        <p:nvGrpSpPr>
          <p:cNvPr id="90" name="Shape 90"/>
          <p:cNvGrpSpPr/>
          <p:nvPr/>
        </p:nvGrpSpPr>
        <p:grpSpPr>
          <a:xfrm>
            <a:off x="5362574" y="796925"/>
            <a:ext cx="3335338" cy="1450974"/>
            <a:chOff x="127000" y="2620963"/>
            <a:chExt cx="8623300" cy="3754436"/>
          </a:xfrm>
        </p:grpSpPr>
        <p:sp>
          <p:nvSpPr>
            <p:cNvPr id="91" name="Shape 91"/>
            <p:cNvSpPr/>
            <p:nvPr/>
          </p:nvSpPr>
          <p:spPr>
            <a:xfrm>
              <a:off x="2384408" y="3914889"/>
              <a:ext cx="1042511" cy="800999"/>
            </a:xfrm>
            <a:prstGeom prst="rightArrow">
              <a:avLst>
                <a:gd name="adj1" fmla="val 50000"/>
                <a:gd name="adj2" fmla="val 50000"/>
              </a:avLst>
            </a:prstGeom>
            <a:solidFill>
              <a:srgbClr val="FF6600"/>
            </a:solid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92" name="Shape 92"/>
            <p:cNvSpPr/>
            <p:nvPr/>
          </p:nvSpPr>
          <p:spPr>
            <a:xfrm>
              <a:off x="5511944" y="4005258"/>
              <a:ext cx="1042511" cy="805109"/>
            </a:xfrm>
            <a:prstGeom prst="rightArrow">
              <a:avLst>
                <a:gd name="adj1" fmla="val 50000"/>
                <a:gd name="adj2" fmla="val 50000"/>
              </a:avLst>
            </a:prstGeom>
            <a:solidFill>
              <a:srgbClr val="FF6600"/>
            </a:solidFill>
            <a:ln w="9525" cap="flat" cmpd="sng">
              <a:solidFill>
                <a:schemeClr val="accent4"/>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pic>
          <p:nvPicPr>
            <p:cNvPr id="93" name="Shape 93" descr="http://bibliocriptana.files.wordpress.com/2008/02/david-miguel-angel-2.jpg"/>
            <p:cNvPicPr preferRelativeResize="0"/>
            <p:nvPr/>
          </p:nvPicPr>
          <p:blipFill rotWithShape="1">
            <a:blip r:embed="rId3">
              <a:alphaModFix/>
            </a:blip>
            <a:srcRect/>
            <a:stretch/>
          </p:blipFill>
          <p:spPr>
            <a:xfrm>
              <a:off x="127000" y="2770188"/>
              <a:ext cx="2130424" cy="3087687"/>
            </a:xfrm>
            <a:prstGeom prst="rect">
              <a:avLst/>
            </a:prstGeom>
            <a:noFill/>
            <a:ln>
              <a:noFill/>
            </a:ln>
          </p:spPr>
        </p:pic>
        <p:pic>
          <p:nvPicPr>
            <p:cNvPr id="94" name="Shape 94" descr="J:\2014-web3d-slides\2014-jocch-isocam\img\fiera-monteprama-station.jpg"/>
            <p:cNvPicPr preferRelativeResize="0"/>
            <p:nvPr/>
          </p:nvPicPr>
          <p:blipFill rotWithShape="1">
            <a:blip r:embed="rId4">
              <a:alphaModFix/>
            </a:blip>
            <a:srcRect/>
            <a:stretch/>
          </p:blipFill>
          <p:spPr>
            <a:xfrm>
              <a:off x="6811963" y="2620963"/>
              <a:ext cx="1938336" cy="1377950"/>
            </a:xfrm>
            <a:prstGeom prst="rect">
              <a:avLst/>
            </a:prstGeom>
            <a:noFill/>
            <a:ln>
              <a:noFill/>
            </a:ln>
          </p:spPr>
        </p:pic>
        <p:pic>
          <p:nvPicPr>
            <p:cNvPr id="95" name="Shape 95" descr="david-nocolor"/>
            <p:cNvPicPr preferRelativeResize="0"/>
            <p:nvPr/>
          </p:nvPicPr>
          <p:blipFill rotWithShape="1">
            <a:blip r:embed="rId5">
              <a:alphaModFix/>
            </a:blip>
            <a:srcRect/>
            <a:stretch/>
          </p:blipFill>
          <p:spPr>
            <a:xfrm>
              <a:off x="3513137" y="2620963"/>
              <a:ext cx="1749425" cy="2432049"/>
            </a:xfrm>
            <a:prstGeom prst="rect">
              <a:avLst/>
            </a:prstGeom>
            <a:noFill/>
            <a:ln>
              <a:noFill/>
            </a:ln>
          </p:spPr>
        </p:pic>
        <p:grpSp>
          <p:nvGrpSpPr>
            <p:cNvPr id="96" name="Shape 96"/>
            <p:cNvGrpSpPr/>
            <p:nvPr/>
          </p:nvGrpSpPr>
          <p:grpSpPr>
            <a:xfrm>
              <a:off x="3559174" y="5724524"/>
              <a:ext cx="1319212" cy="650875"/>
              <a:chOff x="3425825" y="5513207"/>
              <a:chExt cx="1508120" cy="787847"/>
            </a:xfrm>
          </p:grpSpPr>
          <p:sp>
            <p:nvSpPr>
              <p:cNvPr id="97" name="Shape 97"/>
              <p:cNvSpPr/>
              <p:nvPr/>
            </p:nvSpPr>
            <p:spPr>
              <a:xfrm>
                <a:off x="4261730" y="5649935"/>
                <a:ext cx="672214" cy="555584"/>
              </a:xfrm>
              <a:prstGeom prst="can">
                <a:avLst>
                  <a:gd name="adj" fmla="val 25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1" u="sng">
                  <a:solidFill>
                    <a:schemeClr val="dk1"/>
                  </a:solidFill>
                  <a:latin typeface="Arial"/>
                  <a:ea typeface="Arial"/>
                  <a:cs typeface="Arial"/>
                  <a:sym typeface="Arial"/>
                </a:endParaRPr>
              </a:p>
            </p:txBody>
          </p:sp>
          <p:sp>
            <p:nvSpPr>
              <p:cNvPr id="98" name="Shape 98"/>
              <p:cNvSpPr/>
              <p:nvPr/>
            </p:nvSpPr>
            <p:spPr>
              <a:xfrm>
                <a:off x="3925623" y="5513207"/>
                <a:ext cx="672214" cy="555584"/>
              </a:xfrm>
              <a:prstGeom prst="can">
                <a:avLst>
                  <a:gd name="adj" fmla="val 25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1" u="sng">
                  <a:solidFill>
                    <a:schemeClr val="dk1"/>
                  </a:solidFill>
                  <a:latin typeface="Arial"/>
                  <a:ea typeface="Arial"/>
                  <a:cs typeface="Arial"/>
                  <a:sym typeface="Arial"/>
                </a:endParaRPr>
              </a:p>
            </p:txBody>
          </p:sp>
          <p:sp>
            <p:nvSpPr>
              <p:cNvPr id="99" name="Shape 99"/>
              <p:cNvSpPr/>
              <p:nvPr/>
            </p:nvSpPr>
            <p:spPr>
              <a:xfrm>
                <a:off x="3425825" y="5745469"/>
                <a:ext cx="672214" cy="555584"/>
              </a:xfrm>
              <a:prstGeom prst="can">
                <a:avLst>
                  <a:gd name="adj" fmla="val 25000"/>
                </a:avLst>
              </a:prstGeom>
              <a:solidFill>
                <a:schemeClr val="accent1"/>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1" u="sng">
                  <a:solidFill>
                    <a:schemeClr val="dk1"/>
                  </a:solidFill>
                  <a:latin typeface="Arial"/>
                  <a:ea typeface="Arial"/>
                  <a:cs typeface="Arial"/>
                  <a:sym typeface="Arial"/>
                </a:endParaRPr>
              </a:p>
            </p:txBody>
          </p:sp>
        </p:grpSp>
        <p:sp>
          <p:nvSpPr>
            <p:cNvPr id="100" name="Shape 100"/>
            <p:cNvSpPr txBox="1"/>
            <p:nvPr/>
          </p:nvSpPr>
          <p:spPr>
            <a:xfrm>
              <a:off x="2841525" y="5057776"/>
              <a:ext cx="2881503" cy="795813"/>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chemeClr val="dk1"/>
                </a:buClr>
                <a:buSzPct val="25000"/>
                <a:buFont typeface="Times"/>
                <a:buNone/>
              </a:pPr>
              <a:r>
                <a:rPr lang="en-US" sz="700" b="0" u="none">
                  <a:solidFill>
                    <a:schemeClr val="dk1"/>
                  </a:solidFill>
                  <a:latin typeface="Arial"/>
                  <a:ea typeface="Arial"/>
                  <a:cs typeface="Arial"/>
                  <a:sym typeface="Arial"/>
                </a:rPr>
                <a:t>3D representation</a:t>
              </a:r>
            </a:p>
            <a:p>
              <a:pPr marL="0" marR="0" lvl="0" indent="0" algn="ctr" rtl="0">
                <a:spcBef>
                  <a:spcPts val="0"/>
                </a:spcBef>
                <a:spcAft>
                  <a:spcPts val="0"/>
                </a:spcAft>
                <a:buClr>
                  <a:schemeClr val="dk1"/>
                </a:buClr>
                <a:buSzPct val="25000"/>
                <a:buFont typeface="Times"/>
                <a:buNone/>
              </a:pPr>
              <a:r>
                <a:rPr lang="en-US" sz="700" b="0" u="none">
                  <a:solidFill>
                    <a:schemeClr val="dk1"/>
                  </a:solidFill>
                  <a:latin typeface="Arial"/>
                  <a:ea typeface="Arial"/>
                  <a:cs typeface="Arial"/>
                  <a:sym typeface="Arial"/>
                </a:rPr>
                <a:t>+ additional information</a:t>
              </a:r>
            </a:p>
          </p:txBody>
        </p:sp>
        <p:pic>
          <p:nvPicPr>
            <p:cNvPr id="101" name="Shape 101"/>
            <p:cNvPicPr preferRelativeResize="0"/>
            <p:nvPr/>
          </p:nvPicPr>
          <p:blipFill rotWithShape="1">
            <a:blip r:embed="rId6">
              <a:alphaModFix/>
            </a:blip>
            <a:srcRect/>
            <a:stretch/>
          </p:blipFill>
          <p:spPr>
            <a:xfrm>
              <a:off x="6910388" y="4364037"/>
              <a:ext cx="1717675" cy="1947862"/>
            </a:xfrm>
            <a:prstGeom prst="rect">
              <a:avLst/>
            </a:prstGeom>
            <a:noFill/>
            <a:ln>
              <a:noFill/>
            </a:ln>
          </p:spPr>
        </p:pic>
      </p:grpSp>
      <p:pic>
        <p:nvPicPr>
          <p:cNvPr id="102" name="Shape 102" descr="Google Cardboard HMD"/>
          <p:cNvPicPr preferRelativeResize="0"/>
          <p:nvPr/>
        </p:nvPicPr>
        <p:blipFill rotWithShape="1">
          <a:blip r:embed="rId7">
            <a:alphaModFix/>
          </a:blip>
          <a:srcRect/>
          <a:stretch/>
        </p:blipFill>
        <p:spPr>
          <a:xfrm>
            <a:off x="4048125" y="2552700"/>
            <a:ext cx="2259012" cy="1374774"/>
          </a:xfrm>
          <a:prstGeom prst="rect">
            <a:avLst/>
          </a:prstGeom>
          <a:noFill/>
          <a:ln>
            <a:noFill/>
          </a:ln>
        </p:spPr>
      </p:pic>
      <p:pic>
        <p:nvPicPr>
          <p:cNvPr id="103" name="Shape 103" descr="http://unews.utah.edu/wp-content/uploads/imagevis3d_mobile_app-torso_photo.jpg"/>
          <p:cNvPicPr preferRelativeResize="0"/>
          <p:nvPr/>
        </p:nvPicPr>
        <p:blipFill rotWithShape="1">
          <a:blip r:embed="rId8">
            <a:alphaModFix/>
          </a:blip>
          <a:srcRect/>
          <a:stretch/>
        </p:blipFill>
        <p:spPr>
          <a:xfrm>
            <a:off x="7086600" y="2738438"/>
            <a:ext cx="1425574" cy="1746250"/>
          </a:xfrm>
          <a:prstGeom prst="rect">
            <a:avLst/>
          </a:prstGeom>
          <a:noFill/>
          <a:ln>
            <a:noFill/>
          </a:ln>
        </p:spPr>
      </p:pic>
      <p:pic>
        <p:nvPicPr>
          <p:cNvPr id="104" name="Shape 104"/>
          <p:cNvPicPr preferRelativeResize="0"/>
          <p:nvPr/>
        </p:nvPicPr>
        <p:blipFill rotWithShape="1">
          <a:blip r:embed="rId9">
            <a:alphaModFix/>
          </a:blip>
          <a:srcRect/>
          <a:stretch/>
        </p:blipFill>
        <p:spPr>
          <a:xfrm>
            <a:off x="6818313" y="4968875"/>
            <a:ext cx="2292349" cy="1344613"/>
          </a:xfrm>
          <a:prstGeom prst="rect">
            <a:avLst/>
          </a:prstGeom>
          <a:noFill/>
          <a:ln>
            <a:noFill/>
          </a:ln>
        </p:spPr>
      </p:pic>
      <p:pic>
        <p:nvPicPr>
          <p:cNvPr id="105" name="Shape 105"/>
          <p:cNvPicPr preferRelativeResize="0"/>
          <p:nvPr/>
        </p:nvPicPr>
        <p:blipFill rotWithShape="1">
          <a:blip r:embed="rId10">
            <a:alphaModFix/>
          </a:blip>
          <a:srcRect/>
          <a:stretch/>
        </p:blipFill>
        <p:spPr>
          <a:xfrm>
            <a:off x="3613150" y="4159250"/>
            <a:ext cx="2824162" cy="1620837"/>
          </a:xfrm>
          <a:prstGeom prst="rect">
            <a:avLst/>
          </a:prstGeom>
          <a:noFill/>
          <a:ln>
            <a:noFill/>
          </a:ln>
        </p:spPr>
      </p:pic>
      <p:pic>
        <p:nvPicPr>
          <p:cNvPr id="106" name="Shape 106"/>
          <p:cNvPicPr preferRelativeResize="0"/>
          <p:nvPr/>
        </p:nvPicPr>
        <p:blipFill rotWithShape="1">
          <a:blip r:embed="rId11">
            <a:alphaModFix/>
          </a:blip>
          <a:srcRect/>
          <a:stretch/>
        </p:blipFill>
        <p:spPr>
          <a:xfrm>
            <a:off x="449262" y="4308475"/>
            <a:ext cx="2657474" cy="1976437"/>
          </a:xfrm>
          <a:prstGeom prst="rect">
            <a:avLst/>
          </a:prstGeom>
          <a:noFill/>
          <a:ln>
            <a:noFill/>
          </a:ln>
        </p:spPr>
      </p:pic>
      <p:sp>
        <p:nvSpPr>
          <p:cNvPr id="107" name="Shape 107"/>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22</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677354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3D interactive graphics</a:t>
            </a:r>
          </a:p>
        </p:txBody>
      </p:sp>
      <p:sp>
        <p:nvSpPr>
          <p:cNvPr id="113" name="Shape 113"/>
          <p:cNvSpPr txBox="1">
            <a:spLocks noGrp="1"/>
          </p:cNvSpPr>
          <p:nvPr>
            <p:ph type="body" idx="1"/>
          </p:nvPr>
        </p:nvSpPr>
        <p:spPr>
          <a:xfrm flipH="1">
            <a:off x="179388" y="1484312"/>
            <a:ext cx="8785225" cy="6350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General pipeline similar to standard interactive applications</a:t>
            </a:r>
          </a:p>
        </p:txBody>
      </p:sp>
      <p:sp>
        <p:nvSpPr>
          <p:cNvPr id="114" name="Shape 114"/>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115" name="Shape 115"/>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116" name="Shape 116"/>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117" name="Shape 117"/>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118" name="Shape 118"/>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119" name="Shape 119"/>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120" name="Shape 120"/>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121" name="Shape 121"/>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22" name="Shape 122"/>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23" name="Shape 123"/>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23</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0316238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cxnSp>
        <p:nvCxnSpPr>
          <p:cNvPr id="128" name="Shape 128"/>
          <p:cNvCxnSpPr/>
          <p:nvPr/>
        </p:nvCxnSpPr>
        <p:spPr>
          <a:xfrm>
            <a:off x="6022975" y="1628775"/>
            <a:ext cx="0" cy="4098924"/>
          </a:xfrm>
          <a:prstGeom prst="straightConnector1">
            <a:avLst/>
          </a:prstGeom>
          <a:solidFill>
            <a:schemeClr val="accent1"/>
          </a:solidFill>
          <a:ln w="63500" cap="flat" cmpd="sng">
            <a:solidFill>
              <a:srgbClr val="9A9ADF"/>
            </a:solidFill>
            <a:prstDash val="dot"/>
            <a:round/>
            <a:headEnd type="none" w="med" len="med"/>
            <a:tailEnd type="none" w="med" len="med"/>
          </a:ln>
        </p:spPr>
      </p:cxnSp>
      <p:sp>
        <p:nvSpPr>
          <p:cNvPr id="129" name="Shape 129"/>
          <p:cNvSpPr/>
          <p:nvPr/>
        </p:nvSpPr>
        <p:spPr>
          <a:xfrm>
            <a:off x="6259512" y="1504950"/>
            <a:ext cx="2801936" cy="4030663"/>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2400" b="0" u="none">
                <a:solidFill>
                  <a:schemeClr val="dk1"/>
                </a:solidFill>
                <a:latin typeface="Arial"/>
                <a:ea typeface="Arial"/>
                <a:cs typeface="Arial"/>
                <a:sym typeface="Arial"/>
              </a:rPr>
              <a:t>	</a:t>
            </a:r>
            <a:r>
              <a:rPr lang="en-US" sz="2400" b="1" u="none">
                <a:solidFill>
                  <a:srgbClr val="FFFF00"/>
                </a:solidFill>
                <a:latin typeface="Arial"/>
                <a:ea typeface="Arial"/>
                <a:cs typeface="Arial"/>
                <a:sym typeface="Arial"/>
              </a:rPr>
              <a:t>MOBILE 	DEVICE</a:t>
            </a:r>
          </a:p>
        </p:txBody>
      </p:sp>
      <p:sp>
        <p:nvSpPr>
          <p:cNvPr id="130" name="Shape 130"/>
          <p:cNvSpPr/>
          <p:nvPr/>
        </p:nvSpPr>
        <p:spPr>
          <a:xfrm>
            <a:off x="223837" y="2457450"/>
            <a:ext cx="5594349" cy="1960563"/>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a:t>
            </a:r>
            <a:r>
              <a:rPr lang="en-US" sz="2400" b="1" u="none">
                <a:solidFill>
                  <a:srgbClr val="FFFF00"/>
                </a:solidFill>
                <a:latin typeface="Arial"/>
                <a:ea typeface="Arial"/>
                <a:cs typeface="Arial"/>
                <a:sym typeface="Arial"/>
              </a:rPr>
              <a:t>SERVER</a:t>
            </a:r>
          </a:p>
        </p:txBody>
      </p:sp>
      <p:sp>
        <p:nvSpPr>
          <p:cNvPr id="131" name="Shape 131"/>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Remote rendering</a:t>
            </a:r>
          </a:p>
        </p:txBody>
      </p:sp>
      <p:sp>
        <p:nvSpPr>
          <p:cNvPr id="132" name="Shape 132"/>
          <p:cNvSpPr txBox="1">
            <a:spLocks noGrp="1"/>
          </p:cNvSpPr>
          <p:nvPr>
            <p:ph type="body" idx="1"/>
          </p:nvPr>
        </p:nvSpPr>
        <p:spPr>
          <a:xfrm flipH="1">
            <a:off x="179387" y="1533525"/>
            <a:ext cx="5638800" cy="503238"/>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General solution since first PDAs</a:t>
            </a:r>
          </a:p>
        </p:txBody>
      </p:sp>
      <p:sp>
        <p:nvSpPr>
          <p:cNvPr id="133" name="Shape 133"/>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134" name="Shape 134"/>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135" name="Shape 135"/>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136" name="Shape 136"/>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137" name="Shape 137"/>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138" name="Shape 138"/>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139" name="Shape 139"/>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140" name="Shape 140"/>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41" name="Shape 141"/>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42" name="Shape 142"/>
          <p:cNvSpPr txBox="1"/>
          <p:nvPr/>
        </p:nvSpPr>
        <p:spPr>
          <a:xfrm>
            <a:off x="3948112" y="5137150"/>
            <a:ext cx="2611436"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u="none">
                <a:solidFill>
                  <a:srgbClr val="9A9ADF"/>
                </a:solidFill>
                <a:latin typeface="Arial"/>
                <a:ea typeface="Arial"/>
                <a:cs typeface="Arial"/>
                <a:sym typeface="Arial"/>
              </a:rPr>
              <a:t>NETWORK</a:t>
            </a:r>
          </a:p>
        </p:txBody>
      </p:sp>
      <p:sp>
        <p:nvSpPr>
          <p:cNvPr id="143" name="Shape 143"/>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24</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63201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Remote rendering</a:t>
            </a:r>
          </a:p>
        </p:txBody>
      </p:sp>
      <p:sp>
        <p:nvSpPr>
          <p:cNvPr id="149" name="Shape 149"/>
          <p:cNvSpPr txBox="1">
            <a:spLocks noGrp="1"/>
          </p:cNvSpPr>
          <p:nvPr>
            <p:ph type="body" idx="1"/>
          </p:nvPr>
        </p:nvSpPr>
        <p:spPr>
          <a:xfrm>
            <a:off x="179388" y="1484312"/>
            <a:ext cx="8408987"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3D graphics applications require intensive computation and network bandwidth</a:t>
            </a:r>
          </a:p>
          <a:p>
            <a:pPr marL="742950" marR="0" lvl="1" indent="-285750" algn="l" rtl="0">
              <a:spcBef>
                <a:spcPts val="400"/>
              </a:spcBef>
              <a:spcAft>
                <a:spcPts val="0"/>
              </a:spcAft>
              <a:buClr>
                <a:srgbClr val="7CA900"/>
              </a:buClr>
              <a:buSzPct val="100000"/>
              <a:buFont typeface="Arimo"/>
              <a:buChar char="–"/>
            </a:pPr>
            <a:r>
              <a:rPr lang="en-US" sz="2000" b="0" i="0" u="none" strike="noStrike" cap="none">
                <a:solidFill>
                  <a:srgbClr val="175676"/>
                </a:solidFill>
                <a:latin typeface="Arimo"/>
                <a:ea typeface="Arimo"/>
                <a:cs typeface="Arimo"/>
                <a:sym typeface="Arimo"/>
              </a:rPr>
              <a:t>electronic games </a:t>
            </a:r>
          </a:p>
          <a:p>
            <a:pPr marL="742950" marR="0" lvl="1" indent="-285750" algn="l" rtl="0">
              <a:spcBef>
                <a:spcPts val="400"/>
              </a:spcBef>
              <a:spcAft>
                <a:spcPts val="0"/>
              </a:spcAft>
              <a:buClr>
                <a:srgbClr val="7CA900"/>
              </a:buClr>
              <a:buSzPct val="100000"/>
              <a:buFont typeface="Arimo"/>
              <a:buChar char="–"/>
            </a:pPr>
            <a:r>
              <a:rPr lang="en-US" sz="2000" b="0" i="0" u="none" strike="noStrike" cap="none">
                <a:solidFill>
                  <a:srgbClr val="175676"/>
                </a:solidFill>
                <a:latin typeface="Arimo"/>
                <a:ea typeface="Arimo"/>
                <a:cs typeface="Arimo"/>
                <a:sym typeface="Arimo"/>
              </a:rPr>
              <a:t>visualization of very complex 3D scenes </a:t>
            </a:r>
          </a:p>
          <a:p>
            <a:pPr marL="342900" marR="0" lvl="0" indent="-342900" algn="l" rtl="0">
              <a:spcBef>
                <a:spcPts val="48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Remote rendering has long history and it is successfully applied for gaming services </a:t>
            </a:r>
          </a:p>
          <a:p>
            <a:pPr marL="742950" marR="0" lvl="1" indent="-285750" algn="l" rtl="0">
              <a:spcBef>
                <a:spcPts val="400"/>
              </a:spcBef>
              <a:spcAft>
                <a:spcPts val="0"/>
              </a:spcAft>
              <a:buClr>
                <a:srgbClr val="7CA900"/>
              </a:buClr>
              <a:buSzPct val="100000"/>
              <a:buFont typeface="Arimo"/>
              <a:buChar char="–"/>
            </a:pPr>
            <a:r>
              <a:rPr lang="en-US" sz="2000" b="0" i="0" u="none" strike="noStrike" cap="none">
                <a:solidFill>
                  <a:srgbClr val="175676"/>
                </a:solidFill>
                <a:latin typeface="Arimo"/>
                <a:ea typeface="Arimo"/>
                <a:cs typeface="Arimo"/>
                <a:sym typeface="Arimo"/>
              </a:rPr>
              <a:t>Limitation: interaction latency in cellular networks</a:t>
            </a:r>
          </a:p>
        </p:txBody>
      </p:sp>
      <p:sp>
        <p:nvSpPr>
          <p:cNvPr id="150" name="Shape 150"/>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25</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441656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cxnSp>
        <p:nvCxnSpPr>
          <p:cNvPr id="155" name="Shape 155"/>
          <p:cNvCxnSpPr/>
          <p:nvPr/>
        </p:nvCxnSpPr>
        <p:spPr>
          <a:xfrm>
            <a:off x="4392612" y="1844675"/>
            <a:ext cx="0" cy="4098924"/>
          </a:xfrm>
          <a:prstGeom prst="straightConnector1">
            <a:avLst/>
          </a:prstGeom>
          <a:solidFill>
            <a:schemeClr val="accent1"/>
          </a:solidFill>
          <a:ln w="63500" cap="flat" cmpd="sng">
            <a:solidFill>
              <a:srgbClr val="9A9ADF"/>
            </a:solidFill>
            <a:prstDash val="dot"/>
            <a:round/>
            <a:headEnd type="none" w="med" len="med"/>
            <a:tailEnd type="none" w="med" len="med"/>
          </a:ln>
        </p:spPr>
      </p:cxnSp>
      <p:sp>
        <p:nvSpPr>
          <p:cNvPr id="156" name="Shape 156"/>
          <p:cNvSpPr/>
          <p:nvPr/>
        </p:nvSpPr>
        <p:spPr>
          <a:xfrm>
            <a:off x="4572000" y="1620837"/>
            <a:ext cx="4497387"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157" name="Shape 157"/>
          <p:cNvSpPr/>
          <p:nvPr/>
        </p:nvSpPr>
        <p:spPr>
          <a:xfrm>
            <a:off x="223837" y="2457450"/>
            <a:ext cx="3865562" cy="1960563"/>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2400" b="0" u="none">
                <a:solidFill>
                  <a:schemeClr val="dk1"/>
                </a:solidFill>
                <a:latin typeface="Arial"/>
                <a:ea typeface="Arial"/>
                <a:cs typeface="Arial"/>
                <a:sym typeface="Arial"/>
              </a:rPr>
              <a:t>		</a:t>
            </a:r>
            <a:r>
              <a:rPr lang="en-US" sz="2400" b="1" u="none">
                <a:solidFill>
                  <a:srgbClr val="FFFF00"/>
                </a:solidFill>
                <a:latin typeface="Arial"/>
                <a:ea typeface="Arial"/>
                <a:cs typeface="Arial"/>
                <a:sym typeface="Arial"/>
              </a:rPr>
              <a:t>SERVER</a:t>
            </a:r>
          </a:p>
        </p:txBody>
      </p:sp>
      <p:sp>
        <p:nvSpPr>
          <p:cNvPr id="158" name="Shape 15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159" name="Shape 159"/>
          <p:cNvSpPr txBox="1">
            <a:spLocks noGrp="1"/>
          </p:cNvSpPr>
          <p:nvPr>
            <p:ph type="body" idx="1"/>
          </p:nvPr>
        </p:nvSpPr>
        <p:spPr>
          <a:xfrm flipH="1">
            <a:off x="187324" y="1468437"/>
            <a:ext cx="5640388" cy="5016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As mobile GPUs progress...</a:t>
            </a:r>
          </a:p>
        </p:txBody>
      </p:sp>
      <p:sp>
        <p:nvSpPr>
          <p:cNvPr id="160" name="Shape 160"/>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161" name="Shape 161"/>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162" name="Shape 162"/>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163" name="Shape 163"/>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164" name="Shape 164"/>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165" name="Shape 165"/>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166" name="Shape 166"/>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167" name="Shape 167"/>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68" name="Shape 168"/>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169" name="Shape 169"/>
          <p:cNvSpPr txBox="1"/>
          <p:nvPr/>
        </p:nvSpPr>
        <p:spPr>
          <a:xfrm>
            <a:off x="4603750" y="5635625"/>
            <a:ext cx="2611438" cy="5222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u="none">
                <a:solidFill>
                  <a:srgbClr val="9A9ADF"/>
                </a:solidFill>
                <a:latin typeface="Arial"/>
                <a:ea typeface="Arial"/>
                <a:cs typeface="Arial"/>
                <a:sym typeface="Arial"/>
              </a:rPr>
              <a:t>NETWORK</a:t>
            </a:r>
          </a:p>
        </p:txBody>
      </p:sp>
      <p:sp>
        <p:nvSpPr>
          <p:cNvPr id="170" name="Shape 170"/>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26</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320645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Shape 175"/>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176" name="Shape 176"/>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versus Image based methods</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Original models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Partial models   </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Simplified models</a:t>
            </a: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Couple of lines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Point clouds</a:t>
            </a:r>
          </a:p>
        </p:txBody>
      </p:sp>
      <p:sp>
        <p:nvSpPr>
          <p:cNvPr id="177" name="Shape 177"/>
          <p:cNvSpPr/>
          <p:nvPr/>
        </p:nvSpPr>
        <p:spPr>
          <a:xfrm>
            <a:off x="3498230" y="2144341"/>
            <a:ext cx="5313362" cy="636586"/>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Eisert and Fechteler. </a:t>
            </a:r>
            <a:r>
              <a:rPr lang="en-US" sz="1400" b="1" u="none">
                <a:solidFill>
                  <a:schemeClr val="dk1"/>
                </a:solidFill>
                <a:latin typeface="Arial"/>
                <a:ea typeface="Arial"/>
                <a:cs typeface="Arial"/>
                <a:sym typeface="Arial"/>
              </a:rPr>
              <a:t>Low delay streaming of computer graphics </a:t>
            </a:r>
            <a:r>
              <a:rPr lang="en-US" sz="1400" b="0" u="none">
                <a:solidFill>
                  <a:schemeClr val="dk1"/>
                </a:solidFill>
                <a:latin typeface="Arial"/>
                <a:ea typeface="Arial"/>
                <a:cs typeface="Arial"/>
                <a:sym typeface="Arial"/>
              </a:rPr>
              <a:t>(ICIP 2008)</a:t>
            </a:r>
          </a:p>
        </p:txBody>
      </p:sp>
      <p:sp>
        <p:nvSpPr>
          <p:cNvPr id="178" name="Shape 178"/>
          <p:cNvSpPr/>
          <p:nvPr/>
        </p:nvSpPr>
        <p:spPr>
          <a:xfrm>
            <a:off x="3512517" y="3057202"/>
            <a:ext cx="5313363" cy="7318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Gobbetti et al.</a:t>
            </a:r>
            <a:r>
              <a:rPr lang="en-US" sz="1400" b="1" u="none">
                <a:solidFill>
                  <a:schemeClr val="dk1"/>
                </a:solidFill>
                <a:latin typeface="Arial"/>
                <a:ea typeface="Arial"/>
                <a:cs typeface="Arial"/>
                <a:sym typeface="Arial"/>
              </a:rPr>
              <a:t> Adaptive Quad Patches: an Adaptive Regular Structure for Web Distribution and Adaptive Rendering of 3D Models. </a:t>
            </a:r>
            <a:r>
              <a:rPr lang="en-US" sz="1400" b="0" u="none">
                <a:solidFill>
                  <a:schemeClr val="dk1"/>
                </a:solidFill>
                <a:latin typeface="Arial"/>
                <a:ea typeface="Arial"/>
                <a:cs typeface="Arial"/>
                <a:sym typeface="Arial"/>
              </a:rPr>
              <a:t>(Web3D 2012)</a:t>
            </a:r>
          </a:p>
        </p:txBody>
      </p:sp>
      <p:sp>
        <p:nvSpPr>
          <p:cNvPr id="179" name="Shape 179"/>
          <p:cNvSpPr/>
          <p:nvPr/>
        </p:nvSpPr>
        <p:spPr>
          <a:xfrm>
            <a:off x="3491880" y="3871069"/>
            <a:ext cx="5311774" cy="85407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Compression-domain Seamless Multiresolution Visualization of Gigantic Meshes on Mobile Devices </a:t>
            </a:r>
            <a:r>
              <a:rPr lang="en-US" sz="1400" b="0" u="none">
                <a:solidFill>
                  <a:schemeClr val="dk1"/>
                </a:solidFill>
                <a:latin typeface="Arial"/>
                <a:ea typeface="Arial"/>
                <a:cs typeface="Arial"/>
                <a:sym typeface="Arial"/>
              </a:rPr>
              <a:t>(Web3D 2013)</a:t>
            </a:r>
          </a:p>
        </p:txBody>
      </p:sp>
      <p:sp>
        <p:nvSpPr>
          <p:cNvPr id="180" name="Shape 180"/>
          <p:cNvSpPr/>
          <p:nvPr/>
        </p:nvSpPr>
        <p:spPr>
          <a:xfrm>
            <a:off x="3539505" y="4830762"/>
            <a:ext cx="5313362" cy="69056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Diepstraten et al., 2004. </a:t>
            </a:r>
            <a:r>
              <a:rPr lang="en-US" sz="1400" b="1" u="none">
                <a:solidFill>
                  <a:schemeClr val="dk1"/>
                </a:solidFill>
                <a:latin typeface="Arial"/>
                <a:ea typeface="Arial"/>
                <a:cs typeface="Arial"/>
                <a:sym typeface="Arial"/>
              </a:rPr>
              <a:t>Remote Line Rendering for Mobile Devices </a:t>
            </a:r>
            <a:r>
              <a:rPr lang="en-US" sz="1400" b="0" u="none">
                <a:solidFill>
                  <a:schemeClr val="dk1"/>
                </a:solidFill>
                <a:latin typeface="Arial"/>
                <a:ea typeface="Arial"/>
                <a:cs typeface="Arial"/>
                <a:sym typeface="Arial"/>
              </a:rPr>
              <a:t>(CGI 2004)</a:t>
            </a:r>
          </a:p>
        </p:txBody>
      </p:sp>
      <p:sp>
        <p:nvSpPr>
          <p:cNvPr id="181" name="Shape 181"/>
          <p:cNvSpPr/>
          <p:nvPr/>
        </p:nvSpPr>
        <p:spPr>
          <a:xfrm>
            <a:off x="3541092" y="5584825"/>
            <a:ext cx="5313363" cy="69056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Duguet and Drettakis. </a:t>
            </a:r>
            <a:r>
              <a:rPr lang="en-US" sz="1400" b="1" u="none">
                <a:solidFill>
                  <a:schemeClr val="dk1"/>
                </a:solidFill>
                <a:latin typeface="Arial"/>
                <a:ea typeface="Arial"/>
                <a:cs typeface="Arial"/>
                <a:sym typeface="Arial"/>
              </a:rPr>
              <a:t>Flexible point-based rendering on mobile devices </a:t>
            </a:r>
            <a:r>
              <a:rPr lang="en-US" sz="1400" b="0" u="none">
                <a:solidFill>
                  <a:schemeClr val="dk1"/>
                </a:solidFill>
                <a:latin typeface="Arial"/>
                <a:ea typeface="Arial"/>
                <a:cs typeface="Arial"/>
                <a:sym typeface="Arial"/>
              </a:rPr>
              <a:t>(IEEE Trans. on CG &amp; Appl, 2004)</a:t>
            </a:r>
          </a:p>
        </p:txBody>
      </p:sp>
      <p:sp>
        <p:nvSpPr>
          <p:cNvPr id="182" name="Shape 182"/>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27</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690308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188" name="Shape 188"/>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versus Image based methods</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Original models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Partial models   </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Simplified models</a:t>
            </a: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Couple of lines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Point clouds</a:t>
            </a:r>
          </a:p>
        </p:txBody>
      </p:sp>
      <p:sp>
        <p:nvSpPr>
          <p:cNvPr id="189" name="Shape 189"/>
          <p:cNvSpPr/>
          <p:nvPr/>
        </p:nvSpPr>
        <p:spPr>
          <a:xfrm>
            <a:off x="3498230" y="2144341"/>
            <a:ext cx="5313362" cy="636586"/>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Eisert and Fechteler. </a:t>
            </a:r>
            <a:r>
              <a:rPr lang="en-US" sz="1400" b="1" u="none">
                <a:solidFill>
                  <a:schemeClr val="dk1"/>
                </a:solidFill>
                <a:latin typeface="Arial"/>
                <a:ea typeface="Arial"/>
                <a:cs typeface="Arial"/>
                <a:sym typeface="Arial"/>
              </a:rPr>
              <a:t>Low delay streaming of computer graphics </a:t>
            </a:r>
            <a:r>
              <a:rPr lang="en-US" sz="1400" b="0" u="none">
                <a:solidFill>
                  <a:schemeClr val="dk1"/>
                </a:solidFill>
                <a:latin typeface="Arial"/>
                <a:ea typeface="Arial"/>
                <a:cs typeface="Arial"/>
                <a:sym typeface="Arial"/>
              </a:rPr>
              <a:t>(ICIP 2008)</a:t>
            </a:r>
          </a:p>
        </p:txBody>
      </p:sp>
      <p:sp>
        <p:nvSpPr>
          <p:cNvPr id="190" name="Shape 190"/>
          <p:cNvSpPr/>
          <p:nvPr/>
        </p:nvSpPr>
        <p:spPr>
          <a:xfrm>
            <a:off x="3512517" y="3057202"/>
            <a:ext cx="5313363" cy="7318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Gobbetti et al.</a:t>
            </a:r>
            <a:r>
              <a:rPr lang="en-US" sz="1400" b="1" u="none">
                <a:solidFill>
                  <a:schemeClr val="dk1"/>
                </a:solidFill>
                <a:latin typeface="Arial"/>
                <a:ea typeface="Arial"/>
                <a:cs typeface="Arial"/>
                <a:sym typeface="Arial"/>
              </a:rPr>
              <a:t> Adaptive Quad Patches: an Adaptive Regular Structure for Web Distribution and Adaptive Rendering of 3D Models. </a:t>
            </a:r>
            <a:r>
              <a:rPr lang="en-US" sz="1400" b="0" u="none">
                <a:solidFill>
                  <a:schemeClr val="dk1"/>
                </a:solidFill>
                <a:latin typeface="Arial"/>
                <a:ea typeface="Arial"/>
                <a:cs typeface="Arial"/>
                <a:sym typeface="Arial"/>
              </a:rPr>
              <a:t>(Web3D 2012)</a:t>
            </a:r>
          </a:p>
        </p:txBody>
      </p:sp>
      <p:sp>
        <p:nvSpPr>
          <p:cNvPr id="191" name="Shape 191"/>
          <p:cNvSpPr/>
          <p:nvPr/>
        </p:nvSpPr>
        <p:spPr>
          <a:xfrm>
            <a:off x="3491880" y="3871069"/>
            <a:ext cx="5311774" cy="85407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Compression-domain Seamless Multiresolution Visualization of Gigantic Meshes on Mobile Devices </a:t>
            </a:r>
            <a:r>
              <a:rPr lang="en-US" sz="1400" b="0" u="none">
                <a:solidFill>
                  <a:schemeClr val="dk1"/>
                </a:solidFill>
                <a:latin typeface="Arial"/>
                <a:ea typeface="Arial"/>
                <a:cs typeface="Arial"/>
                <a:sym typeface="Arial"/>
              </a:rPr>
              <a:t>(Web3D 2013)</a:t>
            </a:r>
          </a:p>
        </p:txBody>
      </p:sp>
      <p:sp>
        <p:nvSpPr>
          <p:cNvPr id="192" name="Shape 192"/>
          <p:cNvSpPr/>
          <p:nvPr/>
        </p:nvSpPr>
        <p:spPr>
          <a:xfrm>
            <a:off x="3539505" y="4830762"/>
            <a:ext cx="5313362" cy="69056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Diepstraten et al., 2004. </a:t>
            </a:r>
            <a:r>
              <a:rPr lang="en-US" sz="1400" b="1" u="none">
                <a:solidFill>
                  <a:schemeClr val="dk1"/>
                </a:solidFill>
                <a:latin typeface="Arial"/>
                <a:ea typeface="Arial"/>
                <a:cs typeface="Arial"/>
                <a:sym typeface="Arial"/>
              </a:rPr>
              <a:t>Remote Line Rendering for Mobile Devices </a:t>
            </a:r>
            <a:r>
              <a:rPr lang="en-US" sz="1400" b="0" u="none">
                <a:solidFill>
                  <a:schemeClr val="dk1"/>
                </a:solidFill>
                <a:latin typeface="Arial"/>
                <a:ea typeface="Arial"/>
                <a:cs typeface="Arial"/>
                <a:sym typeface="Arial"/>
              </a:rPr>
              <a:t>(CGI 2004)</a:t>
            </a:r>
          </a:p>
        </p:txBody>
      </p:sp>
      <p:sp>
        <p:nvSpPr>
          <p:cNvPr id="193" name="Shape 193"/>
          <p:cNvSpPr/>
          <p:nvPr/>
        </p:nvSpPr>
        <p:spPr>
          <a:xfrm>
            <a:off x="3541092" y="5584825"/>
            <a:ext cx="5313363" cy="69056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Duguet and Drettakis. </a:t>
            </a:r>
            <a:r>
              <a:rPr lang="en-US" sz="1400" b="1" u="none">
                <a:solidFill>
                  <a:schemeClr val="dk1"/>
                </a:solidFill>
                <a:latin typeface="Arial"/>
                <a:ea typeface="Arial"/>
                <a:cs typeface="Arial"/>
                <a:sym typeface="Arial"/>
              </a:rPr>
              <a:t>Flexible point-based rendering on mobile devices </a:t>
            </a:r>
            <a:r>
              <a:rPr lang="en-US" sz="1400" b="0" u="none">
                <a:solidFill>
                  <a:schemeClr val="dk1"/>
                </a:solidFill>
                <a:latin typeface="Arial"/>
                <a:ea typeface="Arial"/>
                <a:cs typeface="Arial"/>
                <a:sym typeface="Arial"/>
              </a:rPr>
              <a:t>(IEEE Trans. on CG &amp; Appl, 2004)</a:t>
            </a:r>
          </a:p>
        </p:txBody>
      </p:sp>
      <p:sp>
        <p:nvSpPr>
          <p:cNvPr id="194" name="Shape 194"/>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28</a:t>
            </a:fld>
            <a:endParaRPr lang="en-US" sz="1200" u="none">
              <a:solidFill>
                <a:srgbClr val="FFFFFF"/>
              </a:solidFill>
              <a:latin typeface="Verdana"/>
              <a:ea typeface="Verdana"/>
              <a:cs typeface="Verdana"/>
              <a:sym typeface="Verdana"/>
            </a:endParaRPr>
          </a:p>
        </p:txBody>
      </p:sp>
      <p:sp>
        <p:nvSpPr>
          <p:cNvPr id="195" name="Shape 195"/>
          <p:cNvSpPr/>
          <p:nvPr/>
        </p:nvSpPr>
        <p:spPr>
          <a:xfrm>
            <a:off x="2286742" y="5979521"/>
            <a:ext cx="1152128" cy="345306"/>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196" name="Shape 196"/>
          <p:cNvSpPr/>
          <p:nvPr/>
        </p:nvSpPr>
        <p:spPr>
          <a:xfrm>
            <a:off x="3498230" y="5559467"/>
            <a:ext cx="5458445" cy="765359"/>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197" name="Shape 197"/>
          <p:cNvSpPr/>
          <p:nvPr/>
        </p:nvSpPr>
        <p:spPr>
          <a:xfrm>
            <a:off x="326570" y="2145649"/>
            <a:ext cx="8638041" cy="3389737"/>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198" name="Shape 198"/>
          <p:cNvSpPr txBox="1"/>
          <p:nvPr/>
        </p:nvSpPr>
        <p:spPr>
          <a:xfrm>
            <a:off x="1288709" y="2764705"/>
            <a:ext cx="2499518" cy="1323439"/>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Point clouds organized as hierarchical grids.</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Tested on PDAs</a:t>
            </a:r>
          </a:p>
        </p:txBody>
      </p:sp>
      <p:pic>
        <p:nvPicPr>
          <p:cNvPr id="199" name="Shape 199"/>
          <p:cNvPicPr preferRelativeResize="0"/>
          <p:nvPr/>
        </p:nvPicPr>
        <p:blipFill rotWithShape="1">
          <a:blip r:embed="rId3">
            <a:alphaModFix/>
          </a:blip>
          <a:srcRect/>
          <a:stretch/>
        </p:blipFill>
        <p:spPr>
          <a:xfrm>
            <a:off x="4811485" y="2013857"/>
            <a:ext cx="2605314" cy="3474173"/>
          </a:xfrm>
          <a:prstGeom prst="rect">
            <a:avLst/>
          </a:prstGeom>
          <a:noFill/>
          <a:ln>
            <a:noFill/>
          </a:ln>
        </p:spPr>
      </p:pic>
    </p:spTree>
    <p:extLst>
      <p:ext uri="{BB962C8B-B14F-4D97-AF65-F5344CB8AC3E}">
        <p14:creationId xmlns:p14="http://schemas.microsoft.com/office/powerpoint/2010/main" val="3226797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05" name="Shape 205"/>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versus Image based methods</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Original models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Partial models   </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Simplified models</a:t>
            </a: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Couple of lines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Point clouds</a:t>
            </a:r>
          </a:p>
        </p:txBody>
      </p:sp>
      <p:sp>
        <p:nvSpPr>
          <p:cNvPr id="206" name="Shape 206"/>
          <p:cNvSpPr/>
          <p:nvPr/>
        </p:nvSpPr>
        <p:spPr>
          <a:xfrm>
            <a:off x="3498230" y="2144341"/>
            <a:ext cx="5313362" cy="636586"/>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Eisert and Fechteler. </a:t>
            </a:r>
            <a:r>
              <a:rPr lang="en-US" sz="1400" b="1" u="none">
                <a:solidFill>
                  <a:schemeClr val="dk1"/>
                </a:solidFill>
                <a:latin typeface="Arial"/>
                <a:ea typeface="Arial"/>
                <a:cs typeface="Arial"/>
                <a:sym typeface="Arial"/>
              </a:rPr>
              <a:t>Low delay streaming of computer graphics </a:t>
            </a:r>
            <a:r>
              <a:rPr lang="en-US" sz="1400" b="0" u="none">
                <a:solidFill>
                  <a:schemeClr val="dk1"/>
                </a:solidFill>
                <a:latin typeface="Arial"/>
                <a:ea typeface="Arial"/>
                <a:cs typeface="Arial"/>
                <a:sym typeface="Arial"/>
              </a:rPr>
              <a:t>(ICIP 2008)</a:t>
            </a:r>
          </a:p>
        </p:txBody>
      </p:sp>
      <p:sp>
        <p:nvSpPr>
          <p:cNvPr id="207" name="Shape 207"/>
          <p:cNvSpPr/>
          <p:nvPr/>
        </p:nvSpPr>
        <p:spPr>
          <a:xfrm>
            <a:off x="3512517" y="3057202"/>
            <a:ext cx="5313363" cy="7318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Gobbetti et al.</a:t>
            </a:r>
            <a:r>
              <a:rPr lang="en-US" sz="1400" b="1" u="none">
                <a:solidFill>
                  <a:schemeClr val="dk1"/>
                </a:solidFill>
                <a:latin typeface="Arial"/>
                <a:ea typeface="Arial"/>
                <a:cs typeface="Arial"/>
                <a:sym typeface="Arial"/>
              </a:rPr>
              <a:t> Adaptive Quad Patches: an Adaptive Regular Structure for Web Distribution and Adaptive Rendering of 3D Models. </a:t>
            </a:r>
            <a:r>
              <a:rPr lang="en-US" sz="1400" b="0" u="none">
                <a:solidFill>
                  <a:schemeClr val="dk1"/>
                </a:solidFill>
                <a:latin typeface="Arial"/>
                <a:ea typeface="Arial"/>
                <a:cs typeface="Arial"/>
                <a:sym typeface="Arial"/>
              </a:rPr>
              <a:t>(Web3D 2012)</a:t>
            </a:r>
          </a:p>
        </p:txBody>
      </p:sp>
      <p:sp>
        <p:nvSpPr>
          <p:cNvPr id="208" name="Shape 208"/>
          <p:cNvSpPr/>
          <p:nvPr/>
        </p:nvSpPr>
        <p:spPr>
          <a:xfrm>
            <a:off x="3491880" y="3871069"/>
            <a:ext cx="5311774" cy="85407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Compression-domain Seamless Multiresolution Visualization of Gigantic Meshes on Mobile Devices </a:t>
            </a:r>
            <a:r>
              <a:rPr lang="en-US" sz="1400" b="0" u="none">
                <a:solidFill>
                  <a:schemeClr val="dk1"/>
                </a:solidFill>
                <a:latin typeface="Arial"/>
                <a:ea typeface="Arial"/>
                <a:cs typeface="Arial"/>
                <a:sym typeface="Arial"/>
              </a:rPr>
              <a:t>(Web3D 2013)</a:t>
            </a:r>
          </a:p>
        </p:txBody>
      </p:sp>
      <p:sp>
        <p:nvSpPr>
          <p:cNvPr id="209" name="Shape 209"/>
          <p:cNvSpPr/>
          <p:nvPr/>
        </p:nvSpPr>
        <p:spPr>
          <a:xfrm>
            <a:off x="3539505" y="4852535"/>
            <a:ext cx="5313362" cy="69056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Diepstraten et al., 2004. </a:t>
            </a:r>
            <a:r>
              <a:rPr lang="en-US" sz="1400" b="1" u="none">
                <a:solidFill>
                  <a:schemeClr val="dk1"/>
                </a:solidFill>
                <a:latin typeface="Arial"/>
                <a:ea typeface="Arial"/>
                <a:cs typeface="Arial"/>
                <a:sym typeface="Arial"/>
              </a:rPr>
              <a:t>Remote Line Rendering for Mobile Devices </a:t>
            </a:r>
            <a:r>
              <a:rPr lang="en-US" sz="1400" b="0" u="none">
                <a:solidFill>
                  <a:schemeClr val="dk1"/>
                </a:solidFill>
                <a:latin typeface="Arial"/>
                <a:ea typeface="Arial"/>
                <a:cs typeface="Arial"/>
                <a:sym typeface="Arial"/>
              </a:rPr>
              <a:t>(CGI 2004)</a:t>
            </a:r>
          </a:p>
        </p:txBody>
      </p:sp>
      <p:sp>
        <p:nvSpPr>
          <p:cNvPr id="210" name="Shape 210"/>
          <p:cNvSpPr/>
          <p:nvPr/>
        </p:nvSpPr>
        <p:spPr>
          <a:xfrm>
            <a:off x="3541092" y="5584825"/>
            <a:ext cx="5313363" cy="69056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Duguet and Drettakis. </a:t>
            </a:r>
            <a:r>
              <a:rPr lang="en-US" sz="1400" b="1" u="none">
                <a:solidFill>
                  <a:schemeClr val="dk1"/>
                </a:solidFill>
                <a:latin typeface="Arial"/>
                <a:ea typeface="Arial"/>
                <a:cs typeface="Arial"/>
                <a:sym typeface="Arial"/>
              </a:rPr>
              <a:t>Flexible point-based rendering on mobile devices </a:t>
            </a:r>
            <a:r>
              <a:rPr lang="en-US" sz="1400" b="0" u="none">
                <a:solidFill>
                  <a:schemeClr val="dk1"/>
                </a:solidFill>
                <a:latin typeface="Arial"/>
                <a:ea typeface="Arial"/>
                <a:cs typeface="Arial"/>
                <a:sym typeface="Arial"/>
              </a:rPr>
              <a:t>(IEEE Trans. on CG &amp; Appl, 2004)</a:t>
            </a:r>
          </a:p>
        </p:txBody>
      </p:sp>
      <p:sp>
        <p:nvSpPr>
          <p:cNvPr id="211" name="Shape 211"/>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29</a:t>
            </a:fld>
            <a:endParaRPr lang="en-US" sz="1200" u="none">
              <a:solidFill>
                <a:srgbClr val="FFFFFF"/>
              </a:solidFill>
              <a:latin typeface="Verdana"/>
              <a:ea typeface="Verdana"/>
              <a:cs typeface="Verdana"/>
              <a:sym typeface="Verdana"/>
            </a:endParaRPr>
          </a:p>
        </p:txBody>
      </p:sp>
      <p:sp>
        <p:nvSpPr>
          <p:cNvPr id="212" name="Shape 212"/>
          <p:cNvSpPr/>
          <p:nvPr/>
        </p:nvSpPr>
        <p:spPr>
          <a:xfrm>
            <a:off x="3498230" y="4830351"/>
            <a:ext cx="5458445" cy="765359"/>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13" name="Shape 213"/>
          <p:cNvSpPr/>
          <p:nvPr/>
        </p:nvSpPr>
        <p:spPr>
          <a:xfrm>
            <a:off x="2324671" y="5187314"/>
            <a:ext cx="1152128" cy="345306"/>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14" name="Shape 214"/>
          <p:cNvSpPr/>
          <p:nvPr/>
        </p:nvSpPr>
        <p:spPr>
          <a:xfrm>
            <a:off x="326570" y="2145239"/>
            <a:ext cx="8638041" cy="2674226"/>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pic>
        <p:nvPicPr>
          <p:cNvPr id="215" name="Shape 215"/>
          <p:cNvPicPr preferRelativeResize="0"/>
          <p:nvPr/>
        </p:nvPicPr>
        <p:blipFill rotWithShape="1">
          <a:blip r:embed="rId3">
            <a:alphaModFix/>
          </a:blip>
          <a:srcRect/>
          <a:stretch/>
        </p:blipFill>
        <p:spPr>
          <a:xfrm>
            <a:off x="4590626" y="2173205"/>
            <a:ext cx="4304618" cy="2315993"/>
          </a:xfrm>
          <a:prstGeom prst="rect">
            <a:avLst/>
          </a:prstGeom>
          <a:noFill/>
          <a:ln>
            <a:noFill/>
          </a:ln>
        </p:spPr>
      </p:pic>
      <p:sp>
        <p:nvSpPr>
          <p:cNvPr id="216" name="Shape 216"/>
          <p:cNvSpPr txBox="1"/>
          <p:nvPr/>
        </p:nvSpPr>
        <p:spPr>
          <a:xfrm>
            <a:off x="519783" y="2966475"/>
            <a:ext cx="3851332" cy="1323439"/>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Transfer couple of 2D line primitives over the network, which are rendered locally by the mobile device</a:t>
            </a:r>
          </a:p>
        </p:txBody>
      </p:sp>
    </p:spTree>
    <p:extLst>
      <p:ext uri="{BB962C8B-B14F-4D97-AF65-F5344CB8AC3E}">
        <p14:creationId xmlns:p14="http://schemas.microsoft.com/office/powerpoint/2010/main" val="729861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a:defRPr/>
            </a:pPr>
            <a:r>
              <a:rPr lang="en-US" altLang="en-US" dirty="0" smtClean="0"/>
              <a:t>Brief history of mobile graphics hardware</a:t>
            </a:r>
          </a:p>
        </p:txBody>
      </p:sp>
      <p:sp>
        <p:nvSpPr>
          <p:cNvPr id="3" name="Slide Number Placeholder 2"/>
          <p:cNvSpPr>
            <a:spLocks noGrp="1"/>
          </p:cNvSpPr>
          <p:nvPr>
            <p:ph type="sldNum" sz="quarter" idx="10"/>
          </p:nvPr>
        </p:nvSpPr>
        <p:spPr/>
        <p:txBody>
          <a:bodyPr/>
          <a:lstStyle/>
          <a:p>
            <a:pPr>
              <a:defRPr/>
            </a:pPr>
            <a:fld id="{CDD5A0C4-374E-4A5F-AA4B-DD54C2904D20}" type="slidenum">
              <a:rPr lang="it-IT" smtClean="0"/>
              <a:pPr>
                <a:defRPr/>
              </a:pPr>
              <a:t>3</a:t>
            </a:fld>
            <a:endParaRPr lang="it-IT" dirty="0"/>
          </a:p>
        </p:txBody>
      </p:sp>
      <p:cxnSp>
        <p:nvCxnSpPr>
          <p:cNvPr id="5" name="Conector recto 4"/>
          <p:cNvCxnSpPr/>
          <p:nvPr/>
        </p:nvCxnSpPr>
        <p:spPr bwMode="auto">
          <a:xfrm rot="5400000">
            <a:off x="6612827" y="3939406"/>
            <a:ext cx="3960000" cy="0"/>
          </a:xfrm>
          <a:prstGeom prst="line">
            <a:avLst/>
          </a:prstGeom>
          <a:solidFill>
            <a:schemeClr val="accent1"/>
          </a:solidFill>
          <a:ln w="57150" cap="flat" cmpd="sng" algn="ctr">
            <a:solidFill>
              <a:schemeClr val="tx1"/>
            </a:solidFill>
            <a:prstDash val="solid"/>
            <a:round/>
            <a:headEnd type="none" w="med" len="med"/>
            <a:tailEnd type="none" w="med" len="med"/>
          </a:ln>
          <a:effectLst/>
        </p:spPr>
      </p:cxnSp>
      <p:cxnSp>
        <p:nvCxnSpPr>
          <p:cNvPr id="16" name="Conector recto 15"/>
          <p:cNvCxnSpPr/>
          <p:nvPr/>
        </p:nvCxnSpPr>
        <p:spPr bwMode="auto">
          <a:xfrm rot="16200000">
            <a:off x="8466628" y="1815773"/>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7" name="Conector recto 16"/>
          <p:cNvCxnSpPr/>
          <p:nvPr/>
        </p:nvCxnSpPr>
        <p:spPr bwMode="auto">
          <a:xfrm rot="16200000">
            <a:off x="8466628" y="5772864"/>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8" name="Conector recto 17"/>
          <p:cNvCxnSpPr/>
          <p:nvPr/>
        </p:nvCxnSpPr>
        <p:spPr bwMode="auto">
          <a:xfrm rot="16200000">
            <a:off x="8466628" y="2255124"/>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19" name="Conector recto 18"/>
          <p:cNvCxnSpPr/>
          <p:nvPr/>
        </p:nvCxnSpPr>
        <p:spPr bwMode="auto">
          <a:xfrm rot="16200000">
            <a:off x="8466628" y="2694842"/>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0" name="Conector recto 19"/>
          <p:cNvCxnSpPr/>
          <p:nvPr/>
        </p:nvCxnSpPr>
        <p:spPr bwMode="auto">
          <a:xfrm rot="16200000">
            <a:off x="8466628" y="3134560"/>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1" name="Conector recto 20"/>
          <p:cNvCxnSpPr/>
          <p:nvPr/>
        </p:nvCxnSpPr>
        <p:spPr bwMode="auto">
          <a:xfrm rot="16200000">
            <a:off x="8466628" y="3574278"/>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2" name="Conector recto 21"/>
          <p:cNvCxnSpPr/>
          <p:nvPr/>
        </p:nvCxnSpPr>
        <p:spPr bwMode="auto">
          <a:xfrm rot="16200000">
            <a:off x="8466628" y="4013996"/>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3" name="Conector recto 22"/>
          <p:cNvCxnSpPr/>
          <p:nvPr/>
        </p:nvCxnSpPr>
        <p:spPr bwMode="auto">
          <a:xfrm rot="16200000">
            <a:off x="8466628" y="4453714"/>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4" name="Conector recto 23"/>
          <p:cNvCxnSpPr/>
          <p:nvPr/>
        </p:nvCxnSpPr>
        <p:spPr bwMode="auto">
          <a:xfrm rot="16200000">
            <a:off x="8466628" y="4893432"/>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25" name="Conector recto 24"/>
          <p:cNvCxnSpPr/>
          <p:nvPr/>
        </p:nvCxnSpPr>
        <p:spPr bwMode="auto">
          <a:xfrm rot="16200000">
            <a:off x="8466628" y="5333150"/>
            <a:ext cx="0" cy="28800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9" name="CuadroTexto 8"/>
          <p:cNvSpPr txBox="1"/>
          <p:nvPr/>
        </p:nvSpPr>
        <p:spPr>
          <a:xfrm>
            <a:off x="8597439" y="5746165"/>
            <a:ext cx="532048" cy="356078"/>
          </a:xfrm>
          <a:prstGeom prst="rect">
            <a:avLst/>
          </a:prstGeom>
          <a:noFill/>
        </p:spPr>
        <p:txBody>
          <a:bodyPr wrap="none" rtlCol="0">
            <a:normAutofit/>
          </a:bodyPr>
          <a:lstStyle/>
          <a:p>
            <a:r>
              <a:rPr lang="en-US" sz="1400" u="none" dirty="0" smtClean="0"/>
              <a:t>2016</a:t>
            </a:r>
          </a:p>
        </p:txBody>
      </p:sp>
      <p:sp>
        <p:nvSpPr>
          <p:cNvPr id="27" name="CuadroTexto 26"/>
          <p:cNvSpPr txBox="1"/>
          <p:nvPr/>
        </p:nvSpPr>
        <p:spPr>
          <a:xfrm>
            <a:off x="8606357" y="5308891"/>
            <a:ext cx="532048" cy="356078"/>
          </a:xfrm>
          <a:prstGeom prst="rect">
            <a:avLst/>
          </a:prstGeom>
          <a:noFill/>
        </p:spPr>
        <p:txBody>
          <a:bodyPr wrap="none" rtlCol="0">
            <a:normAutofit/>
          </a:bodyPr>
          <a:lstStyle/>
          <a:p>
            <a:r>
              <a:rPr lang="en-US" sz="1400" u="none" dirty="0" smtClean="0"/>
              <a:t>2015</a:t>
            </a:r>
          </a:p>
        </p:txBody>
      </p:sp>
      <p:sp>
        <p:nvSpPr>
          <p:cNvPr id="28" name="CuadroTexto 27"/>
          <p:cNvSpPr txBox="1"/>
          <p:nvPr/>
        </p:nvSpPr>
        <p:spPr>
          <a:xfrm>
            <a:off x="8606357" y="4871613"/>
            <a:ext cx="532048" cy="356078"/>
          </a:xfrm>
          <a:prstGeom prst="rect">
            <a:avLst/>
          </a:prstGeom>
          <a:noFill/>
        </p:spPr>
        <p:txBody>
          <a:bodyPr wrap="none" rtlCol="0">
            <a:normAutofit/>
          </a:bodyPr>
          <a:lstStyle/>
          <a:p>
            <a:r>
              <a:rPr lang="en-US" sz="1400" u="none" dirty="0" smtClean="0"/>
              <a:t>2014</a:t>
            </a:r>
          </a:p>
        </p:txBody>
      </p:sp>
      <p:sp>
        <p:nvSpPr>
          <p:cNvPr id="29" name="CuadroTexto 28"/>
          <p:cNvSpPr txBox="1"/>
          <p:nvPr/>
        </p:nvSpPr>
        <p:spPr>
          <a:xfrm>
            <a:off x="8611952" y="4434335"/>
            <a:ext cx="532048" cy="356078"/>
          </a:xfrm>
          <a:prstGeom prst="rect">
            <a:avLst/>
          </a:prstGeom>
          <a:noFill/>
        </p:spPr>
        <p:txBody>
          <a:bodyPr wrap="none" rtlCol="0">
            <a:normAutofit/>
          </a:bodyPr>
          <a:lstStyle/>
          <a:p>
            <a:r>
              <a:rPr lang="en-US" sz="1400" u="none" dirty="0" smtClean="0"/>
              <a:t>2013</a:t>
            </a:r>
          </a:p>
        </p:txBody>
      </p:sp>
      <p:sp>
        <p:nvSpPr>
          <p:cNvPr id="30" name="CuadroTexto 29"/>
          <p:cNvSpPr txBox="1"/>
          <p:nvPr/>
        </p:nvSpPr>
        <p:spPr>
          <a:xfrm>
            <a:off x="8611952" y="3997057"/>
            <a:ext cx="532048" cy="356078"/>
          </a:xfrm>
          <a:prstGeom prst="rect">
            <a:avLst/>
          </a:prstGeom>
          <a:noFill/>
        </p:spPr>
        <p:txBody>
          <a:bodyPr wrap="none" rtlCol="0">
            <a:normAutofit/>
          </a:bodyPr>
          <a:lstStyle/>
          <a:p>
            <a:r>
              <a:rPr lang="en-US" sz="1400" u="none" dirty="0" smtClean="0"/>
              <a:t>2012</a:t>
            </a:r>
          </a:p>
        </p:txBody>
      </p:sp>
      <p:sp>
        <p:nvSpPr>
          <p:cNvPr id="31" name="CuadroTexto 30"/>
          <p:cNvSpPr txBox="1"/>
          <p:nvPr/>
        </p:nvSpPr>
        <p:spPr>
          <a:xfrm>
            <a:off x="8611952" y="3559779"/>
            <a:ext cx="532048" cy="356078"/>
          </a:xfrm>
          <a:prstGeom prst="rect">
            <a:avLst/>
          </a:prstGeom>
          <a:noFill/>
        </p:spPr>
        <p:txBody>
          <a:bodyPr wrap="none" rtlCol="0">
            <a:normAutofit/>
          </a:bodyPr>
          <a:lstStyle/>
          <a:p>
            <a:r>
              <a:rPr lang="en-US" sz="1400" u="none" dirty="0" smtClean="0"/>
              <a:t>2011</a:t>
            </a:r>
          </a:p>
        </p:txBody>
      </p:sp>
      <p:sp>
        <p:nvSpPr>
          <p:cNvPr id="32" name="CuadroTexto 31"/>
          <p:cNvSpPr txBox="1"/>
          <p:nvPr/>
        </p:nvSpPr>
        <p:spPr>
          <a:xfrm>
            <a:off x="8611952" y="3122501"/>
            <a:ext cx="532048" cy="356078"/>
          </a:xfrm>
          <a:prstGeom prst="rect">
            <a:avLst/>
          </a:prstGeom>
          <a:noFill/>
        </p:spPr>
        <p:txBody>
          <a:bodyPr wrap="none" rtlCol="0">
            <a:normAutofit/>
          </a:bodyPr>
          <a:lstStyle/>
          <a:p>
            <a:r>
              <a:rPr lang="en-US" sz="1400" u="none" dirty="0" smtClean="0"/>
              <a:t>2010</a:t>
            </a:r>
          </a:p>
        </p:txBody>
      </p:sp>
      <p:sp>
        <p:nvSpPr>
          <p:cNvPr id="33" name="CuadroTexto 32"/>
          <p:cNvSpPr txBox="1"/>
          <p:nvPr/>
        </p:nvSpPr>
        <p:spPr>
          <a:xfrm>
            <a:off x="8611952" y="2685223"/>
            <a:ext cx="532048" cy="356078"/>
          </a:xfrm>
          <a:prstGeom prst="rect">
            <a:avLst/>
          </a:prstGeom>
          <a:noFill/>
        </p:spPr>
        <p:txBody>
          <a:bodyPr wrap="none" rtlCol="0">
            <a:normAutofit/>
          </a:bodyPr>
          <a:lstStyle/>
          <a:p>
            <a:r>
              <a:rPr lang="en-US" sz="1400" u="none" dirty="0" smtClean="0"/>
              <a:t>2009</a:t>
            </a:r>
          </a:p>
        </p:txBody>
      </p:sp>
      <p:sp>
        <p:nvSpPr>
          <p:cNvPr id="34" name="CuadroTexto 33"/>
          <p:cNvSpPr txBox="1"/>
          <p:nvPr/>
        </p:nvSpPr>
        <p:spPr>
          <a:xfrm>
            <a:off x="8611952" y="2247945"/>
            <a:ext cx="532048" cy="356078"/>
          </a:xfrm>
          <a:prstGeom prst="rect">
            <a:avLst/>
          </a:prstGeom>
          <a:noFill/>
        </p:spPr>
        <p:txBody>
          <a:bodyPr wrap="none" rtlCol="0">
            <a:normAutofit/>
          </a:bodyPr>
          <a:lstStyle/>
          <a:p>
            <a:r>
              <a:rPr lang="en-US" sz="1400" u="none" dirty="0" smtClean="0"/>
              <a:t>2008</a:t>
            </a:r>
          </a:p>
        </p:txBody>
      </p:sp>
      <p:sp>
        <p:nvSpPr>
          <p:cNvPr id="35" name="CuadroTexto 34"/>
          <p:cNvSpPr txBox="1"/>
          <p:nvPr/>
        </p:nvSpPr>
        <p:spPr>
          <a:xfrm>
            <a:off x="8611952" y="1810667"/>
            <a:ext cx="532048" cy="356078"/>
          </a:xfrm>
          <a:prstGeom prst="rect">
            <a:avLst/>
          </a:prstGeom>
          <a:noFill/>
        </p:spPr>
        <p:txBody>
          <a:bodyPr wrap="none" rtlCol="0">
            <a:normAutofit/>
          </a:bodyPr>
          <a:lstStyle/>
          <a:p>
            <a:r>
              <a:rPr lang="en-US" sz="1400" u="none" dirty="0" smtClean="0"/>
              <a:t>2007</a:t>
            </a:r>
          </a:p>
        </p:txBody>
      </p:sp>
      <p:sp>
        <p:nvSpPr>
          <p:cNvPr id="36" name="CuadroTexto 35"/>
          <p:cNvSpPr txBox="1"/>
          <p:nvPr/>
        </p:nvSpPr>
        <p:spPr>
          <a:xfrm>
            <a:off x="24629" y="1673972"/>
            <a:ext cx="797013" cy="400110"/>
          </a:xfrm>
          <a:prstGeom prst="rect">
            <a:avLst/>
          </a:prstGeom>
          <a:noFill/>
        </p:spPr>
        <p:txBody>
          <a:bodyPr wrap="square" rtlCol="0">
            <a:spAutoFit/>
          </a:bodyPr>
          <a:lstStyle/>
          <a:p>
            <a:r>
              <a:rPr lang="en-US" sz="1000" u="none" dirty="0" smtClean="0"/>
              <a:t>iPhone (MBX) </a:t>
            </a:r>
          </a:p>
        </p:txBody>
      </p:sp>
      <p:sp>
        <p:nvSpPr>
          <p:cNvPr id="37" name="CuadroTexto 36"/>
          <p:cNvSpPr txBox="1"/>
          <p:nvPr/>
        </p:nvSpPr>
        <p:spPr>
          <a:xfrm>
            <a:off x="4751267" y="2092367"/>
            <a:ext cx="964203" cy="553998"/>
          </a:xfrm>
          <a:prstGeom prst="rect">
            <a:avLst/>
          </a:prstGeom>
          <a:noFill/>
        </p:spPr>
        <p:txBody>
          <a:bodyPr wrap="square" rtlCol="0">
            <a:spAutoFit/>
          </a:bodyPr>
          <a:lstStyle/>
          <a:p>
            <a:r>
              <a:rPr lang="en-US" sz="1000" u="none" dirty="0" smtClean="0"/>
              <a:t>Buys </a:t>
            </a:r>
            <a:r>
              <a:rPr lang="en-US" sz="1000" u="none" dirty="0" err="1" smtClean="0"/>
              <a:t>Imageon</a:t>
            </a:r>
            <a:r>
              <a:rPr lang="en-US" sz="1000" u="none" dirty="0" smtClean="0"/>
              <a:t> (Adreno)</a:t>
            </a:r>
          </a:p>
        </p:txBody>
      </p:sp>
      <p:sp>
        <p:nvSpPr>
          <p:cNvPr id="39" name="CuadroTexto 38"/>
          <p:cNvSpPr txBox="1"/>
          <p:nvPr/>
        </p:nvSpPr>
        <p:spPr>
          <a:xfrm>
            <a:off x="17408" y="1275052"/>
            <a:ext cx="997077" cy="461665"/>
          </a:xfrm>
          <a:prstGeom prst="rect">
            <a:avLst/>
          </a:prstGeom>
          <a:noFill/>
        </p:spPr>
        <p:txBody>
          <a:bodyPr wrap="square" rtlCol="0">
            <a:spAutoFit/>
          </a:bodyPr>
          <a:lstStyle/>
          <a:p>
            <a:r>
              <a:rPr lang="en-US" sz="1200" b="1" u="none" dirty="0" smtClean="0"/>
              <a:t>Apple (</a:t>
            </a:r>
            <a:r>
              <a:rPr lang="en-US" sz="1200" b="1" i="1" u="none" dirty="0" err="1" smtClean="0"/>
              <a:t>PowerVR</a:t>
            </a:r>
            <a:r>
              <a:rPr lang="en-US" sz="1200" b="1" u="none" dirty="0" smtClean="0"/>
              <a:t>)</a:t>
            </a:r>
          </a:p>
        </p:txBody>
      </p:sp>
      <p:sp>
        <p:nvSpPr>
          <p:cNvPr id="40" name="CuadroTexto 39"/>
          <p:cNvSpPr txBox="1"/>
          <p:nvPr/>
        </p:nvSpPr>
        <p:spPr>
          <a:xfrm>
            <a:off x="5879446" y="1275053"/>
            <a:ext cx="614579" cy="276999"/>
          </a:xfrm>
          <a:prstGeom prst="rect">
            <a:avLst/>
          </a:prstGeom>
          <a:noFill/>
        </p:spPr>
        <p:txBody>
          <a:bodyPr wrap="square" rtlCol="0">
            <a:spAutoFit/>
          </a:bodyPr>
          <a:lstStyle/>
          <a:p>
            <a:r>
              <a:rPr lang="en-US" sz="1200" b="1" u="none" dirty="0" smtClean="0"/>
              <a:t>AMD</a:t>
            </a:r>
          </a:p>
        </p:txBody>
      </p:sp>
      <p:sp>
        <p:nvSpPr>
          <p:cNvPr id="41" name="CuadroTexto 40"/>
          <p:cNvSpPr txBox="1"/>
          <p:nvPr/>
        </p:nvSpPr>
        <p:spPr>
          <a:xfrm>
            <a:off x="7295114" y="1275053"/>
            <a:ext cx="686573" cy="276999"/>
          </a:xfrm>
          <a:prstGeom prst="rect">
            <a:avLst/>
          </a:prstGeom>
          <a:noFill/>
        </p:spPr>
        <p:txBody>
          <a:bodyPr wrap="square" rtlCol="0">
            <a:spAutoFit/>
          </a:bodyPr>
          <a:lstStyle/>
          <a:p>
            <a:r>
              <a:rPr lang="en-US" sz="1200" b="1" u="none" dirty="0" err="1" smtClean="0"/>
              <a:t>Nvidia</a:t>
            </a:r>
            <a:endParaRPr lang="en-US" sz="1200" b="1" u="none" dirty="0" smtClean="0"/>
          </a:p>
        </p:txBody>
      </p:sp>
      <p:sp>
        <p:nvSpPr>
          <p:cNvPr id="42" name="CuadroTexto 41"/>
          <p:cNvSpPr txBox="1"/>
          <p:nvPr/>
        </p:nvSpPr>
        <p:spPr>
          <a:xfrm>
            <a:off x="4605069" y="1275053"/>
            <a:ext cx="1140319" cy="646331"/>
          </a:xfrm>
          <a:prstGeom prst="rect">
            <a:avLst/>
          </a:prstGeom>
          <a:noFill/>
        </p:spPr>
        <p:txBody>
          <a:bodyPr wrap="square" rtlCol="0">
            <a:spAutoFit/>
          </a:bodyPr>
          <a:lstStyle/>
          <a:p>
            <a:r>
              <a:rPr lang="en-US" sz="1200" b="1" u="none" dirty="0" smtClean="0"/>
              <a:t>Qualcomm Snapdragon/Adreno</a:t>
            </a:r>
          </a:p>
        </p:txBody>
      </p:sp>
      <p:sp>
        <p:nvSpPr>
          <p:cNvPr id="43" name="CuadroTexto 42"/>
          <p:cNvSpPr txBox="1"/>
          <p:nvPr/>
        </p:nvSpPr>
        <p:spPr>
          <a:xfrm>
            <a:off x="2664799" y="1275053"/>
            <a:ext cx="1057575" cy="461665"/>
          </a:xfrm>
          <a:prstGeom prst="rect">
            <a:avLst/>
          </a:prstGeom>
          <a:noFill/>
        </p:spPr>
        <p:txBody>
          <a:bodyPr wrap="square" rtlCol="0">
            <a:spAutoFit/>
          </a:bodyPr>
          <a:lstStyle/>
          <a:p>
            <a:r>
              <a:rPr lang="en-US" sz="1200" b="1" u="none" dirty="0" smtClean="0"/>
              <a:t>Imagination</a:t>
            </a:r>
          </a:p>
          <a:p>
            <a:r>
              <a:rPr lang="en-US" sz="1200" b="1" u="none" dirty="0" err="1" smtClean="0"/>
              <a:t>PowerVR</a:t>
            </a:r>
            <a:endParaRPr lang="en-US" sz="1200" b="1" u="none" dirty="0" smtClean="0"/>
          </a:p>
        </p:txBody>
      </p:sp>
      <p:sp>
        <p:nvSpPr>
          <p:cNvPr id="44" name="CuadroTexto 43"/>
          <p:cNvSpPr txBox="1"/>
          <p:nvPr/>
        </p:nvSpPr>
        <p:spPr>
          <a:xfrm>
            <a:off x="6628083" y="1275053"/>
            <a:ext cx="532975" cy="276999"/>
          </a:xfrm>
          <a:prstGeom prst="rect">
            <a:avLst/>
          </a:prstGeom>
          <a:noFill/>
        </p:spPr>
        <p:txBody>
          <a:bodyPr wrap="square" rtlCol="0">
            <a:spAutoFit/>
          </a:bodyPr>
          <a:lstStyle/>
          <a:p>
            <a:r>
              <a:rPr lang="en-US" sz="1200" b="1" u="none" dirty="0" smtClean="0"/>
              <a:t>Intel</a:t>
            </a:r>
          </a:p>
        </p:txBody>
      </p:sp>
      <p:sp>
        <p:nvSpPr>
          <p:cNvPr id="45" name="CuadroTexto 44"/>
          <p:cNvSpPr txBox="1"/>
          <p:nvPr/>
        </p:nvSpPr>
        <p:spPr>
          <a:xfrm>
            <a:off x="97238" y="2203913"/>
            <a:ext cx="964203" cy="400110"/>
          </a:xfrm>
          <a:prstGeom prst="rect">
            <a:avLst/>
          </a:prstGeom>
          <a:noFill/>
        </p:spPr>
        <p:txBody>
          <a:bodyPr wrap="square" rtlCol="0">
            <a:spAutoFit/>
          </a:bodyPr>
          <a:lstStyle/>
          <a:p>
            <a:r>
              <a:rPr lang="en-US" sz="1000" u="none" dirty="0" smtClean="0"/>
              <a:t>Buys PA Semi</a:t>
            </a:r>
          </a:p>
        </p:txBody>
      </p:sp>
      <p:sp>
        <p:nvSpPr>
          <p:cNvPr id="46" name="CuadroTexto 45"/>
          <p:cNvSpPr txBox="1"/>
          <p:nvPr/>
        </p:nvSpPr>
        <p:spPr>
          <a:xfrm>
            <a:off x="1805717" y="2166745"/>
            <a:ext cx="964203" cy="707886"/>
          </a:xfrm>
          <a:prstGeom prst="rect">
            <a:avLst/>
          </a:prstGeom>
          <a:noFill/>
        </p:spPr>
        <p:txBody>
          <a:bodyPr wrap="square" rtlCol="0">
            <a:spAutoFit/>
          </a:bodyPr>
          <a:lstStyle/>
          <a:p>
            <a:r>
              <a:rPr lang="en-US" sz="1000" u="none" dirty="0" smtClean="0"/>
              <a:t>Omnia HD (TI OMAP 3 &amp; Power VR SGX530)</a:t>
            </a:r>
          </a:p>
        </p:txBody>
      </p:sp>
      <p:sp>
        <p:nvSpPr>
          <p:cNvPr id="47" name="CuadroTexto 46"/>
          <p:cNvSpPr txBox="1"/>
          <p:nvPr/>
        </p:nvSpPr>
        <p:spPr>
          <a:xfrm>
            <a:off x="1035809" y="1275052"/>
            <a:ext cx="1382198" cy="461665"/>
          </a:xfrm>
          <a:prstGeom prst="rect">
            <a:avLst/>
          </a:prstGeom>
          <a:noFill/>
        </p:spPr>
        <p:txBody>
          <a:bodyPr wrap="square" rtlCol="0">
            <a:spAutoFit/>
          </a:bodyPr>
          <a:lstStyle/>
          <a:p>
            <a:r>
              <a:rPr lang="en-US" sz="1200" b="1" u="none" dirty="0" smtClean="0"/>
              <a:t>Samsung</a:t>
            </a:r>
          </a:p>
          <a:p>
            <a:r>
              <a:rPr lang="en-US" sz="1200" b="1" u="none" dirty="0" smtClean="0"/>
              <a:t>(</a:t>
            </a:r>
            <a:r>
              <a:rPr lang="en-US" sz="1200" b="1" i="1" u="none" dirty="0" smtClean="0"/>
              <a:t>mostly ARM</a:t>
            </a:r>
            <a:r>
              <a:rPr lang="en-US" sz="1200" b="1" u="none" dirty="0" smtClean="0"/>
              <a:t>)</a:t>
            </a:r>
          </a:p>
        </p:txBody>
      </p:sp>
      <p:sp>
        <p:nvSpPr>
          <p:cNvPr id="48" name="CuadroTexto 47"/>
          <p:cNvSpPr txBox="1"/>
          <p:nvPr/>
        </p:nvSpPr>
        <p:spPr>
          <a:xfrm>
            <a:off x="3856432" y="1275053"/>
            <a:ext cx="614579" cy="461665"/>
          </a:xfrm>
          <a:prstGeom prst="rect">
            <a:avLst/>
          </a:prstGeom>
          <a:noFill/>
        </p:spPr>
        <p:txBody>
          <a:bodyPr wrap="square" rtlCol="0">
            <a:spAutoFit/>
          </a:bodyPr>
          <a:lstStyle/>
          <a:p>
            <a:r>
              <a:rPr lang="en-US" sz="1200" b="1" u="none" dirty="0" smtClean="0"/>
              <a:t>ARM Mali</a:t>
            </a:r>
          </a:p>
        </p:txBody>
      </p:sp>
      <p:sp>
        <p:nvSpPr>
          <p:cNvPr id="49" name="CuadroTexto 48"/>
          <p:cNvSpPr txBox="1"/>
          <p:nvPr/>
        </p:nvSpPr>
        <p:spPr>
          <a:xfrm>
            <a:off x="12983" y="2748495"/>
            <a:ext cx="897118" cy="400110"/>
          </a:xfrm>
          <a:prstGeom prst="rect">
            <a:avLst/>
          </a:prstGeom>
          <a:noFill/>
        </p:spPr>
        <p:txBody>
          <a:bodyPr wrap="square" rtlCol="0">
            <a:spAutoFit/>
          </a:bodyPr>
          <a:lstStyle/>
          <a:p>
            <a:r>
              <a:rPr lang="en-US" sz="1000" u="none" dirty="0" smtClean="0"/>
              <a:t>iPhone 3GS (SGX535)</a:t>
            </a:r>
          </a:p>
        </p:txBody>
      </p:sp>
      <p:sp>
        <p:nvSpPr>
          <p:cNvPr id="52" name="CuadroTexto 51"/>
          <p:cNvSpPr txBox="1"/>
          <p:nvPr/>
        </p:nvSpPr>
        <p:spPr>
          <a:xfrm>
            <a:off x="24628" y="3271061"/>
            <a:ext cx="797013" cy="400110"/>
          </a:xfrm>
          <a:prstGeom prst="rect">
            <a:avLst/>
          </a:prstGeom>
          <a:noFill/>
        </p:spPr>
        <p:txBody>
          <a:bodyPr wrap="square" rtlCol="0">
            <a:spAutoFit/>
          </a:bodyPr>
          <a:lstStyle/>
          <a:p>
            <a:r>
              <a:rPr lang="en-US" sz="1000" u="none" dirty="0"/>
              <a:t>A4 (ARM Cortex </a:t>
            </a:r>
            <a:r>
              <a:rPr lang="en-US" sz="1000" u="none" dirty="0" smtClean="0"/>
              <a:t>A8)</a:t>
            </a:r>
          </a:p>
        </p:txBody>
      </p:sp>
      <p:sp>
        <p:nvSpPr>
          <p:cNvPr id="53" name="CuadroTexto 52"/>
          <p:cNvSpPr txBox="1"/>
          <p:nvPr/>
        </p:nvSpPr>
        <p:spPr>
          <a:xfrm>
            <a:off x="982953" y="2199069"/>
            <a:ext cx="976684" cy="400110"/>
          </a:xfrm>
          <a:prstGeom prst="rect">
            <a:avLst/>
          </a:prstGeom>
          <a:noFill/>
        </p:spPr>
        <p:txBody>
          <a:bodyPr wrap="square" rtlCol="0">
            <a:spAutoFit/>
          </a:bodyPr>
          <a:lstStyle/>
          <a:p>
            <a:r>
              <a:rPr lang="en-US" sz="1000" u="none" dirty="0" smtClean="0"/>
              <a:t>Hummingbird (Cortex A8)</a:t>
            </a:r>
          </a:p>
        </p:txBody>
      </p:sp>
      <p:sp>
        <p:nvSpPr>
          <p:cNvPr id="54" name="CuadroTexto 53"/>
          <p:cNvSpPr txBox="1"/>
          <p:nvPr/>
        </p:nvSpPr>
        <p:spPr>
          <a:xfrm>
            <a:off x="4852819" y="3931713"/>
            <a:ext cx="899718" cy="861774"/>
          </a:xfrm>
          <a:prstGeom prst="rect">
            <a:avLst/>
          </a:prstGeom>
          <a:noFill/>
        </p:spPr>
        <p:txBody>
          <a:bodyPr wrap="square" rtlCol="0">
            <a:spAutoFit/>
          </a:bodyPr>
          <a:lstStyle/>
          <a:p>
            <a:r>
              <a:rPr lang="en-US" sz="1000" u="none" dirty="0" smtClean="0"/>
              <a:t>Adreno 530 GLES 3.1+, OpenCL 2, DX 11.2 Vulcan 1.0</a:t>
            </a:r>
          </a:p>
        </p:txBody>
      </p:sp>
      <p:sp>
        <p:nvSpPr>
          <p:cNvPr id="55" name="CuadroTexto 54"/>
          <p:cNvSpPr txBox="1"/>
          <p:nvPr/>
        </p:nvSpPr>
        <p:spPr>
          <a:xfrm>
            <a:off x="83235" y="5770562"/>
            <a:ext cx="899718" cy="553998"/>
          </a:xfrm>
          <a:prstGeom prst="rect">
            <a:avLst/>
          </a:prstGeom>
          <a:noFill/>
        </p:spPr>
        <p:txBody>
          <a:bodyPr wrap="square" rtlCol="0">
            <a:spAutoFit/>
          </a:bodyPr>
          <a:lstStyle/>
          <a:p>
            <a:r>
              <a:rPr lang="en-US" sz="1000" u="none" dirty="0" smtClean="0"/>
              <a:t>Plans to build its own GPU</a:t>
            </a:r>
          </a:p>
        </p:txBody>
      </p:sp>
      <p:sp>
        <p:nvSpPr>
          <p:cNvPr id="56" name="CuadroTexto 55"/>
          <p:cNvSpPr txBox="1"/>
          <p:nvPr/>
        </p:nvSpPr>
        <p:spPr>
          <a:xfrm>
            <a:off x="1158722" y="4695709"/>
            <a:ext cx="899718" cy="707886"/>
          </a:xfrm>
          <a:prstGeom prst="rect">
            <a:avLst/>
          </a:prstGeom>
          <a:noFill/>
        </p:spPr>
        <p:txBody>
          <a:bodyPr wrap="square" rtlCol="0">
            <a:spAutoFit/>
          </a:bodyPr>
          <a:lstStyle/>
          <a:p>
            <a:r>
              <a:rPr lang="en-US" sz="1000" u="none" dirty="0" err="1" smtClean="0"/>
              <a:t>Exynos</a:t>
            </a:r>
            <a:r>
              <a:rPr lang="en-US" sz="1000" u="none" dirty="0" smtClean="0"/>
              <a:t> 5433/7410 (20nm, Mali-T760 MP6)</a:t>
            </a:r>
          </a:p>
        </p:txBody>
      </p:sp>
      <p:sp>
        <p:nvSpPr>
          <p:cNvPr id="57" name="CuadroTexto 56"/>
          <p:cNvSpPr txBox="1"/>
          <p:nvPr/>
        </p:nvSpPr>
        <p:spPr>
          <a:xfrm>
            <a:off x="5721545" y="2092367"/>
            <a:ext cx="1081647" cy="246221"/>
          </a:xfrm>
          <a:prstGeom prst="rect">
            <a:avLst/>
          </a:prstGeom>
          <a:noFill/>
        </p:spPr>
        <p:txBody>
          <a:bodyPr wrap="square" rtlCol="0">
            <a:spAutoFit/>
          </a:bodyPr>
          <a:lstStyle/>
          <a:p>
            <a:r>
              <a:rPr lang="en-US" sz="1000" u="none" dirty="0" smtClean="0"/>
              <a:t>Sells </a:t>
            </a:r>
            <a:r>
              <a:rPr lang="en-US" sz="1000" u="none" dirty="0" err="1" smtClean="0"/>
              <a:t>Imageon</a:t>
            </a:r>
            <a:endParaRPr lang="en-US" sz="1000" u="none" dirty="0" smtClean="0"/>
          </a:p>
        </p:txBody>
      </p:sp>
      <p:sp>
        <p:nvSpPr>
          <p:cNvPr id="58" name="CuadroTexto 57"/>
          <p:cNvSpPr txBox="1"/>
          <p:nvPr/>
        </p:nvSpPr>
        <p:spPr>
          <a:xfrm>
            <a:off x="2779724" y="1622713"/>
            <a:ext cx="1035309" cy="246221"/>
          </a:xfrm>
          <a:prstGeom prst="rect">
            <a:avLst/>
          </a:prstGeom>
          <a:noFill/>
        </p:spPr>
        <p:txBody>
          <a:bodyPr wrap="square" rtlCol="0">
            <a:spAutoFit/>
          </a:bodyPr>
          <a:lstStyle/>
          <a:p>
            <a:r>
              <a:rPr lang="en-US" sz="1000" u="none" dirty="0" smtClean="0"/>
              <a:t>MBX</a:t>
            </a:r>
          </a:p>
        </p:txBody>
      </p:sp>
      <p:sp>
        <p:nvSpPr>
          <p:cNvPr id="59" name="CuadroTexto 58"/>
          <p:cNvSpPr txBox="1"/>
          <p:nvPr/>
        </p:nvSpPr>
        <p:spPr>
          <a:xfrm>
            <a:off x="2779724" y="1829210"/>
            <a:ext cx="1035309" cy="400110"/>
          </a:xfrm>
          <a:prstGeom prst="rect">
            <a:avLst/>
          </a:prstGeom>
          <a:noFill/>
        </p:spPr>
        <p:txBody>
          <a:bodyPr wrap="square" rtlCol="0">
            <a:spAutoFit/>
          </a:bodyPr>
          <a:lstStyle/>
          <a:p>
            <a:r>
              <a:rPr lang="en-US" sz="1000" u="none" dirty="0" smtClean="0"/>
              <a:t>SGX535/541 (GLES 2.0)</a:t>
            </a:r>
          </a:p>
        </p:txBody>
      </p:sp>
      <p:sp>
        <p:nvSpPr>
          <p:cNvPr id="60" name="CuadroTexto 59"/>
          <p:cNvSpPr txBox="1"/>
          <p:nvPr/>
        </p:nvSpPr>
        <p:spPr>
          <a:xfrm>
            <a:off x="2703913" y="2789278"/>
            <a:ext cx="1186930" cy="400110"/>
          </a:xfrm>
          <a:prstGeom prst="rect">
            <a:avLst/>
          </a:prstGeom>
          <a:noFill/>
        </p:spPr>
        <p:txBody>
          <a:bodyPr wrap="square" rtlCol="0">
            <a:spAutoFit/>
          </a:bodyPr>
          <a:lstStyle/>
          <a:p>
            <a:r>
              <a:rPr lang="en-US" sz="1000" u="none" dirty="0" smtClean="0"/>
              <a:t>SGX545 (GLES 2.0 GL 3.2)</a:t>
            </a:r>
          </a:p>
        </p:txBody>
      </p:sp>
      <p:sp>
        <p:nvSpPr>
          <p:cNvPr id="61" name="CuadroTexto 60"/>
          <p:cNvSpPr txBox="1"/>
          <p:nvPr/>
        </p:nvSpPr>
        <p:spPr>
          <a:xfrm>
            <a:off x="2703913" y="2272023"/>
            <a:ext cx="1186930" cy="400110"/>
          </a:xfrm>
          <a:prstGeom prst="rect">
            <a:avLst/>
          </a:prstGeom>
          <a:noFill/>
        </p:spPr>
        <p:txBody>
          <a:bodyPr wrap="square" rtlCol="0">
            <a:spAutoFit/>
          </a:bodyPr>
          <a:lstStyle/>
          <a:p>
            <a:r>
              <a:rPr lang="en-US" sz="1000" u="none" dirty="0" smtClean="0"/>
              <a:t>SGX543 (GLES 2.0, GL 2.1)</a:t>
            </a:r>
          </a:p>
        </p:txBody>
      </p:sp>
      <p:sp>
        <p:nvSpPr>
          <p:cNvPr id="64" name="CuadroTexto 63"/>
          <p:cNvSpPr txBox="1"/>
          <p:nvPr/>
        </p:nvSpPr>
        <p:spPr>
          <a:xfrm>
            <a:off x="2695377" y="6116650"/>
            <a:ext cx="1204003" cy="246221"/>
          </a:xfrm>
          <a:prstGeom prst="rect">
            <a:avLst/>
          </a:prstGeom>
          <a:noFill/>
        </p:spPr>
        <p:txBody>
          <a:bodyPr wrap="square" rtlCol="0">
            <a:spAutoFit/>
          </a:bodyPr>
          <a:lstStyle/>
          <a:p>
            <a:r>
              <a:rPr lang="en-US" sz="1000" u="none" dirty="0" err="1" smtClean="0"/>
              <a:t>Furian</a:t>
            </a:r>
            <a:r>
              <a:rPr lang="en-US" sz="1000" u="none" dirty="0" smtClean="0"/>
              <a:t>?</a:t>
            </a:r>
          </a:p>
        </p:txBody>
      </p:sp>
      <p:sp>
        <p:nvSpPr>
          <p:cNvPr id="65" name="CuadroTexto 64"/>
          <p:cNvSpPr txBox="1"/>
          <p:nvPr/>
        </p:nvSpPr>
        <p:spPr>
          <a:xfrm>
            <a:off x="2419610" y="5785973"/>
            <a:ext cx="1755536" cy="400110"/>
          </a:xfrm>
          <a:prstGeom prst="rect">
            <a:avLst/>
          </a:prstGeom>
          <a:noFill/>
        </p:spPr>
        <p:txBody>
          <a:bodyPr wrap="square" rtlCol="0">
            <a:spAutoFit/>
          </a:bodyPr>
          <a:lstStyle/>
          <a:p>
            <a:r>
              <a:rPr lang="en-US" sz="1000" u="none" dirty="0" smtClean="0"/>
              <a:t>Apple will no longer require its services in 18-24 months</a:t>
            </a:r>
          </a:p>
        </p:txBody>
      </p:sp>
      <p:sp>
        <p:nvSpPr>
          <p:cNvPr id="66" name="CuadroTexto 65"/>
          <p:cNvSpPr txBox="1"/>
          <p:nvPr/>
        </p:nvSpPr>
        <p:spPr>
          <a:xfrm>
            <a:off x="2703913" y="3960661"/>
            <a:ext cx="1186930" cy="553998"/>
          </a:xfrm>
          <a:prstGeom prst="rect">
            <a:avLst/>
          </a:prstGeom>
          <a:noFill/>
        </p:spPr>
        <p:txBody>
          <a:bodyPr wrap="square" rtlCol="0">
            <a:spAutoFit/>
          </a:bodyPr>
          <a:lstStyle/>
          <a:p>
            <a:r>
              <a:rPr lang="en-US" sz="1000" u="none" dirty="0" smtClean="0"/>
              <a:t>Series 6XE/XT</a:t>
            </a:r>
            <a:r>
              <a:rPr lang="en-US" sz="1000" u="none" dirty="0"/>
              <a:t> </a:t>
            </a:r>
            <a:r>
              <a:rPr lang="en-US" sz="1000" u="none" dirty="0" smtClean="0"/>
              <a:t>GLES 3.1 GL 3.2 (28nm)</a:t>
            </a:r>
          </a:p>
        </p:txBody>
      </p:sp>
      <p:sp>
        <p:nvSpPr>
          <p:cNvPr id="68" name="CuadroTexto 67"/>
          <p:cNvSpPr txBox="1"/>
          <p:nvPr/>
        </p:nvSpPr>
        <p:spPr>
          <a:xfrm>
            <a:off x="2703913" y="4845336"/>
            <a:ext cx="1186930" cy="707886"/>
          </a:xfrm>
          <a:prstGeom prst="rect">
            <a:avLst/>
          </a:prstGeom>
          <a:noFill/>
        </p:spPr>
        <p:txBody>
          <a:bodyPr wrap="square" rtlCol="0">
            <a:spAutoFit/>
          </a:bodyPr>
          <a:lstStyle/>
          <a:p>
            <a:r>
              <a:rPr lang="en-US" sz="1000" u="none" dirty="0" smtClean="0"/>
              <a:t>Series7XE </a:t>
            </a:r>
            <a:r>
              <a:rPr lang="en-US" sz="1000" u="none" dirty="0" err="1" smtClean="0"/>
              <a:t>Vulkan</a:t>
            </a:r>
            <a:r>
              <a:rPr lang="en-US" sz="1000" u="none" dirty="0" smtClean="0"/>
              <a:t> 1.0 GLES 3.1 (latter ones 10nm)</a:t>
            </a:r>
          </a:p>
        </p:txBody>
      </p:sp>
      <p:sp>
        <p:nvSpPr>
          <p:cNvPr id="69" name="CuadroTexto 68"/>
          <p:cNvSpPr txBox="1"/>
          <p:nvPr/>
        </p:nvSpPr>
        <p:spPr>
          <a:xfrm>
            <a:off x="7049618" y="3096391"/>
            <a:ext cx="1174406" cy="400110"/>
          </a:xfrm>
          <a:prstGeom prst="rect">
            <a:avLst/>
          </a:prstGeom>
          <a:noFill/>
        </p:spPr>
        <p:txBody>
          <a:bodyPr wrap="square" rtlCol="0">
            <a:spAutoFit/>
          </a:bodyPr>
          <a:lstStyle/>
          <a:p>
            <a:r>
              <a:rPr lang="en-US" sz="1000" u="none" dirty="0" err="1" smtClean="0"/>
              <a:t>Tegra</a:t>
            </a:r>
            <a:r>
              <a:rPr lang="en-US" sz="1000" u="none" dirty="0" smtClean="0"/>
              <a:t> 2 (Cortex-A9, GLES 2.0)</a:t>
            </a:r>
          </a:p>
        </p:txBody>
      </p:sp>
      <p:sp>
        <p:nvSpPr>
          <p:cNvPr id="71" name="CuadroTexto 70"/>
          <p:cNvSpPr txBox="1"/>
          <p:nvPr/>
        </p:nvSpPr>
        <p:spPr>
          <a:xfrm>
            <a:off x="7085539" y="3560426"/>
            <a:ext cx="1174406" cy="400110"/>
          </a:xfrm>
          <a:prstGeom prst="rect">
            <a:avLst/>
          </a:prstGeom>
          <a:noFill/>
        </p:spPr>
        <p:txBody>
          <a:bodyPr wrap="square" rtlCol="0">
            <a:spAutoFit/>
          </a:bodyPr>
          <a:lstStyle/>
          <a:p>
            <a:r>
              <a:rPr lang="en-US" sz="1000" u="none" dirty="0" err="1" smtClean="0"/>
              <a:t>Tegra</a:t>
            </a:r>
            <a:r>
              <a:rPr lang="en-US" sz="1000" u="none" dirty="0" smtClean="0"/>
              <a:t> 3 (Cortex-A9, GLES 2.0)</a:t>
            </a:r>
          </a:p>
        </p:txBody>
      </p:sp>
      <p:sp>
        <p:nvSpPr>
          <p:cNvPr id="72" name="CuadroTexto 71"/>
          <p:cNvSpPr txBox="1"/>
          <p:nvPr/>
        </p:nvSpPr>
        <p:spPr>
          <a:xfrm>
            <a:off x="6937229" y="4397655"/>
            <a:ext cx="1342373" cy="400110"/>
          </a:xfrm>
          <a:prstGeom prst="rect">
            <a:avLst/>
          </a:prstGeom>
          <a:noFill/>
        </p:spPr>
        <p:txBody>
          <a:bodyPr wrap="square" rtlCol="0">
            <a:spAutoFit/>
          </a:bodyPr>
          <a:lstStyle/>
          <a:p>
            <a:r>
              <a:rPr lang="en-US" sz="1000" u="none" dirty="0" err="1" smtClean="0"/>
              <a:t>Tegra</a:t>
            </a:r>
            <a:r>
              <a:rPr lang="en-US" sz="1000" u="none" dirty="0" smtClean="0"/>
              <a:t> 4 (Cortex-A15, GL 4.4, 28nm)</a:t>
            </a:r>
          </a:p>
        </p:txBody>
      </p:sp>
      <p:sp>
        <p:nvSpPr>
          <p:cNvPr id="73" name="CuadroTexto 72"/>
          <p:cNvSpPr txBox="1"/>
          <p:nvPr/>
        </p:nvSpPr>
        <p:spPr>
          <a:xfrm>
            <a:off x="6928559" y="4857181"/>
            <a:ext cx="1385275" cy="400110"/>
          </a:xfrm>
          <a:prstGeom prst="rect">
            <a:avLst/>
          </a:prstGeom>
          <a:noFill/>
        </p:spPr>
        <p:txBody>
          <a:bodyPr wrap="square" rtlCol="0">
            <a:spAutoFit/>
          </a:bodyPr>
          <a:lstStyle/>
          <a:p>
            <a:r>
              <a:rPr lang="en-US" sz="1000" u="none" dirty="0" err="1" smtClean="0"/>
              <a:t>Tegra</a:t>
            </a:r>
            <a:r>
              <a:rPr lang="en-US" sz="1000" u="none" dirty="0" smtClean="0"/>
              <a:t> K1 (Cortex-A15, GL 4.4, 28nm)</a:t>
            </a:r>
          </a:p>
        </p:txBody>
      </p:sp>
      <p:sp>
        <p:nvSpPr>
          <p:cNvPr id="74" name="CuadroTexto 73"/>
          <p:cNvSpPr txBox="1"/>
          <p:nvPr/>
        </p:nvSpPr>
        <p:spPr>
          <a:xfrm>
            <a:off x="6905125" y="5191963"/>
            <a:ext cx="1378125" cy="553998"/>
          </a:xfrm>
          <a:prstGeom prst="rect">
            <a:avLst/>
          </a:prstGeom>
          <a:noFill/>
        </p:spPr>
        <p:txBody>
          <a:bodyPr wrap="square" rtlCol="0">
            <a:spAutoFit/>
          </a:bodyPr>
          <a:lstStyle/>
          <a:p>
            <a:r>
              <a:rPr lang="en-US" sz="1000" u="none" dirty="0" err="1" smtClean="0"/>
              <a:t>Tegra</a:t>
            </a:r>
            <a:r>
              <a:rPr lang="en-US" sz="1000" u="none" dirty="0" smtClean="0"/>
              <a:t> X1 (Cortex-A57, GLES 3.1, GL 4.5</a:t>
            </a:r>
            <a:r>
              <a:rPr lang="en-US" sz="1000" u="none" dirty="0"/>
              <a:t>, </a:t>
            </a:r>
            <a:r>
              <a:rPr lang="en-US" sz="1000" u="none" dirty="0" err="1"/>
              <a:t>Vulkan</a:t>
            </a:r>
            <a:r>
              <a:rPr lang="en-US" sz="1000" u="none" dirty="0"/>
              <a:t>, </a:t>
            </a:r>
            <a:r>
              <a:rPr lang="en-US" sz="1000" u="none" dirty="0" smtClean="0"/>
              <a:t>20nm)</a:t>
            </a:r>
          </a:p>
        </p:txBody>
      </p:sp>
      <p:sp>
        <p:nvSpPr>
          <p:cNvPr id="75" name="CuadroTexto 74"/>
          <p:cNvSpPr txBox="1"/>
          <p:nvPr/>
        </p:nvSpPr>
        <p:spPr>
          <a:xfrm>
            <a:off x="6919352" y="5930423"/>
            <a:ext cx="1378125" cy="553998"/>
          </a:xfrm>
          <a:prstGeom prst="rect">
            <a:avLst/>
          </a:prstGeom>
          <a:noFill/>
        </p:spPr>
        <p:txBody>
          <a:bodyPr wrap="square" rtlCol="0">
            <a:spAutoFit/>
          </a:bodyPr>
          <a:lstStyle/>
          <a:p>
            <a:r>
              <a:rPr lang="en-US" sz="1000" u="none" dirty="0">
                <a:solidFill>
                  <a:srgbClr val="FF0000"/>
                </a:solidFill>
              </a:rPr>
              <a:t>Next </a:t>
            </a:r>
            <a:r>
              <a:rPr lang="en-US" sz="1000" u="none" dirty="0" err="1" smtClean="0">
                <a:solidFill>
                  <a:srgbClr val="FF0000"/>
                </a:solidFill>
              </a:rPr>
              <a:t>Tegra</a:t>
            </a:r>
            <a:r>
              <a:rPr lang="en-US" sz="1000" u="none" dirty="0" smtClean="0">
                <a:solidFill>
                  <a:srgbClr val="FF0000"/>
                </a:solidFill>
              </a:rPr>
              <a:t> generations seem to be for automotive</a:t>
            </a:r>
          </a:p>
        </p:txBody>
      </p:sp>
      <p:sp>
        <p:nvSpPr>
          <p:cNvPr id="62" name="CuadroTexto 61"/>
          <p:cNvSpPr txBox="1"/>
          <p:nvPr/>
        </p:nvSpPr>
        <p:spPr>
          <a:xfrm>
            <a:off x="3937293" y="1642735"/>
            <a:ext cx="761556" cy="400110"/>
          </a:xfrm>
          <a:prstGeom prst="rect">
            <a:avLst/>
          </a:prstGeom>
          <a:noFill/>
        </p:spPr>
        <p:txBody>
          <a:bodyPr wrap="square" rtlCol="0">
            <a:spAutoFit/>
          </a:bodyPr>
          <a:lstStyle/>
          <a:p>
            <a:r>
              <a:rPr lang="en-US" sz="1000" u="none" dirty="0" smtClean="0"/>
              <a:t>Buys Phalanx </a:t>
            </a:r>
          </a:p>
        </p:txBody>
      </p:sp>
      <p:sp>
        <p:nvSpPr>
          <p:cNvPr id="63" name="CuadroTexto 62"/>
          <p:cNvSpPr txBox="1"/>
          <p:nvPr/>
        </p:nvSpPr>
        <p:spPr>
          <a:xfrm>
            <a:off x="3835970" y="2234927"/>
            <a:ext cx="964203" cy="400110"/>
          </a:xfrm>
          <a:prstGeom prst="rect">
            <a:avLst/>
          </a:prstGeom>
          <a:noFill/>
        </p:spPr>
        <p:txBody>
          <a:bodyPr wrap="square" rtlCol="0">
            <a:spAutoFit/>
          </a:bodyPr>
          <a:lstStyle/>
          <a:p>
            <a:r>
              <a:rPr lang="en-US" sz="1000" u="none" dirty="0" smtClean="0"/>
              <a:t>Mali 400 GLES 2.0</a:t>
            </a:r>
          </a:p>
        </p:txBody>
      </p:sp>
      <p:sp>
        <p:nvSpPr>
          <p:cNvPr id="67" name="CuadroTexto 66"/>
          <p:cNvSpPr txBox="1"/>
          <p:nvPr/>
        </p:nvSpPr>
        <p:spPr>
          <a:xfrm>
            <a:off x="3835970" y="3953025"/>
            <a:ext cx="964203" cy="400110"/>
          </a:xfrm>
          <a:prstGeom prst="rect">
            <a:avLst/>
          </a:prstGeom>
          <a:noFill/>
        </p:spPr>
        <p:txBody>
          <a:bodyPr wrap="square" rtlCol="0">
            <a:spAutoFit/>
          </a:bodyPr>
          <a:lstStyle/>
          <a:p>
            <a:r>
              <a:rPr lang="en-US" sz="1000" u="none" dirty="0" smtClean="0"/>
              <a:t>T600 GLES 2.0, DX9.0</a:t>
            </a:r>
          </a:p>
        </p:txBody>
      </p:sp>
      <p:sp>
        <p:nvSpPr>
          <p:cNvPr id="70" name="CuadroTexto 69"/>
          <p:cNvSpPr txBox="1"/>
          <p:nvPr/>
        </p:nvSpPr>
        <p:spPr>
          <a:xfrm>
            <a:off x="3779901" y="4612374"/>
            <a:ext cx="1076340" cy="553998"/>
          </a:xfrm>
          <a:prstGeom prst="rect">
            <a:avLst/>
          </a:prstGeom>
          <a:noFill/>
        </p:spPr>
        <p:txBody>
          <a:bodyPr wrap="square" rtlCol="0">
            <a:spAutoFit/>
          </a:bodyPr>
          <a:lstStyle/>
          <a:p>
            <a:r>
              <a:rPr lang="en-US" sz="1000" u="none" dirty="0" smtClean="0"/>
              <a:t>T700 GLES 3,1, DX 11.1 OpenCL 1.1</a:t>
            </a:r>
          </a:p>
        </p:txBody>
      </p:sp>
      <p:sp>
        <p:nvSpPr>
          <p:cNvPr id="76" name="CuadroTexto 75"/>
          <p:cNvSpPr txBox="1"/>
          <p:nvPr/>
        </p:nvSpPr>
        <p:spPr>
          <a:xfrm>
            <a:off x="3733696" y="5220050"/>
            <a:ext cx="1168750" cy="553998"/>
          </a:xfrm>
          <a:prstGeom prst="rect">
            <a:avLst/>
          </a:prstGeom>
          <a:noFill/>
        </p:spPr>
        <p:txBody>
          <a:bodyPr wrap="square" rtlCol="0">
            <a:spAutoFit/>
          </a:bodyPr>
          <a:lstStyle/>
          <a:p>
            <a:r>
              <a:rPr lang="en-US" sz="1000" u="none" dirty="0" smtClean="0"/>
              <a:t>T800 GLES 3,1, DX 11.1-11.2 OpenCL 1.2</a:t>
            </a:r>
          </a:p>
        </p:txBody>
      </p:sp>
      <p:sp>
        <p:nvSpPr>
          <p:cNvPr id="77" name="CuadroTexto 76"/>
          <p:cNvSpPr txBox="1"/>
          <p:nvPr/>
        </p:nvSpPr>
        <p:spPr>
          <a:xfrm>
            <a:off x="24628" y="4871613"/>
            <a:ext cx="797013" cy="400110"/>
          </a:xfrm>
          <a:prstGeom prst="rect">
            <a:avLst/>
          </a:prstGeom>
          <a:noFill/>
        </p:spPr>
        <p:txBody>
          <a:bodyPr wrap="square" rtlCol="0">
            <a:spAutoFit/>
          </a:bodyPr>
          <a:lstStyle/>
          <a:p>
            <a:r>
              <a:rPr lang="en-US" sz="1000" u="none" dirty="0" smtClean="0"/>
              <a:t>A9 (GT7600)</a:t>
            </a:r>
          </a:p>
        </p:txBody>
      </p:sp>
      <p:sp>
        <p:nvSpPr>
          <p:cNvPr id="78" name="CuadroTexto 77"/>
          <p:cNvSpPr txBox="1"/>
          <p:nvPr/>
        </p:nvSpPr>
        <p:spPr>
          <a:xfrm>
            <a:off x="65498" y="4160383"/>
            <a:ext cx="797013" cy="553998"/>
          </a:xfrm>
          <a:prstGeom prst="rect">
            <a:avLst/>
          </a:prstGeom>
          <a:noFill/>
        </p:spPr>
        <p:txBody>
          <a:bodyPr wrap="square" rtlCol="0">
            <a:spAutoFit/>
          </a:bodyPr>
          <a:lstStyle/>
          <a:p>
            <a:r>
              <a:rPr lang="en-US" sz="1000" u="none" dirty="0" smtClean="0"/>
              <a:t>A7/A8 &amp; A8X (GT64XX)</a:t>
            </a:r>
          </a:p>
        </p:txBody>
      </p:sp>
    </p:spTree>
    <p:extLst>
      <p:ext uri="{BB962C8B-B14F-4D97-AF65-F5344CB8AC3E}">
        <p14:creationId xmlns:p14="http://schemas.microsoft.com/office/powerpoint/2010/main" val="275187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Shape 221"/>
          <p:cNvSpPr/>
          <p:nvPr/>
        </p:nvSpPr>
        <p:spPr>
          <a:xfrm>
            <a:off x="3512517" y="3057202"/>
            <a:ext cx="5313363" cy="7318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Gobbetti et al.</a:t>
            </a:r>
            <a:r>
              <a:rPr lang="en-US" sz="1400" b="1" u="sng">
                <a:solidFill>
                  <a:schemeClr val="dk1"/>
                </a:solidFill>
                <a:latin typeface="Arial"/>
                <a:ea typeface="Arial"/>
                <a:cs typeface="Arial"/>
                <a:sym typeface="Arial"/>
              </a:rPr>
              <a:t> Adaptive Quad Patches: an Adaptive Regular Structure for Web Distribution and Adaptive Rendering of 3D Models. </a:t>
            </a:r>
            <a:r>
              <a:rPr lang="en-US" sz="1400" b="0" u="none">
                <a:solidFill>
                  <a:schemeClr val="dk1"/>
                </a:solidFill>
                <a:latin typeface="Arial"/>
                <a:ea typeface="Arial"/>
                <a:cs typeface="Arial"/>
                <a:sym typeface="Arial"/>
              </a:rPr>
              <a:t>(Web3D 2012)</a:t>
            </a:r>
          </a:p>
        </p:txBody>
      </p:sp>
      <p:sp>
        <p:nvSpPr>
          <p:cNvPr id="222" name="Shape 222"/>
          <p:cNvSpPr/>
          <p:nvPr/>
        </p:nvSpPr>
        <p:spPr>
          <a:xfrm>
            <a:off x="3491880" y="3871069"/>
            <a:ext cx="5311774" cy="85407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Compression-domain Seamless Multiresolution Visualization of Gigantic Meshes on Mobile Devices </a:t>
            </a:r>
            <a:r>
              <a:rPr lang="en-US" sz="1400" b="0" u="none">
                <a:solidFill>
                  <a:schemeClr val="dk1"/>
                </a:solidFill>
                <a:latin typeface="Arial"/>
                <a:ea typeface="Arial"/>
                <a:cs typeface="Arial"/>
                <a:sym typeface="Arial"/>
              </a:rPr>
              <a:t>(Web3D 2013)</a:t>
            </a:r>
          </a:p>
        </p:txBody>
      </p:sp>
      <p:sp>
        <p:nvSpPr>
          <p:cNvPr id="223" name="Shape 223"/>
          <p:cNvSpPr/>
          <p:nvPr/>
        </p:nvSpPr>
        <p:spPr>
          <a:xfrm>
            <a:off x="3539505" y="4830762"/>
            <a:ext cx="5313362" cy="69056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Diepstraten et al., 2004. </a:t>
            </a:r>
            <a:r>
              <a:rPr lang="en-US" sz="1400" b="1" u="none">
                <a:solidFill>
                  <a:schemeClr val="dk1"/>
                </a:solidFill>
                <a:latin typeface="Arial"/>
                <a:ea typeface="Arial"/>
                <a:cs typeface="Arial"/>
                <a:sym typeface="Arial"/>
              </a:rPr>
              <a:t>Remote Line Rendering for Mobile Devices </a:t>
            </a:r>
            <a:r>
              <a:rPr lang="en-US" sz="1400" b="0" u="none">
                <a:solidFill>
                  <a:schemeClr val="dk1"/>
                </a:solidFill>
                <a:latin typeface="Arial"/>
                <a:ea typeface="Arial"/>
                <a:cs typeface="Arial"/>
                <a:sym typeface="Arial"/>
              </a:rPr>
              <a:t>(CGI 2004)</a:t>
            </a:r>
          </a:p>
        </p:txBody>
      </p:sp>
      <p:sp>
        <p:nvSpPr>
          <p:cNvPr id="224" name="Shape 224"/>
          <p:cNvSpPr/>
          <p:nvPr/>
        </p:nvSpPr>
        <p:spPr>
          <a:xfrm>
            <a:off x="3541092" y="5584825"/>
            <a:ext cx="5313363" cy="69056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Duguet and Drettakis. </a:t>
            </a:r>
            <a:r>
              <a:rPr lang="en-US" sz="1400" b="1" u="none">
                <a:solidFill>
                  <a:schemeClr val="dk1"/>
                </a:solidFill>
                <a:latin typeface="Arial"/>
                <a:ea typeface="Arial"/>
                <a:cs typeface="Arial"/>
                <a:sym typeface="Arial"/>
              </a:rPr>
              <a:t>Flexible point-based rendering on mobile devices </a:t>
            </a:r>
            <a:r>
              <a:rPr lang="en-US" sz="1400" b="0" u="none">
                <a:solidFill>
                  <a:schemeClr val="dk1"/>
                </a:solidFill>
                <a:latin typeface="Arial"/>
                <a:ea typeface="Arial"/>
                <a:cs typeface="Arial"/>
                <a:sym typeface="Arial"/>
              </a:rPr>
              <a:t>(IEEE Trans. on CG &amp; Appl, 2004)</a:t>
            </a:r>
          </a:p>
        </p:txBody>
      </p:sp>
      <p:sp>
        <p:nvSpPr>
          <p:cNvPr id="225" name="Shape 225"/>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versus Image based methods</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Original models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Partial models   </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Simplified models</a:t>
            </a: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Couple of lines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Point clouds</a:t>
            </a:r>
          </a:p>
        </p:txBody>
      </p:sp>
      <p:sp>
        <p:nvSpPr>
          <p:cNvPr id="226" name="Shape 226"/>
          <p:cNvSpPr/>
          <p:nvPr/>
        </p:nvSpPr>
        <p:spPr>
          <a:xfrm>
            <a:off x="293913" y="2936677"/>
            <a:ext cx="8670699" cy="3464125"/>
          </a:xfrm>
          <a:prstGeom prst="rect">
            <a:avLst/>
          </a:prstGeom>
          <a:solidFill>
            <a:schemeClr val="lt1"/>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27" name="Shape 227"/>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28" name="Shape 228"/>
          <p:cNvSpPr/>
          <p:nvPr/>
        </p:nvSpPr>
        <p:spPr>
          <a:xfrm>
            <a:off x="3498230" y="2144341"/>
            <a:ext cx="5313362" cy="636586"/>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Eisert and Fechteler. </a:t>
            </a:r>
            <a:r>
              <a:rPr lang="en-US" sz="1400" b="1" u="none">
                <a:solidFill>
                  <a:schemeClr val="dk1"/>
                </a:solidFill>
                <a:latin typeface="Arial"/>
                <a:ea typeface="Arial"/>
                <a:cs typeface="Arial"/>
                <a:sym typeface="Arial"/>
              </a:rPr>
              <a:t>Low delay streaming of computer graphics </a:t>
            </a:r>
            <a:r>
              <a:rPr lang="en-US" sz="1400" b="0" u="none">
                <a:solidFill>
                  <a:schemeClr val="dk1"/>
                </a:solidFill>
                <a:latin typeface="Arial"/>
                <a:ea typeface="Arial"/>
                <a:cs typeface="Arial"/>
                <a:sym typeface="Arial"/>
              </a:rPr>
              <a:t>(ICIP 2008)</a:t>
            </a:r>
          </a:p>
        </p:txBody>
      </p:sp>
      <p:sp>
        <p:nvSpPr>
          <p:cNvPr id="229" name="Shape 229"/>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30</a:t>
            </a:fld>
            <a:endParaRPr lang="en-US" sz="1200" u="none">
              <a:solidFill>
                <a:srgbClr val="FFFFFF"/>
              </a:solidFill>
              <a:latin typeface="Verdana"/>
              <a:ea typeface="Verdana"/>
              <a:cs typeface="Verdana"/>
              <a:sym typeface="Verdana"/>
            </a:endParaRPr>
          </a:p>
        </p:txBody>
      </p:sp>
      <p:pic>
        <p:nvPicPr>
          <p:cNvPr id="230" name="Shape 230"/>
          <p:cNvPicPr preferRelativeResize="0"/>
          <p:nvPr/>
        </p:nvPicPr>
        <p:blipFill rotWithShape="1">
          <a:blip r:embed="rId3">
            <a:alphaModFix/>
          </a:blip>
          <a:srcRect/>
          <a:stretch/>
        </p:blipFill>
        <p:spPr>
          <a:xfrm>
            <a:off x="1564820" y="3105877"/>
            <a:ext cx="6689699" cy="1489723"/>
          </a:xfrm>
          <a:prstGeom prst="rect">
            <a:avLst/>
          </a:prstGeom>
          <a:noFill/>
          <a:ln>
            <a:noFill/>
          </a:ln>
        </p:spPr>
      </p:pic>
      <p:sp>
        <p:nvSpPr>
          <p:cNvPr id="231" name="Shape 231"/>
          <p:cNvSpPr/>
          <p:nvPr/>
        </p:nvSpPr>
        <p:spPr>
          <a:xfrm>
            <a:off x="3466962" y="2027659"/>
            <a:ext cx="5458445" cy="865559"/>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32" name="Shape 232"/>
          <p:cNvSpPr/>
          <p:nvPr/>
        </p:nvSpPr>
        <p:spPr>
          <a:xfrm>
            <a:off x="2275631" y="2465049"/>
            <a:ext cx="1152128" cy="345306"/>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33" name="Shape 233"/>
          <p:cNvSpPr txBox="1"/>
          <p:nvPr/>
        </p:nvSpPr>
        <p:spPr>
          <a:xfrm>
            <a:off x="2024234" y="4902994"/>
            <a:ext cx="5922336" cy="1323439"/>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Intercept and stream OpenGL commands</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Better performances with respect to video streaming</a:t>
            </a:r>
          </a:p>
          <a:p>
            <a:pPr marL="0" marR="0" lvl="0" indent="0" algn="l" rtl="0">
              <a:spcBef>
                <a:spcPts val="0"/>
              </a:spcBef>
              <a:spcAft>
                <a:spcPts val="0"/>
              </a:spcAft>
              <a:buSzPct val="25000"/>
              <a:buNone/>
            </a:pPr>
            <a:r>
              <a:rPr lang="en-US" sz="2000">
                <a:solidFill>
                  <a:schemeClr val="lt1"/>
                </a:solidFill>
              </a:rPr>
              <a:t>Limitation: clients need powerful GPU </a:t>
            </a:r>
          </a:p>
          <a:p>
            <a:pPr marL="0" marR="0" lvl="0" indent="0" algn="l" rtl="0">
              <a:spcBef>
                <a:spcPts val="0"/>
              </a:spcBef>
              <a:spcAft>
                <a:spcPts val="0"/>
              </a:spcAft>
              <a:buNone/>
            </a:pPr>
            <a:endParaRPr sz="2000" u="none">
              <a:solidFill>
                <a:schemeClr val="lt1"/>
              </a:solidFill>
              <a:latin typeface="Arial"/>
              <a:ea typeface="Arial"/>
              <a:cs typeface="Arial"/>
              <a:sym typeface="Arial"/>
            </a:endParaRPr>
          </a:p>
        </p:txBody>
      </p:sp>
    </p:spTree>
    <p:extLst>
      <p:ext uri="{BB962C8B-B14F-4D97-AF65-F5344CB8AC3E}">
        <p14:creationId xmlns:p14="http://schemas.microsoft.com/office/powerpoint/2010/main" val="37400983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39" name="Shape 239"/>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versus Image based methods</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Model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Original models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Partial models   </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Simplified models</a:t>
            </a: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Couple of lines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1143000" marR="0" lvl="2" indent="-228600" algn="l" rtl="0">
              <a:spcBef>
                <a:spcPts val="320"/>
              </a:spcBef>
              <a:spcAft>
                <a:spcPts val="0"/>
              </a:spcAft>
              <a:buClr>
                <a:srgbClr val="7CA900"/>
              </a:buClr>
              <a:buSzPct val="100000"/>
              <a:buFont typeface="Times"/>
              <a:buChar char="•"/>
            </a:pPr>
            <a:r>
              <a:rPr lang="en-US" sz="1600" b="0" i="0" u="none" strike="noStrike" cap="none">
                <a:solidFill>
                  <a:srgbClr val="175676"/>
                </a:solidFill>
                <a:latin typeface="Arimo"/>
                <a:ea typeface="Arimo"/>
                <a:cs typeface="Arimo"/>
                <a:sym typeface="Arimo"/>
              </a:rPr>
              <a:t>Point clouds</a:t>
            </a:r>
          </a:p>
        </p:txBody>
      </p:sp>
      <p:sp>
        <p:nvSpPr>
          <p:cNvPr id="240" name="Shape 240"/>
          <p:cNvSpPr/>
          <p:nvPr/>
        </p:nvSpPr>
        <p:spPr>
          <a:xfrm>
            <a:off x="3498230" y="2144341"/>
            <a:ext cx="5313362" cy="636586"/>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Eisert and Fechteler. </a:t>
            </a:r>
            <a:r>
              <a:rPr lang="en-US" sz="1400" b="1" u="none">
                <a:solidFill>
                  <a:schemeClr val="dk1"/>
                </a:solidFill>
                <a:latin typeface="Arial"/>
                <a:ea typeface="Arial"/>
                <a:cs typeface="Arial"/>
                <a:sym typeface="Arial"/>
              </a:rPr>
              <a:t>Low delay streaming of computer graphics </a:t>
            </a:r>
            <a:r>
              <a:rPr lang="en-US" sz="1400" b="0" u="none">
                <a:solidFill>
                  <a:schemeClr val="dk1"/>
                </a:solidFill>
                <a:latin typeface="Arial"/>
                <a:ea typeface="Arial"/>
                <a:cs typeface="Arial"/>
                <a:sym typeface="Arial"/>
              </a:rPr>
              <a:t>(ICIP 2008)</a:t>
            </a:r>
          </a:p>
        </p:txBody>
      </p:sp>
      <p:sp>
        <p:nvSpPr>
          <p:cNvPr id="241" name="Shape 241"/>
          <p:cNvSpPr/>
          <p:nvPr/>
        </p:nvSpPr>
        <p:spPr>
          <a:xfrm>
            <a:off x="3512517" y="3057202"/>
            <a:ext cx="5313363" cy="7318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Gobbetti et al.</a:t>
            </a:r>
            <a:r>
              <a:rPr lang="en-US" sz="1400" b="1" u="none">
                <a:solidFill>
                  <a:schemeClr val="dk1"/>
                </a:solidFill>
                <a:latin typeface="Arial"/>
                <a:ea typeface="Arial"/>
                <a:cs typeface="Arial"/>
                <a:sym typeface="Arial"/>
              </a:rPr>
              <a:t> Adaptive Quad Patches: an Adaptive Regular Structure for Web Distribution and Adaptive Rendering of 3D Models. </a:t>
            </a:r>
            <a:r>
              <a:rPr lang="en-US" sz="1400" b="0" u="none">
                <a:solidFill>
                  <a:schemeClr val="dk1"/>
                </a:solidFill>
                <a:latin typeface="Arial"/>
                <a:ea typeface="Arial"/>
                <a:cs typeface="Arial"/>
                <a:sym typeface="Arial"/>
              </a:rPr>
              <a:t>(Web3D 2012)</a:t>
            </a:r>
          </a:p>
        </p:txBody>
      </p:sp>
      <p:sp>
        <p:nvSpPr>
          <p:cNvPr id="242" name="Shape 242"/>
          <p:cNvSpPr/>
          <p:nvPr/>
        </p:nvSpPr>
        <p:spPr>
          <a:xfrm>
            <a:off x="3491880" y="3871069"/>
            <a:ext cx="5311774" cy="85407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Compression-domain Seamless Multiresolution Visualization of Gigantic Meshes on Mobile Devices </a:t>
            </a:r>
            <a:r>
              <a:rPr lang="en-US" sz="1400" b="0" u="none">
                <a:solidFill>
                  <a:schemeClr val="dk1"/>
                </a:solidFill>
                <a:latin typeface="Arial"/>
                <a:ea typeface="Arial"/>
                <a:cs typeface="Arial"/>
                <a:sym typeface="Arial"/>
              </a:rPr>
              <a:t>(Web3D 2013)</a:t>
            </a:r>
          </a:p>
        </p:txBody>
      </p:sp>
      <p:sp>
        <p:nvSpPr>
          <p:cNvPr id="243" name="Shape 243"/>
          <p:cNvSpPr/>
          <p:nvPr/>
        </p:nvSpPr>
        <p:spPr>
          <a:xfrm>
            <a:off x="3539505" y="4830762"/>
            <a:ext cx="5313362" cy="69056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Diepstraten et al., 2004. </a:t>
            </a:r>
            <a:r>
              <a:rPr lang="en-US" sz="1400" b="1" u="none">
                <a:solidFill>
                  <a:schemeClr val="dk1"/>
                </a:solidFill>
                <a:latin typeface="Arial"/>
                <a:ea typeface="Arial"/>
                <a:cs typeface="Arial"/>
                <a:sym typeface="Arial"/>
              </a:rPr>
              <a:t>Remote Line Rendering for Mobile Devices </a:t>
            </a:r>
            <a:r>
              <a:rPr lang="en-US" sz="1400" b="0" u="none">
                <a:solidFill>
                  <a:schemeClr val="dk1"/>
                </a:solidFill>
                <a:latin typeface="Arial"/>
                <a:ea typeface="Arial"/>
                <a:cs typeface="Arial"/>
                <a:sym typeface="Arial"/>
              </a:rPr>
              <a:t>(CGI 2004)</a:t>
            </a:r>
          </a:p>
        </p:txBody>
      </p:sp>
      <p:sp>
        <p:nvSpPr>
          <p:cNvPr id="244" name="Shape 244"/>
          <p:cNvSpPr/>
          <p:nvPr/>
        </p:nvSpPr>
        <p:spPr>
          <a:xfrm>
            <a:off x="3541092" y="5584825"/>
            <a:ext cx="5313363" cy="69056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Duguet and Drettakis. </a:t>
            </a:r>
            <a:r>
              <a:rPr lang="en-US" sz="1400" b="1" u="none">
                <a:solidFill>
                  <a:schemeClr val="dk1"/>
                </a:solidFill>
                <a:latin typeface="Arial"/>
                <a:ea typeface="Arial"/>
                <a:cs typeface="Arial"/>
                <a:sym typeface="Arial"/>
              </a:rPr>
              <a:t>Flexible point-based rendering on mobile devices </a:t>
            </a:r>
            <a:r>
              <a:rPr lang="en-US" sz="1400" b="0" u="none">
                <a:solidFill>
                  <a:schemeClr val="dk1"/>
                </a:solidFill>
                <a:latin typeface="Arial"/>
                <a:ea typeface="Arial"/>
                <a:cs typeface="Arial"/>
                <a:sym typeface="Arial"/>
              </a:rPr>
              <a:t>(IEEE Trans. on CG &amp; Appl, 2004)</a:t>
            </a:r>
          </a:p>
        </p:txBody>
      </p:sp>
      <p:sp>
        <p:nvSpPr>
          <p:cNvPr id="245" name="Shape 245"/>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31</a:t>
            </a:fld>
            <a:endParaRPr lang="en-US" sz="1200" u="none">
              <a:solidFill>
                <a:srgbClr val="FFFFFF"/>
              </a:solidFill>
              <a:latin typeface="Verdana"/>
              <a:ea typeface="Verdana"/>
              <a:cs typeface="Verdana"/>
              <a:sym typeface="Verdana"/>
            </a:endParaRPr>
          </a:p>
        </p:txBody>
      </p:sp>
      <p:sp>
        <p:nvSpPr>
          <p:cNvPr id="246" name="Shape 246"/>
          <p:cNvSpPr/>
          <p:nvPr/>
        </p:nvSpPr>
        <p:spPr>
          <a:xfrm>
            <a:off x="3203848" y="3005509"/>
            <a:ext cx="5760640" cy="1791641"/>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47" name="Shape 247"/>
          <p:cNvSpPr/>
          <p:nvPr/>
        </p:nvSpPr>
        <p:spPr>
          <a:xfrm>
            <a:off x="1979711" y="3587750"/>
            <a:ext cx="1152128" cy="345306"/>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248" name="Shape 248"/>
          <p:cNvSpPr txBox="1"/>
          <p:nvPr/>
        </p:nvSpPr>
        <p:spPr>
          <a:xfrm>
            <a:off x="2024234" y="4902994"/>
            <a:ext cx="5922336" cy="1015662"/>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None/>
            </a:pPr>
            <a:endParaRPr sz="2000" u="none">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More details in Part 5</a:t>
            </a:r>
          </a:p>
          <a:p>
            <a:pPr marL="0" marR="0" lvl="0" indent="0" algn="l" rtl="0">
              <a:spcBef>
                <a:spcPts val="0"/>
              </a:spcBef>
              <a:spcAft>
                <a:spcPts val="0"/>
              </a:spcAft>
              <a:buNone/>
            </a:pPr>
            <a:endParaRPr sz="2000" u="none">
              <a:solidFill>
                <a:schemeClr val="lt1"/>
              </a:solidFill>
              <a:latin typeface="Arial"/>
              <a:ea typeface="Arial"/>
              <a:cs typeface="Arial"/>
              <a:sym typeface="Arial"/>
            </a:endParaRPr>
          </a:p>
        </p:txBody>
      </p:sp>
    </p:spTree>
    <p:extLst>
      <p:ext uri="{BB962C8B-B14F-4D97-AF65-F5344CB8AC3E}">
        <p14:creationId xmlns:p14="http://schemas.microsoft.com/office/powerpoint/2010/main" val="22106967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54" name="Shape 254"/>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Image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Image impostors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Environment maps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Depth images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914400" marR="0" lvl="2" indent="0" algn="l" rtl="0">
              <a:spcBef>
                <a:spcPts val="320"/>
              </a:spcBef>
              <a:spcAft>
                <a:spcPts val="0"/>
              </a:spcAft>
              <a:buClr>
                <a:srgbClr val="7CA900"/>
              </a:buClr>
              <a:buSzPct val="25000"/>
              <a:buFont typeface="Times"/>
              <a:buNone/>
            </a:pPr>
            <a:endParaRPr sz="1600" b="0" i="0" u="none" strike="noStrike" cap="none">
              <a:solidFill>
                <a:srgbClr val="175676"/>
              </a:solidFill>
              <a:latin typeface="Arimo"/>
              <a:ea typeface="Arimo"/>
              <a:cs typeface="Arimo"/>
              <a:sym typeface="Arimo"/>
            </a:endParaRPr>
          </a:p>
        </p:txBody>
      </p:sp>
      <p:sp>
        <p:nvSpPr>
          <p:cNvPr id="255" name="Shape 255"/>
          <p:cNvSpPr/>
          <p:nvPr/>
        </p:nvSpPr>
        <p:spPr>
          <a:xfrm>
            <a:off x="881062" y="2163763"/>
            <a:ext cx="7362824" cy="544511"/>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Noimark and Cohen-Or. </a:t>
            </a:r>
            <a:r>
              <a:rPr lang="en-US" sz="1400" b="1" u="none">
                <a:solidFill>
                  <a:schemeClr val="dk1"/>
                </a:solidFill>
                <a:latin typeface="Arial"/>
                <a:ea typeface="Arial"/>
                <a:cs typeface="Arial"/>
                <a:sym typeface="Arial"/>
              </a:rPr>
              <a:t>Streaming scenes to mpeg-4 video-enabled devices </a:t>
            </a:r>
            <a:r>
              <a:rPr lang="en-US" sz="1400" b="0" u="none">
                <a:solidFill>
                  <a:schemeClr val="dk1"/>
                </a:solidFill>
                <a:latin typeface="Arial"/>
                <a:ea typeface="Arial"/>
                <a:cs typeface="Arial"/>
                <a:sym typeface="Arial"/>
              </a:rPr>
              <a:t>(IEEE, CG&amp;A 2003)</a:t>
            </a:r>
          </a:p>
        </p:txBody>
      </p:sp>
      <p:sp>
        <p:nvSpPr>
          <p:cNvPr id="256" name="Shape 256"/>
          <p:cNvSpPr/>
          <p:nvPr/>
        </p:nvSpPr>
        <p:spPr>
          <a:xfrm>
            <a:off x="881062" y="2743200"/>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Lamberti and Sanna. </a:t>
            </a:r>
            <a:r>
              <a:rPr lang="en-US" sz="1400" b="1" u="none">
                <a:solidFill>
                  <a:schemeClr val="dk1"/>
                </a:solidFill>
                <a:latin typeface="Arial"/>
                <a:ea typeface="Arial"/>
                <a:cs typeface="Arial"/>
                <a:sym typeface="Arial"/>
              </a:rPr>
              <a:t>A streaming-based solution for remote visualization of 3D graphics on mobile devices  </a:t>
            </a:r>
            <a:r>
              <a:rPr lang="en-US" sz="1400" b="0" u="none">
                <a:solidFill>
                  <a:schemeClr val="dk1"/>
                </a:solidFill>
                <a:latin typeface="Arial"/>
                <a:ea typeface="Arial"/>
                <a:cs typeface="Arial"/>
                <a:sym typeface="Arial"/>
              </a:rPr>
              <a:t>(IEEE, Trans. VCG, 2007)</a:t>
            </a:r>
          </a:p>
        </p:txBody>
      </p:sp>
      <p:sp>
        <p:nvSpPr>
          <p:cNvPr id="257" name="Shape 257"/>
          <p:cNvSpPr/>
          <p:nvPr/>
        </p:nvSpPr>
        <p:spPr>
          <a:xfrm>
            <a:off x="868362" y="3556000"/>
            <a:ext cx="7361236" cy="53022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Bouquerche and Pazzi. </a:t>
            </a:r>
            <a:r>
              <a:rPr lang="en-US" sz="1400" b="1" u="none">
                <a:solidFill>
                  <a:schemeClr val="dk1"/>
                </a:solidFill>
                <a:latin typeface="Arial"/>
                <a:ea typeface="Arial"/>
                <a:cs typeface="Arial"/>
                <a:sym typeface="Arial"/>
              </a:rPr>
              <a:t>Remote rendering and streaming of progressive panoramas for mobile devices </a:t>
            </a:r>
            <a:r>
              <a:rPr lang="en-US" sz="1400" b="0" u="none">
                <a:solidFill>
                  <a:schemeClr val="dk1"/>
                </a:solidFill>
                <a:latin typeface="Arial"/>
                <a:ea typeface="Arial"/>
                <a:cs typeface="Arial"/>
                <a:sym typeface="Arial"/>
              </a:rPr>
              <a:t>(ACM Multimedia 2006)</a:t>
            </a:r>
          </a:p>
        </p:txBody>
      </p:sp>
      <p:sp>
        <p:nvSpPr>
          <p:cNvPr id="258" name="Shape 258"/>
          <p:cNvSpPr/>
          <p:nvPr/>
        </p:nvSpPr>
        <p:spPr>
          <a:xfrm>
            <a:off x="868362" y="4535487"/>
            <a:ext cx="7358061" cy="500062"/>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Zhu et al. </a:t>
            </a:r>
            <a:r>
              <a:rPr lang="en-US" sz="1400" b="1" u="none">
                <a:solidFill>
                  <a:schemeClr val="dk1"/>
                </a:solidFill>
                <a:latin typeface="Arial"/>
                <a:ea typeface="Arial"/>
                <a:cs typeface="Arial"/>
                <a:sym typeface="Arial"/>
              </a:rPr>
              <a:t>Towards peer-assisted rendering in networked virtual environments </a:t>
            </a:r>
            <a:r>
              <a:rPr lang="en-US" sz="1400" b="0" u="none">
                <a:solidFill>
                  <a:schemeClr val="dk1"/>
                </a:solidFill>
                <a:latin typeface="Arial"/>
                <a:ea typeface="Arial"/>
                <a:cs typeface="Arial"/>
                <a:sym typeface="Arial"/>
              </a:rPr>
              <a:t>(ACM Multimedia 2011)</a:t>
            </a:r>
          </a:p>
        </p:txBody>
      </p:sp>
      <p:sp>
        <p:nvSpPr>
          <p:cNvPr id="259" name="Shape 259"/>
          <p:cNvSpPr/>
          <p:nvPr/>
        </p:nvSpPr>
        <p:spPr>
          <a:xfrm>
            <a:off x="881062" y="5092700"/>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Shi et al. </a:t>
            </a:r>
            <a:r>
              <a:rPr lang="en-US" sz="1400" b="1" u="none">
                <a:solidFill>
                  <a:schemeClr val="dk1"/>
                </a:solidFill>
                <a:latin typeface="Arial"/>
                <a:ea typeface="Arial"/>
                <a:cs typeface="Arial"/>
                <a:sym typeface="Arial"/>
              </a:rPr>
              <a:t>A Real-Time Remote Rendering System for Interactive Mobile Graphics </a:t>
            </a:r>
          </a:p>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(ACM Trans. On Multimedia, 2012)</a:t>
            </a:r>
          </a:p>
        </p:txBody>
      </p:sp>
      <p:sp>
        <p:nvSpPr>
          <p:cNvPr id="260" name="Shape 260"/>
          <p:cNvSpPr/>
          <p:nvPr/>
        </p:nvSpPr>
        <p:spPr>
          <a:xfrm>
            <a:off x="884237" y="5673725"/>
            <a:ext cx="7373936"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Doellner et al. </a:t>
            </a:r>
            <a:r>
              <a:rPr lang="en-US" sz="1400" b="1" u="none">
                <a:solidFill>
                  <a:schemeClr val="dk1"/>
                </a:solidFill>
                <a:latin typeface="Arial"/>
                <a:ea typeface="Arial"/>
                <a:cs typeface="Arial"/>
                <a:sym typeface="Arial"/>
              </a:rPr>
              <a:t>Server-based rendering of large 3D scenes for mobile devices using G-buffer cube maps </a:t>
            </a:r>
            <a:r>
              <a:rPr lang="en-US" sz="1400" b="0" u="none">
                <a:solidFill>
                  <a:schemeClr val="dk1"/>
                </a:solidFill>
                <a:latin typeface="Arial"/>
                <a:ea typeface="Arial"/>
                <a:cs typeface="Arial"/>
                <a:sym typeface="Arial"/>
              </a:rPr>
              <a:t>( ACM Web3D, 2012)</a:t>
            </a:r>
          </a:p>
        </p:txBody>
      </p:sp>
      <p:sp>
        <p:nvSpPr>
          <p:cNvPr id="261" name="Shape 261"/>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32</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2050486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179387" y="476250"/>
            <a:ext cx="87852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67" name="Shape 267"/>
          <p:cNvSpPr txBox="1">
            <a:spLocks noGrp="1"/>
          </p:cNvSpPr>
          <p:nvPr>
            <p:ph type="body" idx="1"/>
          </p:nvPr>
        </p:nvSpPr>
        <p:spPr>
          <a:xfrm>
            <a:off x="179387" y="1484312"/>
            <a:ext cx="8785200" cy="4897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Image based methods</a:t>
            </a: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Image impostors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Environment maps</a:t>
            </a: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None/>
            </a:pPr>
            <a:endParaRPr sz="1800" b="0" i="0" u="none" strike="noStrike" cap="none">
              <a:solidFill>
                <a:srgbClr val="175676"/>
              </a:solidFill>
              <a:latin typeface="Arimo"/>
              <a:ea typeface="Arimo"/>
              <a:cs typeface="Arimo"/>
              <a:sym typeface="Arimo"/>
            </a:endParaRPr>
          </a:p>
          <a:p>
            <a:pPr marL="742950" marR="0" lvl="1" indent="-285750" algn="l" rtl="0">
              <a:spcBef>
                <a:spcPts val="360"/>
              </a:spcBef>
              <a:spcAft>
                <a:spcPts val="0"/>
              </a:spcAft>
              <a:buClr>
                <a:srgbClr val="7CA900"/>
              </a:buClr>
              <a:buSzPct val="100000"/>
              <a:buFont typeface="Arimo"/>
              <a:buChar char="–"/>
            </a:pPr>
            <a:r>
              <a:rPr lang="en-US" sz="1800" b="0" i="0" u="none" strike="noStrike" cap="none">
                <a:solidFill>
                  <a:srgbClr val="175676"/>
                </a:solidFill>
                <a:latin typeface="Arimo"/>
                <a:ea typeface="Arimo"/>
                <a:cs typeface="Arimo"/>
                <a:sym typeface="Arimo"/>
              </a:rPr>
              <a:t>Depth images</a:t>
            </a:r>
          </a:p>
          <a:p>
            <a:pPr marL="1143000" marR="0" lvl="2" indent="-228600" algn="l" rtl="0">
              <a:spcBef>
                <a:spcPts val="320"/>
              </a:spcBef>
              <a:spcAft>
                <a:spcPts val="0"/>
              </a:spcAft>
              <a:buClr>
                <a:srgbClr val="7CA900"/>
              </a:buClr>
              <a:buSzPct val="100000"/>
              <a:buFont typeface="Times"/>
              <a:buNone/>
            </a:pPr>
            <a:endParaRPr sz="1600" b="0" i="0" u="none" strike="noStrike" cap="none">
              <a:solidFill>
                <a:srgbClr val="175676"/>
              </a:solidFill>
              <a:latin typeface="Arimo"/>
              <a:ea typeface="Arimo"/>
              <a:cs typeface="Arimo"/>
              <a:sym typeface="Arimo"/>
            </a:endParaRPr>
          </a:p>
          <a:p>
            <a:pPr marL="914400" marR="0" lvl="2" indent="0" algn="l" rtl="0">
              <a:spcBef>
                <a:spcPts val="320"/>
              </a:spcBef>
              <a:spcAft>
                <a:spcPts val="0"/>
              </a:spcAft>
              <a:buClr>
                <a:srgbClr val="7CA900"/>
              </a:buClr>
              <a:buSzPct val="25000"/>
              <a:buFont typeface="Times"/>
              <a:buNone/>
            </a:pPr>
            <a:endParaRPr sz="1600" b="0" i="0" u="none" strike="noStrike" cap="none">
              <a:solidFill>
                <a:srgbClr val="175676"/>
              </a:solidFill>
              <a:latin typeface="Arimo"/>
              <a:ea typeface="Arimo"/>
              <a:cs typeface="Arimo"/>
              <a:sym typeface="Arimo"/>
            </a:endParaRPr>
          </a:p>
        </p:txBody>
      </p:sp>
      <p:sp>
        <p:nvSpPr>
          <p:cNvPr id="268" name="Shape 268"/>
          <p:cNvSpPr/>
          <p:nvPr/>
        </p:nvSpPr>
        <p:spPr>
          <a:xfrm>
            <a:off x="881062" y="2163763"/>
            <a:ext cx="7362900" cy="5445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Noimark and Cohen-Or. </a:t>
            </a:r>
            <a:r>
              <a:rPr lang="en-US" sz="1400" b="1" u="none">
                <a:solidFill>
                  <a:schemeClr val="dk1"/>
                </a:solidFill>
                <a:latin typeface="Arial"/>
                <a:ea typeface="Arial"/>
                <a:cs typeface="Arial"/>
                <a:sym typeface="Arial"/>
              </a:rPr>
              <a:t>Streaming scenes to mpeg-4 video-enabled devices </a:t>
            </a:r>
            <a:r>
              <a:rPr lang="en-US" sz="1400" b="0" u="none">
                <a:solidFill>
                  <a:schemeClr val="dk1"/>
                </a:solidFill>
                <a:latin typeface="Arial"/>
                <a:ea typeface="Arial"/>
                <a:cs typeface="Arial"/>
                <a:sym typeface="Arial"/>
              </a:rPr>
              <a:t>(IEEE, CG&amp;A 2003)</a:t>
            </a:r>
          </a:p>
        </p:txBody>
      </p:sp>
      <p:sp>
        <p:nvSpPr>
          <p:cNvPr id="269" name="Shape 269"/>
          <p:cNvSpPr/>
          <p:nvPr/>
        </p:nvSpPr>
        <p:spPr>
          <a:xfrm>
            <a:off x="881062" y="2743200"/>
            <a:ext cx="7375500" cy="5097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Lamberti and Sanna. </a:t>
            </a:r>
            <a:r>
              <a:rPr lang="en-US" sz="1400" b="1" u="none">
                <a:solidFill>
                  <a:schemeClr val="dk1"/>
                </a:solidFill>
                <a:latin typeface="Arial"/>
                <a:ea typeface="Arial"/>
                <a:cs typeface="Arial"/>
                <a:sym typeface="Arial"/>
              </a:rPr>
              <a:t>A streaming-based solution for remote visualization of 3D graphics on mobile devices  </a:t>
            </a:r>
            <a:r>
              <a:rPr lang="en-US" sz="1400" b="0" u="none">
                <a:solidFill>
                  <a:schemeClr val="dk1"/>
                </a:solidFill>
                <a:latin typeface="Arial"/>
                <a:ea typeface="Arial"/>
                <a:cs typeface="Arial"/>
                <a:sym typeface="Arial"/>
              </a:rPr>
              <a:t>(IEEE, Trans. VCG, 2007)</a:t>
            </a:r>
          </a:p>
        </p:txBody>
      </p:sp>
      <p:sp>
        <p:nvSpPr>
          <p:cNvPr id="270" name="Shape 270"/>
          <p:cNvSpPr/>
          <p:nvPr/>
        </p:nvSpPr>
        <p:spPr>
          <a:xfrm>
            <a:off x="868362" y="3556000"/>
            <a:ext cx="7361100" cy="5301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Bouquerche and Pazzi. </a:t>
            </a:r>
            <a:r>
              <a:rPr lang="en-US" sz="1400" b="1" u="none">
                <a:solidFill>
                  <a:schemeClr val="dk1"/>
                </a:solidFill>
                <a:latin typeface="Arial"/>
                <a:ea typeface="Arial"/>
                <a:cs typeface="Arial"/>
                <a:sym typeface="Arial"/>
              </a:rPr>
              <a:t>Remote rendering and streaming of progressive panoramas for mobile devices </a:t>
            </a:r>
            <a:r>
              <a:rPr lang="en-US" sz="1400" b="0" u="none">
                <a:solidFill>
                  <a:schemeClr val="dk1"/>
                </a:solidFill>
                <a:latin typeface="Arial"/>
                <a:ea typeface="Arial"/>
                <a:cs typeface="Arial"/>
                <a:sym typeface="Arial"/>
              </a:rPr>
              <a:t>(ACM Multimedia 2006)</a:t>
            </a:r>
          </a:p>
        </p:txBody>
      </p:sp>
      <p:sp>
        <p:nvSpPr>
          <p:cNvPr id="271" name="Shape 271"/>
          <p:cNvSpPr/>
          <p:nvPr/>
        </p:nvSpPr>
        <p:spPr>
          <a:xfrm>
            <a:off x="868362" y="4535487"/>
            <a:ext cx="7358100" cy="5001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Zhu et al. </a:t>
            </a:r>
            <a:r>
              <a:rPr lang="en-US" sz="1400" b="1" u="none">
                <a:solidFill>
                  <a:schemeClr val="dk1"/>
                </a:solidFill>
                <a:latin typeface="Arial"/>
                <a:ea typeface="Arial"/>
                <a:cs typeface="Arial"/>
                <a:sym typeface="Arial"/>
              </a:rPr>
              <a:t>Towards peer-assisted rendering in networked virtual environments </a:t>
            </a:r>
            <a:r>
              <a:rPr lang="en-US" sz="1400" b="0" u="none">
                <a:solidFill>
                  <a:schemeClr val="dk1"/>
                </a:solidFill>
                <a:latin typeface="Arial"/>
                <a:ea typeface="Arial"/>
                <a:cs typeface="Arial"/>
                <a:sym typeface="Arial"/>
              </a:rPr>
              <a:t>(ACM Multimedia 2011)</a:t>
            </a:r>
          </a:p>
        </p:txBody>
      </p:sp>
      <p:sp>
        <p:nvSpPr>
          <p:cNvPr id="272" name="Shape 272"/>
          <p:cNvSpPr/>
          <p:nvPr/>
        </p:nvSpPr>
        <p:spPr>
          <a:xfrm>
            <a:off x="881062" y="5092700"/>
            <a:ext cx="7375500" cy="5097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Shi et al. </a:t>
            </a:r>
            <a:r>
              <a:rPr lang="en-US" sz="1400" b="1" u="none">
                <a:solidFill>
                  <a:schemeClr val="dk1"/>
                </a:solidFill>
                <a:latin typeface="Arial"/>
                <a:ea typeface="Arial"/>
                <a:cs typeface="Arial"/>
                <a:sym typeface="Arial"/>
              </a:rPr>
              <a:t>A Real-Time Remote Rendering System for Interactive Mobile Graphics </a:t>
            </a:r>
          </a:p>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(ACM Trans. On Multimedia, 2012)</a:t>
            </a:r>
          </a:p>
        </p:txBody>
      </p:sp>
      <p:sp>
        <p:nvSpPr>
          <p:cNvPr id="273" name="Shape 273"/>
          <p:cNvSpPr/>
          <p:nvPr/>
        </p:nvSpPr>
        <p:spPr>
          <a:xfrm>
            <a:off x="884237" y="5673725"/>
            <a:ext cx="7374000" cy="5097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Doellner et al. </a:t>
            </a:r>
            <a:r>
              <a:rPr lang="en-US" sz="1400" b="1" u="none">
                <a:solidFill>
                  <a:schemeClr val="dk1"/>
                </a:solidFill>
                <a:latin typeface="Arial"/>
                <a:ea typeface="Arial"/>
                <a:cs typeface="Arial"/>
                <a:sym typeface="Arial"/>
              </a:rPr>
              <a:t>Server-based rendering of large 3D scenes for mobile devices using G-buffer cube maps </a:t>
            </a:r>
            <a:r>
              <a:rPr lang="en-US" sz="1400" b="0" u="none">
                <a:solidFill>
                  <a:schemeClr val="dk1"/>
                </a:solidFill>
                <a:latin typeface="Arial"/>
                <a:ea typeface="Arial"/>
                <a:cs typeface="Arial"/>
                <a:sym typeface="Arial"/>
              </a:rPr>
              <a:t>( ACM Web3D, 2012)</a:t>
            </a:r>
          </a:p>
        </p:txBody>
      </p:sp>
      <p:sp>
        <p:nvSpPr>
          <p:cNvPr id="274" name="Shape 274"/>
          <p:cNvSpPr txBox="1">
            <a:spLocks noGrp="1"/>
          </p:cNvSpPr>
          <p:nvPr>
            <p:ph type="sldNum" idx="4294967295"/>
          </p:nvPr>
        </p:nvSpPr>
        <p:spPr>
          <a:xfrm>
            <a:off x="7239000" y="6524625"/>
            <a:ext cx="1905000"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33</a:t>
            </a:fld>
            <a:endParaRPr lang="en-US" sz="1200" u="none">
              <a:solidFill>
                <a:srgbClr val="FFFFFF"/>
              </a:solidFill>
              <a:latin typeface="Verdana"/>
              <a:ea typeface="Verdana"/>
              <a:cs typeface="Verdana"/>
              <a:sym typeface="Verdana"/>
            </a:endParaRPr>
          </a:p>
        </p:txBody>
      </p:sp>
      <p:sp>
        <p:nvSpPr>
          <p:cNvPr id="275" name="Shape 275"/>
          <p:cNvSpPr txBox="1"/>
          <p:nvPr/>
        </p:nvSpPr>
        <p:spPr>
          <a:xfrm>
            <a:off x="1610850" y="3111900"/>
            <a:ext cx="5922300" cy="1366500"/>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None/>
            </a:pPr>
            <a:endParaRPr sz="2000" u="none">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000">
                <a:solidFill>
                  <a:schemeClr val="lt1"/>
                </a:solidFill>
              </a:rPr>
              <a:t>Image representations are created by the server,</a:t>
            </a:r>
          </a:p>
          <a:p>
            <a:pPr marL="0" marR="0" lvl="0" indent="0" algn="l" rtl="0">
              <a:spcBef>
                <a:spcPts val="0"/>
              </a:spcBef>
              <a:spcAft>
                <a:spcPts val="0"/>
              </a:spcAft>
              <a:buSzPct val="25000"/>
              <a:buNone/>
            </a:pPr>
            <a:r>
              <a:rPr lang="en-US" sz="2000">
                <a:solidFill>
                  <a:schemeClr val="lt1"/>
                </a:solidFill>
              </a:rPr>
              <a:t>and warped in real time by the client to account for user interaction</a:t>
            </a:r>
          </a:p>
          <a:p>
            <a:pPr marL="0" marR="0" lvl="0" indent="0" algn="l" rtl="0">
              <a:spcBef>
                <a:spcPts val="0"/>
              </a:spcBef>
              <a:spcAft>
                <a:spcPts val="0"/>
              </a:spcAft>
              <a:buNone/>
            </a:pPr>
            <a:endParaRPr sz="2000" u="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278146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179387" y="476250"/>
            <a:ext cx="87852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Mixed Mobile/Remote rendering</a:t>
            </a:r>
          </a:p>
        </p:txBody>
      </p:sp>
      <p:sp>
        <p:nvSpPr>
          <p:cNvPr id="281" name="Shape 281"/>
          <p:cNvSpPr txBox="1">
            <a:spLocks noGrp="1"/>
          </p:cNvSpPr>
          <p:nvPr>
            <p:ph type="body" idx="1"/>
          </p:nvPr>
        </p:nvSpPr>
        <p:spPr>
          <a:xfrm>
            <a:off x="179387" y="1484312"/>
            <a:ext cx="8785200" cy="489750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a:t>Model based vs </a:t>
            </a:r>
            <a:r>
              <a:rPr lang="en-US" sz="2000" b="1" i="0" u="none" strike="noStrike" cap="none">
                <a:solidFill>
                  <a:schemeClr val="dk1"/>
                </a:solidFill>
                <a:latin typeface="Arimo"/>
                <a:ea typeface="Arimo"/>
                <a:cs typeface="Arimo"/>
                <a:sym typeface="Arimo"/>
              </a:rPr>
              <a:t>Image based methods</a:t>
            </a:r>
          </a:p>
          <a:p>
            <a:pPr marR="0" lvl="1" indent="444500" algn="l" rtl="0">
              <a:spcBef>
                <a:spcPts val="0"/>
              </a:spcBef>
              <a:spcAft>
                <a:spcPts val="0"/>
              </a:spcAft>
              <a:buClr>
                <a:srgbClr val="7CA900"/>
              </a:buClr>
              <a:buSzPct val="100000"/>
              <a:buFont typeface="Arimo"/>
              <a:buChar char="–"/>
            </a:pPr>
            <a:r>
              <a:rPr lang="en-US"/>
              <a:t>Constraints: rendering quality, bandwidth, interactivity</a:t>
            </a:r>
          </a:p>
          <a:p>
            <a:pPr marL="457200" marR="0" lvl="0" indent="0" algn="l" rtl="0">
              <a:spcBef>
                <a:spcPts val="360"/>
              </a:spcBef>
              <a:spcAft>
                <a:spcPts val="0"/>
              </a:spcAft>
              <a:buNone/>
            </a:pPr>
            <a:endParaRPr sz="1600" b="0" i="0" u="none" strike="noStrike" cap="none">
              <a:solidFill>
                <a:srgbClr val="175676"/>
              </a:solidFill>
              <a:latin typeface="Arimo"/>
              <a:ea typeface="Arimo"/>
              <a:cs typeface="Arimo"/>
              <a:sym typeface="Arimo"/>
            </a:endParaRPr>
          </a:p>
        </p:txBody>
      </p:sp>
      <p:sp>
        <p:nvSpPr>
          <p:cNvPr id="282" name="Shape 282"/>
          <p:cNvSpPr txBox="1">
            <a:spLocks noGrp="1"/>
          </p:cNvSpPr>
          <p:nvPr>
            <p:ph type="sldNum" idx="4294967295"/>
          </p:nvPr>
        </p:nvSpPr>
        <p:spPr>
          <a:xfrm>
            <a:off x="7239000" y="6524625"/>
            <a:ext cx="1905000"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34</a:t>
            </a:fld>
            <a:endParaRPr lang="en-US" sz="1200" u="none">
              <a:solidFill>
                <a:srgbClr val="FFFFFF"/>
              </a:solidFill>
              <a:latin typeface="Verdana"/>
              <a:ea typeface="Verdana"/>
              <a:cs typeface="Verdana"/>
              <a:sym typeface="Verdana"/>
            </a:endParaRPr>
          </a:p>
        </p:txBody>
      </p:sp>
      <p:sp>
        <p:nvSpPr>
          <p:cNvPr id="283" name="Shape 283"/>
          <p:cNvSpPr txBox="1"/>
          <p:nvPr/>
        </p:nvSpPr>
        <p:spPr>
          <a:xfrm>
            <a:off x="1412825" y="2522425"/>
            <a:ext cx="2119200" cy="588600"/>
          </a:xfrm>
          <a:prstGeom prst="rect">
            <a:avLst/>
          </a:prstGeom>
          <a:noFill/>
          <a:ln>
            <a:noFill/>
          </a:ln>
        </p:spPr>
        <p:txBody>
          <a:bodyPr lIns="91425" tIns="91425" rIns="91425" bIns="91425" anchor="t" anchorCtr="0">
            <a:noAutofit/>
          </a:bodyPr>
          <a:lstStyle/>
          <a:p>
            <a:pPr lvl="0">
              <a:spcBef>
                <a:spcPts val="0"/>
              </a:spcBef>
              <a:buNone/>
            </a:pPr>
            <a:r>
              <a:rPr lang="en-US" sz="1800">
                <a:solidFill>
                  <a:srgbClr val="0000FF"/>
                </a:solidFill>
              </a:rPr>
              <a:t>Model based</a:t>
            </a:r>
          </a:p>
        </p:txBody>
      </p:sp>
      <p:sp>
        <p:nvSpPr>
          <p:cNvPr id="284" name="Shape 284"/>
          <p:cNvSpPr txBox="1"/>
          <p:nvPr/>
        </p:nvSpPr>
        <p:spPr>
          <a:xfrm>
            <a:off x="5492950" y="2522425"/>
            <a:ext cx="2119200" cy="588600"/>
          </a:xfrm>
          <a:prstGeom prst="rect">
            <a:avLst/>
          </a:prstGeom>
          <a:noFill/>
          <a:ln>
            <a:noFill/>
          </a:ln>
        </p:spPr>
        <p:txBody>
          <a:bodyPr lIns="91425" tIns="91425" rIns="91425" bIns="91425" anchor="t" anchorCtr="0">
            <a:noAutofit/>
          </a:bodyPr>
          <a:lstStyle/>
          <a:p>
            <a:pPr lvl="0" rtl="0">
              <a:spcBef>
                <a:spcPts val="0"/>
              </a:spcBef>
              <a:buNone/>
            </a:pPr>
            <a:r>
              <a:rPr lang="en-US" sz="1800">
                <a:solidFill>
                  <a:srgbClr val="0000FF"/>
                </a:solidFill>
              </a:rPr>
              <a:t>Image based</a:t>
            </a:r>
          </a:p>
        </p:txBody>
      </p:sp>
      <p:cxnSp>
        <p:nvCxnSpPr>
          <p:cNvPr id="285" name="Shape 285"/>
          <p:cNvCxnSpPr/>
          <p:nvPr/>
        </p:nvCxnSpPr>
        <p:spPr>
          <a:xfrm>
            <a:off x="4253125" y="2345850"/>
            <a:ext cx="29400" cy="3531900"/>
          </a:xfrm>
          <a:prstGeom prst="straightConnector1">
            <a:avLst/>
          </a:prstGeom>
          <a:noFill/>
          <a:ln w="38100" cap="flat" cmpd="sng">
            <a:solidFill>
              <a:schemeClr val="dk2"/>
            </a:solidFill>
            <a:prstDash val="dot"/>
            <a:round/>
            <a:headEnd type="none" w="lg" len="lg"/>
            <a:tailEnd type="none" w="lg" len="lg"/>
          </a:ln>
        </p:spPr>
      </p:cxnSp>
      <p:sp>
        <p:nvSpPr>
          <p:cNvPr id="286" name="Shape 286"/>
          <p:cNvSpPr/>
          <p:nvPr/>
        </p:nvSpPr>
        <p:spPr>
          <a:xfrm>
            <a:off x="1150525" y="4456575"/>
            <a:ext cx="6269400" cy="3678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a:off x="1150525" y="5071400"/>
            <a:ext cx="6269400" cy="3678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a:off x="1150525" y="5757200"/>
            <a:ext cx="6340200" cy="367800"/>
          </a:xfrm>
          <a:prstGeom prst="lef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txBox="1"/>
          <p:nvPr/>
        </p:nvSpPr>
        <p:spPr>
          <a:xfrm>
            <a:off x="179400" y="4139812"/>
            <a:ext cx="2425500" cy="588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0000FF"/>
                </a:solidFill>
              </a:rPr>
              <a:t>Network bandwidth</a:t>
            </a:r>
          </a:p>
        </p:txBody>
      </p:sp>
      <p:sp>
        <p:nvSpPr>
          <p:cNvPr id="290" name="Shape 290"/>
          <p:cNvSpPr txBox="1"/>
          <p:nvPr/>
        </p:nvSpPr>
        <p:spPr>
          <a:xfrm>
            <a:off x="179400" y="4749412"/>
            <a:ext cx="2425500" cy="588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0000FF"/>
                </a:solidFill>
              </a:rPr>
              <a:t>Client computation</a:t>
            </a:r>
          </a:p>
        </p:txBody>
      </p:sp>
      <p:sp>
        <p:nvSpPr>
          <p:cNvPr id="291" name="Shape 291"/>
          <p:cNvSpPr txBox="1"/>
          <p:nvPr/>
        </p:nvSpPr>
        <p:spPr>
          <a:xfrm>
            <a:off x="179400" y="5435212"/>
            <a:ext cx="2425500" cy="588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0000FF"/>
                </a:solidFill>
              </a:rPr>
              <a:t>Rendering quality</a:t>
            </a:r>
          </a:p>
        </p:txBody>
      </p:sp>
      <p:sp>
        <p:nvSpPr>
          <p:cNvPr id="292" name="Shape 292"/>
          <p:cNvSpPr txBox="1"/>
          <p:nvPr/>
        </p:nvSpPr>
        <p:spPr>
          <a:xfrm>
            <a:off x="7266000" y="5282812"/>
            <a:ext cx="2425500" cy="588600"/>
          </a:xfrm>
          <a:prstGeom prst="rect">
            <a:avLst/>
          </a:prstGeom>
          <a:noFill/>
          <a:ln>
            <a:noFill/>
          </a:ln>
        </p:spPr>
        <p:txBody>
          <a:bodyPr lIns="91425" tIns="91425" rIns="91425" bIns="91425" anchor="t" anchorCtr="0">
            <a:noAutofit/>
          </a:bodyPr>
          <a:lstStyle/>
          <a:p>
            <a:pPr lvl="0" rtl="0">
              <a:spcBef>
                <a:spcPts val="0"/>
              </a:spcBef>
              <a:buNone/>
            </a:pPr>
            <a:r>
              <a:rPr lang="en-US">
                <a:solidFill>
                  <a:srgbClr val="0000FF"/>
                </a:solidFill>
              </a:rPr>
              <a:t>Occlusion warping limitations</a:t>
            </a:r>
          </a:p>
        </p:txBody>
      </p:sp>
      <p:sp>
        <p:nvSpPr>
          <p:cNvPr id="293" name="Shape 293"/>
          <p:cNvSpPr txBox="1"/>
          <p:nvPr/>
        </p:nvSpPr>
        <p:spPr>
          <a:xfrm>
            <a:off x="6351150" y="3355812"/>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Image impostors</a:t>
            </a:r>
          </a:p>
        </p:txBody>
      </p:sp>
      <p:cxnSp>
        <p:nvCxnSpPr>
          <p:cNvPr id="294" name="Shape 294"/>
          <p:cNvCxnSpPr/>
          <p:nvPr/>
        </p:nvCxnSpPr>
        <p:spPr>
          <a:xfrm>
            <a:off x="1032750" y="3677712"/>
            <a:ext cx="6454200" cy="38100"/>
          </a:xfrm>
          <a:prstGeom prst="straightConnector1">
            <a:avLst/>
          </a:prstGeom>
          <a:noFill/>
          <a:ln w="38100" cap="flat" cmpd="sng">
            <a:solidFill>
              <a:srgbClr val="FF0000"/>
            </a:solidFill>
            <a:prstDash val="solid"/>
            <a:round/>
            <a:headEnd type="none" w="lg" len="lg"/>
            <a:tailEnd type="none" w="lg" len="lg"/>
          </a:ln>
        </p:spPr>
      </p:cxnSp>
      <p:sp>
        <p:nvSpPr>
          <p:cNvPr id="295" name="Shape 295"/>
          <p:cNvSpPr txBox="1"/>
          <p:nvPr/>
        </p:nvSpPr>
        <p:spPr>
          <a:xfrm>
            <a:off x="5119800" y="3625225"/>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Environment maps</a:t>
            </a:r>
          </a:p>
        </p:txBody>
      </p:sp>
      <p:sp>
        <p:nvSpPr>
          <p:cNvPr id="296" name="Shape 296"/>
          <p:cNvSpPr txBox="1"/>
          <p:nvPr/>
        </p:nvSpPr>
        <p:spPr>
          <a:xfrm>
            <a:off x="4241725" y="3317712"/>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Depth images</a:t>
            </a:r>
          </a:p>
        </p:txBody>
      </p:sp>
      <p:sp>
        <p:nvSpPr>
          <p:cNvPr id="297" name="Shape 297"/>
          <p:cNvSpPr txBox="1"/>
          <p:nvPr/>
        </p:nvSpPr>
        <p:spPr>
          <a:xfrm>
            <a:off x="2698075" y="3643237"/>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Simplified models</a:t>
            </a:r>
          </a:p>
        </p:txBody>
      </p:sp>
      <p:sp>
        <p:nvSpPr>
          <p:cNvPr id="298" name="Shape 298"/>
          <p:cNvSpPr txBox="1"/>
          <p:nvPr/>
        </p:nvSpPr>
        <p:spPr>
          <a:xfrm>
            <a:off x="1649275" y="3331112"/>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Partial models</a:t>
            </a:r>
          </a:p>
        </p:txBody>
      </p:sp>
      <p:sp>
        <p:nvSpPr>
          <p:cNvPr id="299" name="Shape 299"/>
          <p:cNvSpPr txBox="1"/>
          <p:nvPr/>
        </p:nvSpPr>
        <p:spPr>
          <a:xfrm>
            <a:off x="502675" y="3668087"/>
            <a:ext cx="2119200" cy="588600"/>
          </a:xfrm>
          <a:prstGeom prst="rect">
            <a:avLst/>
          </a:prstGeom>
          <a:noFill/>
          <a:ln>
            <a:noFill/>
          </a:ln>
        </p:spPr>
        <p:txBody>
          <a:bodyPr lIns="91425" tIns="91425" rIns="91425" bIns="91425" anchor="t" anchorCtr="0">
            <a:noAutofit/>
          </a:bodyPr>
          <a:lstStyle/>
          <a:p>
            <a:pPr lvl="0" rtl="0">
              <a:spcBef>
                <a:spcPts val="0"/>
              </a:spcBef>
              <a:buNone/>
            </a:pPr>
            <a:r>
              <a:rPr lang="en-US" b="1">
                <a:solidFill>
                  <a:srgbClr val="FF0000"/>
                </a:solidFill>
              </a:rPr>
              <a:t>Original models</a:t>
            </a:r>
          </a:p>
        </p:txBody>
      </p:sp>
      <p:cxnSp>
        <p:nvCxnSpPr>
          <p:cNvPr id="300" name="Shape 300"/>
          <p:cNvCxnSpPr>
            <a:stCxn id="299" idx="0"/>
            <a:endCxn id="299" idx="0"/>
          </p:cNvCxnSpPr>
          <p:nvPr/>
        </p:nvCxnSpPr>
        <p:spPr>
          <a:xfrm>
            <a:off x="1562275" y="3668087"/>
            <a:ext cx="0" cy="0"/>
          </a:xfrm>
          <a:prstGeom prst="straightConnector1">
            <a:avLst/>
          </a:prstGeom>
          <a:noFill/>
          <a:ln w="9525" cap="flat" cmpd="sng">
            <a:solidFill>
              <a:schemeClr val="dk2"/>
            </a:solidFill>
            <a:prstDash val="solid"/>
            <a:round/>
            <a:headEnd type="none" w="lg" len="lg"/>
            <a:tailEnd type="none" w="lg" len="lg"/>
          </a:ln>
        </p:spPr>
      </p:cxnSp>
      <p:cxnSp>
        <p:nvCxnSpPr>
          <p:cNvPr id="301" name="Shape 301"/>
          <p:cNvCxnSpPr>
            <a:stCxn id="299" idx="0"/>
            <a:endCxn id="299" idx="0"/>
          </p:cNvCxnSpPr>
          <p:nvPr/>
        </p:nvCxnSpPr>
        <p:spPr>
          <a:xfrm>
            <a:off x="1562275" y="3668087"/>
            <a:ext cx="0" cy="0"/>
          </a:xfrm>
          <a:prstGeom prst="straightConnector1">
            <a:avLst/>
          </a:prstGeom>
          <a:noFill/>
          <a:ln w="9525" cap="flat" cmpd="sng">
            <a:solidFill>
              <a:schemeClr val="dk2"/>
            </a:solidFill>
            <a:prstDash val="solid"/>
            <a:round/>
            <a:headEnd type="none" w="lg" len="lg"/>
            <a:tailEnd type="none" w="lg" len="lg"/>
          </a:ln>
        </p:spPr>
      </p:cxnSp>
      <p:cxnSp>
        <p:nvCxnSpPr>
          <p:cNvPr id="302" name="Shape 302"/>
          <p:cNvCxnSpPr>
            <a:stCxn id="293" idx="2"/>
            <a:endCxn id="293" idx="2"/>
          </p:cNvCxnSpPr>
          <p:nvPr/>
        </p:nvCxnSpPr>
        <p:spPr>
          <a:xfrm>
            <a:off x="7410750" y="3944412"/>
            <a:ext cx="0" cy="0"/>
          </a:xfrm>
          <a:prstGeom prst="straightConnector1">
            <a:avLst/>
          </a:prstGeom>
          <a:noFill/>
          <a:ln w="9525" cap="flat" cmpd="sng">
            <a:solidFill>
              <a:schemeClr val="dk2"/>
            </a:solidFill>
            <a:prstDash val="solid"/>
            <a:round/>
            <a:headEnd type="none" w="lg" len="lg"/>
            <a:tailEnd type="none" w="lg" len="lg"/>
          </a:ln>
        </p:spPr>
      </p:cxnSp>
    </p:spTree>
    <p:extLst>
      <p:ext uri="{BB962C8B-B14F-4D97-AF65-F5344CB8AC3E}">
        <p14:creationId xmlns:p14="http://schemas.microsoft.com/office/powerpoint/2010/main" val="3814228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visualization systems</a:t>
            </a:r>
          </a:p>
        </p:txBody>
      </p:sp>
      <p:sp>
        <p:nvSpPr>
          <p:cNvPr id="308" name="Shape 308"/>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Volume rendering</a:t>
            </a: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0" marR="0" lvl="0" indent="0" algn="l" rtl="0">
              <a:spcBef>
                <a:spcPts val="400"/>
              </a:spcBef>
              <a:spcAft>
                <a:spcPts val="0"/>
              </a:spcAft>
              <a:buClr>
                <a:srgbClr val="7CA900"/>
              </a:buClr>
              <a:buSzPct val="25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Point cloud rendering</a:t>
            </a: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p:txBody>
      </p:sp>
      <p:sp>
        <p:nvSpPr>
          <p:cNvPr id="309" name="Shape 309"/>
          <p:cNvSpPr/>
          <p:nvPr/>
        </p:nvSpPr>
        <p:spPr>
          <a:xfrm>
            <a:off x="881062" y="1990725"/>
            <a:ext cx="7362824" cy="54451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Moser and Weiskopf. </a:t>
            </a:r>
            <a:r>
              <a:rPr lang="en-US" sz="1400" b="1" u="none">
                <a:solidFill>
                  <a:schemeClr val="dk1"/>
                </a:solidFill>
                <a:latin typeface="Arial"/>
                <a:ea typeface="Arial"/>
                <a:cs typeface="Arial"/>
                <a:sym typeface="Arial"/>
              </a:rPr>
              <a:t>Interactive volume rendering on mobile devices</a:t>
            </a:r>
            <a:r>
              <a:rPr lang="en-US" sz="1400" b="0" u="none">
                <a:solidFill>
                  <a:schemeClr val="dk1"/>
                </a:solidFill>
                <a:latin typeface="Arial"/>
                <a:ea typeface="Arial"/>
                <a:cs typeface="Arial"/>
                <a:sym typeface="Arial"/>
              </a:rPr>
              <a:t>. Vision, Modeling, and Visualization VMV. Vol. 8. 2008.</a:t>
            </a:r>
          </a:p>
        </p:txBody>
      </p:sp>
      <p:sp>
        <p:nvSpPr>
          <p:cNvPr id="310" name="Shape 310"/>
          <p:cNvSpPr/>
          <p:nvPr/>
        </p:nvSpPr>
        <p:spPr>
          <a:xfrm>
            <a:off x="881062" y="2631380"/>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Noguerat al. </a:t>
            </a:r>
            <a:r>
              <a:rPr lang="en-US" sz="1400" b="1" u="none">
                <a:solidFill>
                  <a:schemeClr val="dk1"/>
                </a:solidFill>
                <a:latin typeface="Arial"/>
                <a:ea typeface="Arial"/>
                <a:cs typeface="Arial"/>
                <a:sym typeface="Arial"/>
              </a:rPr>
              <a:t>Volume Rendering Strategies on Mobile Devices</a:t>
            </a:r>
            <a:r>
              <a:rPr lang="en-US" sz="1400" b="0" u="none">
                <a:solidFill>
                  <a:schemeClr val="dk1"/>
                </a:solidFill>
                <a:latin typeface="Arial"/>
                <a:ea typeface="Arial"/>
                <a:cs typeface="Arial"/>
                <a:sym typeface="Arial"/>
              </a:rPr>
              <a:t>. GRAPP/IVAPP. 2012.</a:t>
            </a:r>
          </a:p>
        </p:txBody>
      </p:sp>
      <p:sp>
        <p:nvSpPr>
          <p:cNvPr id="311" name="Shape 311"/>
          <p:cNvSpPr/>
          <p:nvPr/>
        </p:nvSpPr>
        <p:spPr>
          <a:xfrm>
            <a:off x="868362" y="3212975"/>
            <a:ext cx="7361236" cy="53022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Campoalegre, Brunet, and Navazo. </a:t>
            </a:r>
            <a:r>
              <a:rPr lang="en-US" sz="1400" b="1" u="none">
                <a:solidFill>
                  <a:schemeClr val="dk1"/>
                </a:solidFill>
                <a:latin typeface="Arial"/>
                <a:ea typeface="Arial"/>
                <a:cs typeface="Arial"/>
                <a:sym typeface="Arial"/>
              </a:rPr>
              <a:t>Interactive visualization of medical volume models in mobile devices</a:t>
            </a:r>
            <a:r>
              <a:rPr lang="en-US" sz="1400" b="0" u="none">
                <a:solidFill>
                  <a:schemeClr val="dk1"/>
                </a:solidFill>
                <a:latin typeface="Arial"/>
                <a:ea typeface="Arial"/>
                <a:cs typeface="Arial"/>
                <a:sym typeface="Arial"/>
              </a:rPr>
              <a:t>. Personal and ubiquitous computing 17.7 (2013): 1503-1514.</a:t>
            </a:r>
          </a:p>
        </p:txBody>
      </p:sp>
      <p:sp>
        <p:nvSpPr>
          <p:cNvPr id="312" name="Shape 312"/>
          <p:cNvSpPr/>
          <p:nvPr/>
        </p:nvSpPr>
        <p:spPr>
          <a:xfrm>
            <a:off x="868362" y="5098503"/>
            <a:ext cx="7358061" cy="500062"/>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Interactive exploration of gigantic point clouds on mobile devices. </a:t>
            </a:r>
            <a:r>
              <a:rPr lang="en-US" sz="1400" b="0" u="none">
                <a:solidFill>
                  <a:schemeClr val="dk1"/>
                </a:solidFill>
                <a:latin typeface="Arial"/>
                <a:ea typeface="Arial"/>
                <a:cs typeface="Arial"/>
                <a:sym typeface="Arial"/>
              </a:rPr>
              <a:t>( VAST 2012)</a:t>
            </a:r>
          </a:p>
        </p:txBody>
      </p:sp>
      <p:sp>
        <p:nvSpPr>
          <p:cNvPr id="313" name="Shape 313"/>
          <p:cNvSpPr/>
          <p:nvPr/>
        </p:nvSpPr>
        <p:spPr>
          <a:xfrm>
            <a:off x="881062" y="5655716"/>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He et al. </a:t>
            </a:r>
            <a:r>
              <a:rPr lang="en-US" sz="1400" b="1" u="none">
                <a:solidFill>
                  <a:schemeClr val="dk1"/>
                </a:solidFill>
                <a:latin typeface="Arial"/>
                <a:ea typeface="Arial"/>
                <a:cs typeface="Arial"/>
                <a:sym typeface="Arial"/>
              </a:rPr>
              <a:t>A multiresolution object space point-based rendering approach for mobile devices </a:t>
            </a:r>
            <a:r>
              <a:rPr lang="en-US" sz="1400" b="0" u="none">
                <a:solidFill>
                  <a:schemeClr val="dk1"/>
                </a:solidFill>
                <a:latin typeface="Arial"/>
                <a:ea typeface="Arial"/>
                <a:cs typeface="Arial"/>
                <a:sym typeface="Arial"/>
              </a:rPr>
              <a:t>(AFRIGRAPH, 2007)</a:t>
            </a:r>
          </a:p>
        </p:txBody>
      </p:sp>
      <p:sp>
        <p:nvSpPr>
          <p:cNvPr id="314" name="Shape 314"/>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35</a:t>
            </a:fld>
            <a:endParaRPr lang="en-US" sz="1200" u="none">
              <a:solidFill>
                <a:srgbClr val="FFFFFF"/>
              </a:solidFill>
              <a:latin typeface="Verdana"/>
              <a:ea typeface="Verdana"/>
              <a:cs typeface="Verdana"/>
              <a:sym typeface="Verdana"/>
            </a:endParaRPr>
          </a:p>
        </p:txBody>
      </p:sp>
      <p:sp>
        <p:nvSpPr>
          <p:cNvPr id="315" name="Shape 315"/>
          <p:cNvSpPr/>
          <p:nvPr/>
        </p:nvSpPr>
        <p:spPr>
          <a:xfrm>
            <a:off x="883170" y="3861048"/>
            <a:ext cx="7361236" cy="53022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Rodríguez, Marcos Balsa, and Pere Pau Vázquez Alcocer. </a:t>
            </a:r>
            <a:r>
              <a:rPr lang="en-US" sz="1400" b="1" u="none">
                <a:solidFill>
                  <a:schemeClr val="dk1"/>
                </a:solidFill>
                <a:latin typeface="Arial"/>
                <a:ea typeface="Arial"/>
                <a:cs typeface="Arial"/>
                <a:sym typeface="Arial"/>
              </a:rPr>
              <a:t>Practical Volume Rendering in Mobile Devices</a:t>
            </a:r>
            <a:r>
              <a:rPr lang="en-US" sz="1400" b="0" u="none">
                <a:solidFill>
                  <a:schemeClr val="dk1"/>
                </a:solidFill>
                <a:latin typeface="Arial"/>
                <a:ea typeface="Arial"/>
                <a:cs typeface="Arial"/>
                <a:sym typeface="Arial"/>
              </a:rPr>
              <a:t>. Advances in Visual Computing. Springer, 2012. 708-718.</a:t>
            </a:r>
          </a:p>
        </p:txBody>
      </p:sp>
    </p:spTree>
    <p:extLst>
      <p:ext uri="{BB962C8B-B14F-4D97-AF65-F5344CB8AC3E}">
        <p14:creationId xmlns:p14="http://schemas.microsoft.com/office/powerpoint/2010/main" val="4110383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Shape 320"/>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visualization systems</a:t>
            </a:r>
          </a:p>
        </p:txBody>
      </p:sp>
      <p:sp>
        <p:nvSpPr>
          <p:cNvPr id="321" name="Shape 321"/>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Volume rendering</a:t>
            </a: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None/>
            </a:pPr>
            <a:endParaRPr sz="2000" b="1" i="0" u="none" strike="noStrike" cap="none">
              <a:solidFill>
                <a:schemeClr val="dk1"/>
              </a:solidFill>
              <a:latin typeface="Arimo"/>
              <a:ea typeface="Arimo"/>
              <a:cs typeface="Arimo"/>
              <a:sym typeface="Arimo"/>
            </a:endParaRPr>
          </a:p>
          <a:p>
            <a:pPr marL="0" marR="0" lvl="0" indent="0" algn="l" rtl="0">
              <a:spcBef>
                <a:spcPts val="400"/>
              </a:spcBef>
              <a:spcAft>
                <a:spcPts val="0"/>
              </a:spcAft>
              <a:buClr>
                <a:srgbClr val="7CA900"/>
              </a:buClr>
              <a:buSzPct val="25000"/>
              <a:buFont typeface="Times"/>
              <a:buNone/>
            </a:pPr>
            <a:endParaRPr sz="2000" b="1" i="0" u="none" strike="noStrike" cap="none">
              <a:solidFill>
                <a:schemeClr val="dk1"/>
              </a:solidFill>
              <a:latin typeface="Arimo"/>
              <a:ea typeface="Arimo"/>
              <a:cs typeface="Arimo"/>
              <a:sym typeface="Arimo"/>
            </a:endParaRP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Point cloud rendering</a:t>
            </a:r>
          </a:p>
          <a:p>
            <a:pPr marL="457200" marR="0" lvl="1" indent="0" algn="l" rtl="0">
              <a:spcBef>
                <a:spcPts val="360"/>
              </a:spcBef>
              <a:spcAft>
                <a:spcPts val="0"/>
              </a:spcAft>
              <a:buClr>
                <a:srgbClr val="7CA900"/>
              </a:buClr>
              <a:buSzPct val="25000"/>
              <a:buFont typeface="Arimo"/>
              <a:buNone/>
            </a:pPr>
            <a:endParaRPr sz="1800" b="0" i="0" u="none" strike="noStrike" cap="none">
              <a:solidFill>
                <a:srgbClr val="175676"/>
              </a:solidFill>
              <a:latin typeface="Arimo"/>
              <a:ea typeface="Arimo"/>
              <a:cs typeface="Arimo"/>
              <a:sym typeface="Arimo"/>
            </a:endParaRPr>
          </a:p>
        </p:txBody>
      </p:sp>
      <p:sp>
        <p:nvSpPr>
          <p:cNvPr id="322" name="Shape 322"/>
          <p:cNvSpPr/>
          <p:nvPr/>
        </p:nvSpPr>
        <p:spPr>
          <a:xfrm>
            <a:off x="881062" y="1990725"/>
            <a:ext cx="7362824" cy="544513"/>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Moser and Weiskopf. </a:t>
            </a:r>
            <a:r>
              <a:rPr lang="en-US" sz="1400" b="1" u="none">
                <a:solidFill>
                  <a:schemeClr val="dk1"/>
                </a:solidFill>
                <a:latin typeface="Arial"/>
                <a:ea typeface="Arial"/>
                <a:cs typeface="Arial"/>
                <a:sym typeface="Arial"/>
              </a:rPr>
              <a:t>Interactive volume rendering on mobile devices</a:t>
            </a:r>
            <a:r>
              <a:rPr lang="en-US" sz="1400" b="0" u="none">
                <a:solidFill>
                  <a:schemeClr val="dk1"/>
                </a:solidFill>
                <a:latin typeface="Arial"/>
                <a:ea typeface="Arial"/>
                <a:cs typeface="Arial"/>
                <a:sym typeface="Arial"/>
              </a:rPr>
              <a:t>. Vision, Modeling, and Visualization VMV. Vol. 8. 2008.</a:t>
            </a:r>
          </a:p>
        </p:txBody>
      </p:sp>
      <p:sp>
        <p:nvSpPr>
          <p:cNvPr id="323" name="Shape 323"/>
          <p:cNvSpPr/>
          <p:nvPr/>
        </p:nvSpPr>
        <p:spPr>
          <a:xfrm>
            <a:off x="881062" y="2631380"/>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Noguerat al. </a:t>
            </a:r>
            <a:r>
              <a:rPr lang="en-US" sz="1400" b="1" u="none">
                <a:solidFill>
                  <a:schemeClr val="dk1"/>
                </a:solidFill>
                <a:latin typeface="Arial"/>
                <a:ea typeface="Arial"/>
                <a:cs typeface="Arial"/>
                <a:sym typeface="Arial"/>
              </a:rPr>
              <a:t>Volume Rendering Strategies on Mobile Devices</a:t>
            </a:r>
            <a:r>
              <a:rPr lang="en-US" sz="1400" b="0" u="none">
                <a:solidFill>
                  <a:schemeClr val="dk1"/>
                </a:solidFill>
                <a:latin typeface="Arial"/>
                <a:ea typeface="Arial"/>
                <a:cs typeface="Arial"/>
                <a:sym typeface="Arial"/>
              </a:rPr>
              <a:t>. GRAPP/IVAPP. 2012.</a:t>
            </a:r>
          </a:p>
        </p:txBody>
      </p:sp>
      <p:sp>
        <p:nvSpPr>
          <p:cNvPr id="324" name="Shape 324"/>
          <p:cNvSpPr/>
          <p:nvPr/>
        </p:nvSpPr>
        <p:spPr>
          <a:xfrm>
            <a:off x="868362" y="3212975"/>
            <a:ext cx="7361236" cy="53022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Campoalegre, Brunet, and Navazo. </a:t>
            </a:r>
            <a:r>
              <a:rPr lang="en-US" sz="1400" b="1" u="none">
                <a:solidFill>
                  <a:schemeClr val="dk1"/>
                </a:solidFill>
                <a:latin typeface="Arial"/>
                <a:ea typeface="Arial"/>
                <a:cs typeface="Arial"/>
                <a:sym typeface="Arial"/>
              </a:rPr>
              <a:t>Interactive visualization of medical volume models in mobile devices</a:t>
            </a:r>
            <a:r>
              <a:rPr lang="en-US" sz="1400" b="0" u="none">
                <a:solidFill>
                  <a:schemeClr val="dk1"/>
                </a:solidFill>
                <a:latin typeface="Arial"/>
                <a:ea typeface="Arial"/>
                <a:cs typeface="Arial"/>
                <a:sym typeface="Arial"/>
              </a:rPr>
              <a:t>. Personal and ubiquitous computing 17.7 (2013): 1503-1514.</a:t>
            </a:r>
          </a:p>
        </p:txBody>
      </p:sp>
      <p:sp>
        <p:nvSpPr>
          <p:cNvPr id="325" name="Shape 325"/>
          <p:cNvSpPr/>
          <p:nvPr/>
        </p:nvSpPr>
        <p:spPr>
          <a:xfrm>
            <a:off x="868362" y="5098503"/>
            <a:ext cx="7358061" cy="500062"/>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Balsa et al. </a:t>
            </a:r>
            <a:r>
              <a:rPr lang="en-US" sz="1400" b="1" u="none">
                <a:solidFill>
                  <a:schemeClr val="dk1"/>
                </a:solidFill>
                <a:latin typeface="Arial"/>
                <a:ea typeface="Arial"/>
                <a:cs typeface="Arial"/>
                <a:sym typeface="Arial"/>
              </a:rPr>
              <a:t>Interactive exploration of gigantic point clouds on mobile devices. </a:t>
            </a:r>
            <a:r>
              <a:rPr lang="en-US" sz="1400" b="0" u="none">
                <a:solidFill>
                  <a:schemeClr val="dk1"/>
                </a:solidFill>
                <a:latin typeface="Arial"/>
                <a:ea typeface="Arial"/>
                <a:cs typeface="Arial"/>
                <a:sym typeface="Arial"/>
              </a:rPr>
              <a:t>( VAST 2012)</a:t>
            </a:r>
          </a:p>
        </p:txBody>
      </p:sp>
      <p:sp>
        <p:nvSpPr>
          <p:cNvPr id="326" name="Shape 326"/>
          <p:cNvSpPr/>
          <p:nvPr/>
        </p:nvSpPr>
        <p:spPr>
          <a:xfrm>
            <a:off x="881062" y="5655716"/>
            <a:ext cx="7375524" cy="509588"/>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He et al. </a:t>
            </a:r>
            <a:r>
              <a:rPr lang="en-US" sz="1400" b="1" u="none">
                <a:solidFill>
                  <a:schemeClr val="dk1"/>
                </a:solidFill>
                <a:latin typeface="Arial"/>
                <a:ea typeface="Arial"/>
                <a:cs typeface="Arial"/>
                <a:sym typeface="Arial"/>
              </a:rPr>
              <a:t>A multiresolution object space point-based rendering approach for mobile devices </a:t>
            </a:r>
            <a:r>
              <a:rPr lang="en-US" sz="1400" b="0" u="none">
                <a:solidFill>
                  <a:schemeClr val="dk1"/>
                </a:solidFill>
                <a:latin typeface="Arial"/>
                <a:ea typeface="Arial"/>
                <a:cs typeface="Arial"/>
                <a:sym typeface="Arial"/>
              </a:rPr>
              <a:t>(AFRIGRAPH, 2007)</a:t>
            </a:r>
          </a:p>
        </p:txBody>
      </p:sp>
      <p:sp>
        <p:nvSpPr>
          <p:cNvPr id="327" name="Shape 327"/>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36</a:t>
            </a:fld>
            <a:endParaRPr lang="en-US" sz="1200" u="none">
              <a:solidFill>
                <a:srgbClr val="FFFFFF"/>
              </a:solidFill>
              <a:latin typeface="Verdana"/>
              <a:ea typeface="Verdana"/>
              <a:cs typeface="Verdana"/>
              <a:sym typeface="Verdana"/>
            </a:endParaRPr>
          </a:p>
        </p:txBody>
      </p:sp>
      <p:sp>
        <p:nvSpPr>
          <p:cNvPr id="328" name="Shape 328"/>
          <p:cNvSpPr/>
          <p:nvPr/>
        </p:nvSpPr>
        <p:spPr>
          <a:xfrm>
            <a:off x="883170" y="3861048"/>
            <a:ext cx="7361236" cy="530224"/>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Rodríguez, Marcos Balsa, and Pere Pau Vázquez Alcocer. </a:t>
            </a:r>
            <a:r>
              <a:rPr lang="en-US" sz="1400" b="1" u="none">
                <a:solidFill>
                  <a:schemeClr val="dk1"/>
                </a:solidFill>
                <a:latin typeface="Arial"/>
                <a:ea typeface="Arial"/>
                <a:cs typeface="Arial"/>
                <a:sym typeface="Arial"/>
              </a:rPr>
              <a:t>Practical Volume Rendering in Mobile Devices</a:t>
            </a:r>
            <a:r>
              <a:rPr lang="en-US" sz="1400" b="0" u="none">
                <a:solidFill>
                  <a:schemeClr val="dk1"/>
                </a:solidFill>
                <a:latin typeface="Arial"/>
                <a:ea typeface="Arial"/>
                <a:cs typeface="Arial"/>
                <a:sym typeface="Arial"/>
              </a:rPr>
              <a:t>. Advances in Visual Computing. Springer, 2012. 708-718.</a:t>
            </a:r>
          </a:p>
        </p:txBody>
      </p:sp>
      <p:sp>
        <p:nvSpPr>
          <p:cNvPr id="329" name="Shape 329"/>
          <p:cNvSpPr/>
          <p:nvPr/>
        </p:nvSpPr>
        <p:spPr>
          <a:xfrm>
            <a:off x="827583" y="5013176"/>
            <a:ext cx="7704855" cy="612042"/>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330" name="Shape 330"/>
          <p:cNvSpPr/>
          <p:nvPr/>
        </p:nvSpPr>
        <p:spPr>
          <a:xfrm>
            <a:off x="215514" y="3923025"/>
            <a:ext cx="612069" cy="370070"/>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331" name="Shape 331"/>
          <p:cNvSpPr/>
          <p:nvPr/>
        </p:nvSpPr>
        <p:spPr>
          <a:xfrm>
            <a:off x="215514" y="5147160"/>
            <a:ext cx="612069" cy="370070"/>
          </a:xfrm>
          <a:prstGeom prst="rightArrow">
            <a:avLst>
              <a:gd name="adj1" fmla="val 50000"/>
              <a:gd name="adj2" fmla="val 50000"/>
            </a:avLst>
          </a:prstGeom>
          <a:solidFill>
            <a:srgbClr val="FF0000"/>
          </a:solidFill>
          <a:ln w="9525"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332" name="Shape 332"/>
          <p:cNvSpPr/>
          <p:nvPr/>
        </p:nvSpPr>
        <p:spPr>
          <a:xfrm>
            <a:off x="827583" y="3825069"/>
            <a:ext cx="7704855" cy="612042"/>
          </a:xfrm>
          <a:prstGeom prst="rect">
            <a:avLst/>
          </a:prstGeom>
          <a:noFill/>
          <a:ln w="25400" cap="flat" cmpd="sng">
            <a:solidFill>
              <a:srgbClr val="FF0000"/>
            </a:solidFill>
            <a:prstDash val="solid"/>
            <a:round/>
            <a:headEnd type="none" w="med" len="med"/>
            <a:tailEnd type="none" w="med" len="med"/>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Font typeface="Arial"/>
              <a:buNone/>
            </a:pPr>
            <a:endParaRPr sz="2400" b="0" i="0" u="none" strike="noStrike" cap="none">
              <a:solidFill>
                <a:schemeClr val="dk1"/>
              </a:solidFill>
              <a:latin typeface="Arial"/>
              <a:ea typeface="Arial"/>
              <a:cs typeface="Arial"/>
              <a:sym typeface="Arial"/>
            </a:endParaRPr>
          </a:p>
        </p:txBody>
      </p:sp>
      <p:sp>
        <p:nvSpPr>
          <p:cNvPr id="333" name="Shape 333"/>
          <p:cNvSpPr txBox="1"/>
          <p:nvPr/>
        </p:nvSpPr>
        <p:spPr>
          <a:xfrm>
            <a:off x="2000575" y="2816125"/>
            <a:ext cx="2976600" cy="787200"/>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chemeClr val="lt1"/>
                </a:solidFill>
              </a:rPr>
              <a:t>see section 5 for details</a:t>
            </a:r>
          </a:p>
        </p:txBody>
      </p:sp>
    </p:spTree>
    <p:extLst>
      <p:ext uri="{BB962C8B-B14F-4D97-AF65-F5344CB8AC3E}">
        <p14:creationId xmlns:p14="http://schemas.microsoft.com/office/powerpoint/2010/main" val="2913596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Shape 338"/>
          <p:cNvSpPr/>
          <p:nvPr/>
        </p:nvSpPr>
        <p:spPr>
          <a:xfrm>
            <a:off x="190500" y="1620837"/>
            <a:ext cx="8878887"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339" name="Shape 339"/>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a:t>
            </a:r>
          </a:p>
        </p:txBody>
      </p:sp>
      <p:sp>
        <p:nvSpPr>
          <p:cNvPr id="340" name="Shape 340"/>
          <p:cNvSpPr txBox="1">
            <a:spLocks noGrp="1"/>
          </p:cNvSpPr>
          <p:nvPr>
            <p:ph type="body" idx="1"/>
          </p:nvPr>
        </p:nvSpPr>
        <p:spPr>
          <a:xfrm flipH="1">
            <a:off x="187324" y="1284287"/>
            <a:ext cx="5640388" cy="5032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Nowadays...</a:t>
            </a:r>
          </a:p>
        </p:txBody>
      </p:sp>
      <p:sp>
        <p:nvSpPr>
          <p:cNvPr id="341" name="Shape 341"/>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342" name="Shape 342"/>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343" name="Shape 343"/>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344" name="Shape 344"/>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345" name="Shape 345"/>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346" name="Shape 346"/>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347" name="Shape 347"/>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348" name="Shape 348"/>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49" name="Shape 349"/>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50" name="Shape 350"/>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37</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0388392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cxnSp>
        <p:nvCxnSpPr>
          <p:cNvPr id="355" name="Shape 355"/>
          <p:cNvCxnSpPr/>
          <p:nvPr/>
        </p:nvCxnSpPr>
        <p:spPr>
          <a:xfrm>
            <a:off x="2871788" y="1844675"/>
            <a:ext cx="0" cy="4098924"/>
          </a:xfrm>
          <a:prstGeom prst="straightConnector1">
            <a:avLst/>
          </a:prstGeom>
          <a:solidFill>
            <a:schemeClr val="accent1"/>
          </a:solidFill>
          <a:ln w="63500" cap="flat" cmpd="sng">
            <a:solidFill>
              <a:srgbClr val="9A9ADF"/>
            </a:solidFill>
            <a:prstDash val="dot"/>
            <a:round/>
            <a:headEnd type="none" w="med" len="med"/>
            <a:tailEnd type="none" w="med" len="med"/>
          </a:ln>
        </p:spPr>
      </p:cxnSp>
      <p:sp>
        <p:nvSpPr>
          <p:cNvPr id="356" name="Shape 356"/>
          <p:cNvSpPr/>
          <p:nvPr/>
        </p:nvSpPr>
        <p:spPr>
          <a:xfrm>
            <a:off x="3033713" y="1620837"/>
            <a:ext cx="6035674"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357" name="Shape 357"/>
          <p:cNvSpPr/>
          <p:nvPr/>
        </p:nvSpPr>
        <p:spPr>
          <a:xfrm>
            <a:off x="223837" y="2393950"/>
            <a:ext cx="2419350" cy="2024063"/>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SERVER</a:t>
            </a:r>
          </a:p>
        </p:txBody>
      </p:sp>
      <p:sp>
        <p:nvSpPr>
          <p:cNvPr id="358" name="Shape 35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a:t>
            </a:r>
          </a:p>
        </p:txBody>
      </p:sp>
      <p:sp>
        <p:nvSpPr>
          <p:cNvPr id="359" name="Shape 359"/>
          <p:cNvSpPr txBox="1">
            <a:spLocks noGrp="1"/>
          </p:cNvSpPr>
          <p:nvPr>
            <p:ph type="body" idx="1"/>
          </p:nvPr>
        </p:nvSpPr>
        <p:spPr>
          <a:xfrm flipH="1">
            <a:off x="187324" y="1468437"/>
            <a:ext cx="5640388" cy="5016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Or better...</a:t>
            </a:r>
          </a:p>
        </p:txBody>
      </p:sp>
      <p:sp>
        <p:nvSpPr>
          <p:cNvPr id="360" name="Shape 360"/>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361" name="Shape 361"/>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362" name="Shape 362"/>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363" name="Shape 363"/>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364" name="Shape 364"/>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365" name="Shape 365"/>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366" name="Shape 366"/>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367" name="Shape 367"/>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68" name="Shape 368"/>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69" name="Shape 369"/>
          <p:cNvSpPr txBox="1"/>
          <p:nvPr/>
        </p:nvSpPr>
        <p:spPr>
          <a:xfrm>
            <a:off x="823912" y="5219700"/>
            <a:ext cx="2609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u="none">
                <a:solidFill>
                  <a:srgbClr val="9A9ADF"/>
                </a:solidFill>
                <a:latin typeface="Arial"/>
                <a:ea typeface="Arial"/>
                <a:cs typeface="Arial"/>
                <a:sym typeface="Arial"/>
              </a:rPr>
              <a:t>NETWORK</a:t>
            </a:r>
          </a:p>
        </p:txBody>
      </p:sp>
      <p:sp>
        <p:nvSpPr>
          <p:cNvPr id="370" name="Shape 370"/>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38</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028834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cxnSp>
        <p:nvCxnSpPr>
          <p:cNvPr id="375" name="Shape 375"/>
          <p:cNvCxnSpPr/>
          <p:nvPr/>
        </p:nvCxnSpPr>
        <p:spPr>
          <a:xfrm>
            <a:off x="2871788" y="1844675"/>
            <a:ext cx="0" cy="4098924"/>
          </a:xfrm>
          <a:prstGeom prst="straightConnector1">
            <a:avLst/>
          </a:prstGeom>
          <a:solidFill>
            <a:schemeClr val="accent1"/>
          </a:solidFill>
          <a:ln w="63500" cap="flat" cmpd="sng">
            <a:solidFill>
              <a:srgbClr val="9A9ADF"/>
            </a:solidFill>
            <a:prstDash val="dot"/>
            <a:round/>
            <a:headEnd type="none" w="med" len="med"/>
            <a:tailEnd type="none" w="med" len="med"/>
          </a:ln>
        </p:spPr>
      </p:cxnSp>
      <p:sp>
        <p:nvSpPr>
          <p:cNvPr id="376" name="Shape 376"/>
          <p:cNvSpPr/>
          <p:nvPr/>
        </p:nvSpPr>
        <p:spPr>
          <a:xfrm>
            <a:off x="3033713" y="1620837"/>
            <a:ext cx="6035674"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377" name="Shape 377"/>
          <p:cNvSpPr/>
          <p:nvPr/>
        </p:nvSpPr>
        <p:spPr>
          <a:xfrm>
            <a:off x="223837" y="2393950"/>
            <a:ext cx="2419350" cy="2024063"/>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SERVER</a:t>
            </a:r>
          </a:p>
        </p:txBody>
      </p:sp>
      <p:sp>
        <p:nvSpPr>
          <p:cNvPr id="378" name="Shape 37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a:t>
            </a:r>
          </a:p>
        </p:txBody>
      </p:sp>
      <p:sp>
        <p:nvSpPr>
          <p:cNvPr id="379" name="Shape 379"/>
          <p:cNvSpPr txBox="1">
            <a:spLocks noGrp="1"/>
          </p:cNvSpPr>
          <p:nvPr>
            <p:ph type="body" idx="1"/>
          </p:nvPr>
        </p:nvSpPr>
        <p:spPr>
          <a:xfrm flipH="1">
            <a:off x="187324" y="1468437"/>
            <a:ext cx="5640388" cy="501650"/>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Or better...</a:t>
            </a:r>
          </a:p>
        </p:txBody>
      </p:sp>
      <p:sp>
        <p:nvSpPr>
          <p:cNvPr id="380" name="Shape 380"/>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381" name="Shape 381"/>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382" name="Shape 382"/>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383" name="Shape 383"/>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384" name="Shape 384"/>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385" name="Shape 385"/>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386" name="Shape 386"/>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387" name="Shape 387"/>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88" name="Shape 388"/>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389" name="Shape 389"/>
          <p:cNvSpPr txBox="1"/>
          <p:nvPr/>
        </p:nvSpPr>
        <p:spPr>
          <a:xfrm>
            <a:off x="823912" y="5219700"/>
            <a:ext cx="2609849" cy="523874"/>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800" b="1" u="none">
                <a:solidFill>
                  <a:srgbClr val="9A9ADF"/>
                </a:solidFill>
                <a:latin typeface="Arial"/>
                <a:ea typeface="Arial"/>
                <a:cs typeface="Arial"/>
                <a:sym typeface="Arial"/>
              </a:rPr>
              <a:t>NETWORK</a:t>
            </a:r>
          </a:p>
        </p:txBody>
      </p:sp>
      <p:sp>
        <p:nvSpPr>
          <p:cNvPr id="390" name="Shape 390"/>
          <p:cNvSpPr txBox="1"/>
          <p:nvPr/>
        </p:nvSpPr>
        <p:spPr>
          <a:xfrm>
            <a:off x="955675" y="2894013"/>
            <a:ext cx="2976563" cy="2247900"/>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Chunk-based data streaming</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(like HuMoRS Balsa et al. 2014) </a:t>
            </a:r>
          </a:p>
          <a:p>
            <a:pPr marL="0" marR="0" lvl="0" indent="0" algn="l" rtl="0">
              <a:spcBef>
                <a:spcPts val="0"/>
              </a:spcBef>
              <a:spcAft>
                <a:spcPts val="0"/>
              </a:spcAft>
              <a:buNone/>
            </a:pPr>
            <a:endParaRPr sz="2000" u="none">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Limitations:  bandwidth consumption (for now)</a:t>
            </a:r>
          </a:p>
        </p:txBody>
      </p:sp>
      <p:pic>
        <p:nvPicPr>
          <p:cNvPr id="391" name="Shape 391" descr="C:\Users\mbalsa\Dropbox\CRS4\events\2013-6_WEB3D_san_sebastian\images\photos\DSC_1548.JPG"/>
          <p:cNvPicPr preferRelativeResize="0"/>
          <p:nvPr/>
        </p:nvPicPr>
        <p:blipFill rotWithShape="1">
          <a:blip r:embed="rId3">
            <a:alphaModFix/>
          </a:blip>
          <a:srcRect/>
          <a:stretch/>
        </p:blipFill>
        <p:spPr>
          <a:xfrm>
            <a:off x="4460875" y="1012825"/>
            <a:ext cx="3322637" cy="5013325"/>
          </a:xfrm>
          <a:prstGeom prst="rect">
            <a:avLst/>
          </a:prstGeom>
          <a:noFill/>
          <a:ln>
            <a:noFill/>
          </a:ln>
        </p:spPr>
      </p:pic>
      <p:sp>
        <p:nvSpPr>
          <p:cNvPr id="392" name="Shape 392"/>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39</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678192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a:defRPr/>
            </a:pPr>
            <a:r>
              <a:rPr lang="en-US" altLang="en-US" dirty="0" smtClean="0"/>
              <a:t>Architectures (beginning 2015)</a:t>
            </a:r>
          </a:p>
        </p:txBody>
      </p:sp>
      <p:sp>
        <p:nvSpPr>
          <p:cNvPr id="4" name="Marcador de contenido 3"/>
          <p:cNvSpPr>
            <a:spLocks noGrp="1"/>
          </p:cNvSpPr>
          <p:nvPr>
            <p:ph idx="1"/>
          </p:nvPr>
        </p:nvSpPr>
        <p:spPr/>
        <p:txBody>
          <a:bodyPr/>
          <a:lstStyle/>
          <a:p>
            <a:endParaRPr lang="es-ES"/>
          </a:p>
        </p:txBody>
      </p:sp>
      <p:sp>
        <p:nvSpPr>
          <p:cNvPr id="3" name="Slide Number Placeholder 2"/>
          <p:cNvSpPr>
            <a:spLocks noGrp="1"/>
          </p:cNvSpPr>
          <p:nvPr>
            <p:ph type="sldNum" sz="quarter" idx="10"/>
          </p:nvPr>
        </p:nvSpPr>
        <p:spPr/>
        <p:txBody>
          <a:bodyPr/>
          <a:lstStyle/>
          <a:p>
            <a:pPr>
              <a:defRPr/>
            </a:pPr>
            <a:fld id="{CDD5A0C4-374E-4A5F-AA4B-DD54C2904D20}" type="slidenum">
              <a:rPr lang="it-IT" smtClean="0"/>
              <a:pPr>
                <a:defRPr/>
              </a:pPr>
              <a:t>4</a:t>
            </a:fld>
            <a:endParaRPr lang="it-IT" dirty="0"/>
          </a:p>
        </p:txBody>
      </p:sp>
      <p:pic>
        <p:nvPicPr>
          <p:cNvPr id="31747" name="Picture 7" descr="http://hothardware.com/articleimages/Item1836/Intel-3rd-Gen-Core-Mobile-Processor-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5829300" y="4116388"/>
            <a:ext cx="29432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http://withimagination.imgtec.com/wp-content/uploads/2013/10/Mobile-SoC-memory-hierarch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254000" y="3786188"/>
            <a:ext cx="305593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1" descr="http://www.arm.com/images/ARM1176JZF-S_chip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938" y="1270000"/>
            <a:ext cx="278923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0700000">
            <a:off x="969169" y="3351060"/>
            <a:ext cx="914400" cy="566737"/>
          </a:xfrm>
          <a:prstGeom prst="rect">
            <a:avLst/>
          </a:prstGeom>
          <a:noFill/>
        </p:spPr>
        <p:txBody>
          <a:bodyPr wrap="none" rtlCol="0" anchor="ctr">
            <a:normAutofit/>
          </a:bodyPr>
          <a:lstStyle/>
          <a:p>
            <a:pPr algn="ctr"/>
            <a:r>
              <a:rPr lang="en-US" sz="2000" b="1" u="none" dirty="0" smtClean="0"/>
              <a:t>MIPS</a:t>
            </a:r>
          </a:p>
        </p:txBody>
      </p:sp>
      <p:sp>
        <p:nvSpPr>
          <p:cNvPr id="8" name="TextBox 7"/>
          <p:cNvSpPr txBox="1"/>
          <p:nvPr/>
        </p:nvSpPr>
        <p:spPr>
          <a:xfrm>
            <a:off x="4120355" y="1048477"/>
            <a:ext cx="914400" cy="566737"/>
          </a:xfrm>
          <a:prstGeom prst="rect">
            <a:avLst/>
          </a:prstGeom>
          <a:noFill/>
        </p:spPr>
        <p:txBody>
          <a:bodyPr wrap="none" rtlCol="0" anchor="ctr">
            <a:normAutofit/>
          </a:bodyPr>
          <a:lstStyle/>
          <a:p>
            <a:pPr algn="ctr"/>
            <a:r>
              <a:rPr lang="en-US" sz="2000" b="1" u="none" dirty="0" smtClean="0"/>
              <a:t>ARM</a:t>
            </a:r>
          </a:p>
        </p:txBody>
      </p:sp>
      <p:sp>
        <p:nvSpPr>
          <p:cNvPr id="10" name="TextBox 9"/>
          <p:cNvSpPr txBox="1"/>
          <p:nvPr/>
        </p:nvSpPr>
        <p:spPr>
          <a:xfrm rot="900000">
            <a:off x="7085012" y="3717705"/>
            <a:ext cx="914400" cy="566737"/>
          </a:xfrm>
          <a:prstGeom prst="rect">
            <a:avLst/>
          </a:prstGeom>
          <a:noFill/>
        </p:spPr>
        <p:txBody>
          <a:bodyPr wrap="none" rtlCol="0" anchor="ctr">
            <a:normAutofit/>
          </a:bodyPr>
          <a:lstStyle/>
          <a:p>
            <a:pPr algn="ctr"/>
            <a:r>
              <a:rPr lang="en-US" sz="2000" b="1" u="none" dirty="0" smtClean="0"/>
              <a:t>x86</a:t>
            </a:r>
          </a:p>
        </p:txBody>
      </p:sp>
    </p:spTree>
    <p:extLst>
      <p:ext uri="{BB962C8B-B14F-4D97-AF65-F5344CB8AC3E}">
        <p14:creationId xmlns:p14="http://schemas.microsoft.com/office/powerpoint/2010/main" val="3665317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p:nvPr/>
        </p:nvSpPr>
        <p:spPr>
          <a:xfrm>
            <a:off x="190500" y="1620837"/>
            <a:ext cx="8878887"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398" name="Shape 398"/>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 with capture</a:t>
            </a:r>
          </a:p>
        </p:txBody>
      </p:sp>
      <p:sp>
        <p:nvSpPr>
          <p:cNvPr id="399" name="Shape 399"/>
          <p:cNvSpPr txBox="1">
            <a:spLocks noGrp="1"/>
          </p:cNvSpPr>
          <p:nvPr>
            <p:ph type="body" idx="1"/>
          </p:nvPr>
        </p:nvSpPr>
        <p:spPr>
          <a:xfrm flipH="1">
            <a:off x="187324" y="1284287"/>
            <a:ext cx="5640388" cy="5032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Exploiting mobile device sensors...</a:t>
            </a:r>
          </a:p>
        </p:txBody>
      </p:sp>
      <p:sp>
        <p:nvSpPr>
          <p:cNvPr id="400" name="Shape 400"/>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401" name="Shape 401"/>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402" name="Shape 402"/>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403" name="Shape 403"/>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404" name="Shape 404"/>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405" name="Shape 405"/>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406" name="Shape 406"/>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407" name="Shape 407"/>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08" name="Shape 408"/>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09" name="Shape 409"/>
          <p:cNvSpPr/>
          <p:nvPr/>
        </p:nvSpPr>
        <p:spPr>
          <a:xfrm>
            <a:off x="3128963" y="2095500"/>
            <a:ext cx="2165350" cy="841374"/>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CAPTURE</a:t>
            </a:r>
          </a:p>
        </p:txBody>
      </p:sp>
      <p:sp>
        <p:nvSpPr>
          <p:cNvPr id="410" name="Shape 410"/>
          <p:cNvSpPr/>
          <p:nvPr/>
        </p:nvSpPr>
        <p:spPr>
          <a:xfrm rot="10800000">
            <a:off x="898525" y="2286000"/>
            <a:ext cx="2384424" cy="947737"/>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11" name="Shape 411"/>
          <p:cNvSpPr txBox="1"/>
          <p:nvPr/>
        </p:nvSpPr>
        <p:spPr>
          <a:xfrm>
            <a:off x="1355725" y="2219325"/>
            <a:ext cx="1687513"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Environment</a:t>
            </a:r>
          </a:p>
        </p:txBody>
      </p:sp>
      <p:sp>
        <p:nvSpPr>
          <p:cNvPr id="412" name="Shape 412"/>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40</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166240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Shape 417"/>
          <p:cNvSpPr/>
          <p:nvPr/>
        </p:nvSpPr>
        <p:spPr>
          <a:xfrm>
            <a:off x="190500" y="1620837"/>
            <a:ext cx="8878800" cy="4032300"/>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418" name="Shape 418"/>
          <p:cNvSpPr txBox="1">
            <a:spLocks noGrp="1"/>
          </p:cNvSpPr>
          <p:nvPr>
            <p:ph type="title"/>
          </p:nvPr>
        </p:nvSpPr>
        <p:spPr>
          <a:xfrm>
            <a:off x="179387" y="476250"/>
            <a:ext cx="87852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 with capture</a:t>
            </a:r>
          </a:p>
        </p:txBody>
      </p:sp>
      <p:sp>
        <p:nvSpPr>
          <p:cNvPr id="419" name="Shape 419"/>
          <p:cNvSpPr txBox="1">
            <a:spLocks noGrp="1"/>
          </p:cNvSpPr>
          <p:nvPr>
            <p:ph type="body" idx="1"/>
          </p:nvPr>
        </p:nvSpPr>
        <p:spPr>
          <a:xfrm flipH="1">
            <a:off x="187412" y="1284287"/>
            <a:ext cx="5640300" cy="5030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Exploiting mobile device sensors...</a:t>
            </a:r>
          </a:p>
        </p:txBody>
      </p:sp>
      <p:sp>
        <p:nvSpPr>
          <p:cNvPr id="420" name="Shape 420"/>
          <p:cNvSpPr/>
          <p:nvPr/>
        </p:nvSpPr>
        <p:spPr>
          <a:xfrm>
            <a:off x="357187" y="3084513"/>
            <a:ext cx="1638299" cy="10461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421" name="Shape 421"/>
          <p:cNvSpPr/>
          <p:nvPr/>
        </p:nvSpPr>
        <p:spPr>
          <a:xfrm>
            <a:off x="3127375" y="3084513"/>
            <a:ext cx="2166900" cy="10461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422" name="Shape 422"/>
          <p:cNvSpPr/>
          <p:nvPr/>
        </p:nvSpPr>
        <p:spPr>
          <a:xfrm>
            <a:off x="6630988" y="2319338"/>
            <a:ext cx="2333700" cy="10476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423" name="Shape 423"/>
          <p:cNvSpPr/>
          <p:nvPr/>
        </p:nvSpPr>
        <p:spPr>
          <a:xfrm>
            <a:off x="6600825" y="4017962"/>
            <a:ext cx="2363700" cy="10476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424" name="Shape 424"/>
          <p:cNvSpPr/>
          <p:nvPr/>
        </p:nvSpPr>
        <p:spPr>
          <a:xfrm>
            <a:off x="1887538" y="3360737"/>
            <a:ext cx="1362000" cy="554100"/>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425" name="Shape 425"/>
          <p:cNvSpPr/>
          <p:nvPr/>
        </p:nvSpPr>
        <p:spPr>
          <a:xfrm rot="-1875097">
            <a:off x="5132360" y="2901920"/>
            <a:ext cx="1863732" cy="554067"/>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426" name="Shape 426"/>
          <p:cNvSpPr/>
          <p:nvPr/>
        </p:nvSpPr>
        <p:spPr>
          <a:xfrm rot="10800000">
            <a:off x="7597775" y="3249575"/>
            <a:ext cx="457200" cy="881100"/>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427" name="Shape 427"/>
          <p:cNvSpPr/>
          <p:nvPr/>
        </p:nvSpPr>
        <p:spPr>
          <a:xfrm flipH="1">
            <a:off x="3948175" y="3989387"/>
            <a:ext cx="2722500" cy="8574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28" name="Shape 428"/>
          <p:cNvSpPr/>
          <p:nvPr/>
        </p:nvSpPr>
        <p:spPr>
          <a:xfrm flipH="1">
            <a:off x="955562" y="3992562"/>
            <a:ext cx="3214800" cy="8574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29" name="Shape 429"/>
          <p:cNvSpPr/>
          <p:nvPr/>
        </p:nvSpPr>
        <p:spPr>
          <a:xfrm>
            <a:off x="3128963" y="2095500"/>
            <a:ext cx="2165400" cy="8415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CAPTURE</a:t>
            </a:r>
          </a:p>
        </p:txBody>
      </p:sp>
      <p:sp>
        <p:nvSpPr>
          <p:cNvPr id="430" name="Shape 430"/>
          <p:cNvSpPr/>
          <p:nvPr/>
        </p:nvSpPr>
        <p:spPr>
          <a:xfrm rot="10800000">
            <a:off x="898550" y="2286038"/>
            <a:ext cx="2384400" cy="9477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31" name="Shape 431"/>
          <p:cNvSpPr txBox="1"/>
          <p:nvPr/>
        </p:nvSpPr>
        <p:spPr>
          <a:xfrm>
            <a:off x="1355725" y="2219325"/>
            <a:ext cx="1687500" cy="369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Environment</a:t>
            </a:r>
          </a:p>
        </p:txBody>
      </p:sp>
      <p:pic>
        <p:nvPicPr>
          <p:cNvPr id="432" name="Shape 432" descr="http://www.3ders.org/images/mobile-phone-3d-scanner-ethz-5.png"/>
          <p:cNvPicPr preferRelativeResize="0"/>
          <p:nvPr/>
        </p:nvPicPr>
        <p:blipFill rotWithShape="1">
          <a:blip r:embed="rId3">
            <a:alphaModFix/>
          </a:blip>
          <a:srcRect/>
          <a:stretch/>
        </p:blipFill>
        <p:spPr>
          <a:xfrm>
            <a:off x="4086225" y="1917700"/>
            <a:ext cx="4897500" cy="2759100"/>
          </a:xfrm>
          <a:prstGeom prst="rect">
            <a:avLst/>
          </a:prstGeom>
          <a:noFill/>
          <a:ln>
            <a:noFill/>
          </a:ln>
        </p:spPr>
      </p:pic>
      <p:sp>
        <p:nvSpPr>
          <p:cNvPr id="433" name="Shape 433"/>
          <p:cNvSpPr txBox="1"/>
          <p:nvPr/>
        </p:nvSpPr>
        <p:spPr>
          <a:xfrm>
            <a:off x="955675" y="2894013"/>
            <a:ext cx="2976600" cy="1323900"/>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3D scanning with mobile phone</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Kolev et al, CVPR 2014</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ETH Zurich</a:t>
            </a:r>
          </a:p>
        </p:txBody>
      </p:sp>
      <p:sp>
        <p:nvSpPr>
          <p:cNvPr id="434" name="Shape 434"/>
          <p:cNvSpPr/>
          <p:nvPr/>
        </p:nvSpPr>
        <p:spPr>
          <a:xfrm>
            <a:off x="492125" y="4799012"/>
            <a:ext cx="7356600" cy="5334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Kolev et al. </a:t>
            </a:r>
            <a:r>
              <a:rPr lang="en-US" sz="1600" b="1" u="none">
                <a:solidFill>
                  <a:schemeClr val="dk1"/>
                </a:solidFill>
                <a:latin typeface="Arial"/>
                <a:ea typeface="Arial"/>
                <a:cs typeface="Arial"/>
                <a:sym typeface="Arial"/>
              </a:rPr>
              <a:t>Turning Mobile Phones into 3D Scanners </a:t>
            </a:r>
            <a:r>
              <a:rPr lang="en-US" sz="1600" b="0" u="none">
                <a:solidFill>
                  <a:schemeClr val="dk1"/>
                </a:solidFill>
                <a:latin typeface="Arial"/>
                <a:ea typeface="Arial"/>
                <a:cs typeface="Arial"/>
                <a:sym typeface="Arial"/>
              </a:rPr>
              <a:t>(CVPR 2014)</a:t>
            </a:r>
          </a:p>
        </p:txBody>
      </p:sp>
      <p:sp>
        <p:nvSpPr>
          <p:cNvPr id="435" name="Shape 435"/>
          <p:cNvSpPr/>
          <p:nvPr/>
        </p:nvSpPr>
        <p:spPr>
          <a:xfrm>
            <a:off x="493712" y="5438775"/>
            <a:ext cx="7358100" cy="531900"/>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Tanskanen et al. </a:t>
            </a:r>
            <a:r>
              <a:rPr lang="en-US" sz="1600" b="1" u="none">
                <a:solidFill>
                  <a:schemeClr val="dk1"/>
                </a:solidFill>
                <a:latin typeface="Arial"/>
                <a:ea typeface="Arial"/>
                <a:cs typeface="Arial"/>
                <a:sym typeface="Arial"/>
              </a:rPr>
              <a:t>Live Metric 3D Reconstruction on Mobile Phones </a:t>
            </a:r>
            <a:r>
              <a:rPr lang="en-US" sz="1600" b="0" u="none">
                <a:solidFill>
                  <a:schemeClr val="dk1"/>
                </a:solidFill>
                <a:latin typeface="Arial"/>
                <a:ea typeface="Arial"/>
                <a:cs typeface="Arial"/>
                <a:sym typeface="Arial"/>
              </a:rPr>
              <a:t>(ICCV 2013)</a:t>
            </a:r>
          </a:p>
        </p:txBody>
      </p:sp>
      <p:sp>
        <p:nvSpPr>
          <p:cNvPr id="436" name="Shape 436"/>
          <p:cNvSpPr txBox="1">
            <a:spLocks noGrp="1"/>
          </p:cNvSpPr>
          <p:nvPr>
            <p:ph type="sldNum" idx="4294967295"/>
          </p:nvPr>
        </p:nvSpPr>
        <p:spPr>
          <a:xfrm>
            <a:off x="7239000" y="6524625"/>
            <a:ext cx="1905000"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41</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2214514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p:nvPr/>
        </p:nvSpPr>
        <p:spPr>
          <a:xfrm>
            <a:off x="190500" y="1620837"/>
            <a:ext cx="8878887"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442" name="Shape 442"/>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 with capture</a:t>
            </a:r>
          </a:p>
        </p:txBody>
      </p:sp>
      <p:sp>
        <p:nvSpPr>
          <p:cNvPr id="443" name="Shape 443"/>
          <p:cNvSpPr txBox="1">
            <a:spLocks noGrp="1"/>
          </p:cNvSpPr>
          <p:nvPr>
            <p:ph type="body" idx="1"/>
          </p:nvPr>
        </p:nvSpPr>
        <p:spPr>
          <a:xfrm flipH="1">
            <a:off x="187324" y="1284287"/>
            <a:ext cx="5640388" cy="5032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Exploiting mobile device sensors...</a:t>
            </a:r>
          </a:p>
        </p:txBody>
      </p:sp>
      <p:sp>
        <p:nvSpPr>
          <p:cNvPr id="444" name="Shape 444"/>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445" name="Shape 445"/>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446" name="Shape 446"/>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447" name="Shape 447"/>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448" name="Shape 448"/>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449" name="Shape 449"/>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450" name="Shape 450"/>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451" name="Shape 451"/>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52" name="Shape 452"/>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53" name="Shape 453"/>
          <p:cNvSpPr/>
          <p:nvPr/>
        </p:nvSpPr>
        <p:spPr>
          <a:xfrm>
            <a:off x="3128963" y="2095500"/>
            <a:ext cx="2165350" cy="841374"/>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CAPTURE</a:t>
            </a:r>
          </a:p>
        </p:txBody>
      </p:sp>
      <p:sp>
        <p:nvSpPr>
          <p:cNvPr id="454" name="Shape 454"/>
          <p:cNvSpPr/>
          <p:nvPr/>
        </p:nvSpPr>
        <p:spPr>
          <a:xfrm rot="10800000">
            <a:off x="898525" y="2286000"/>
            <a:ext cx="2384424" cy="947737"/>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55" name="Shape 455"/>
          <p:cNvSpPr txBox="1"/>
          <p:nvPr/>
        </p:nvSpPr>
        <p:spPr>
          <a:xfrm>
            <a:off x="1355725" y="2219325"/>
            <a:ext cx="1687513"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Environment</a:t>
            </a:r>
          </a:p>
        </p:txBody>
      </p:sp>
      <p:sp>
        <p:nvSpPr>
          <p:cNvPr id="456" name="Shape 456"/>
          <p:cNvSpPr txBox="1"/>
          <p:nvPr/>
        </p:nvSpPr>
        <p:spPr>
          <a:xfrm>
            <a:off x="439737" y="2614613"/>
            <a:ext cx="3408362" cy="1631215"/>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Example:</a:t>
            </a:r>
          </a:p>
          <a:p>
            <a:pPr marL="0" marR="0" lvl="0" indent="0" algn="l" rtl="0">
              <a:spcBef>
                <a:spcPts val="0"/>
              </a:spcBef>
              <a:spcAft>
                <a:spcPts val="0"/>
              </a:spcAft>
              <a:buNone/>
            </a:pPr>
            <a:endParaRPr sz="2000" u="none">
              <a:solidFill>
                <a:schemeClr val="lt1"/>
              </a:solidFill>
              <a:latin typeface="Arial"/>
              <a:ea typeface="Arial"/>
              <a:cs typeface="Arial"/>
              <a:sym typeface="Arial"/>
            </a:endParaRP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Google Tango</a:t>
            </a:r>
          </a:p>
          <a:p>
            <a:pPr marL="0" marR="0" lvl="0" indent="0" algn="l" rtl="0">
              <a:spcBef>
                <a:spcPts val="0"/>
              </a:spcBef>
              <a:spcAft>
                <a:spcPts val="0"/>
              </a:spcAft>
              <a:buSzPct val="25000"/>
              <a:buNone/>
            </a:pPr>
            <a:r>
              <a:rPr lang="en-US" sz="2000" u="none">
                <a:solidFill>
                  <a:schemeClr val="lt1"/>
                </a:solidFill>
                <a:latin typeface="Arial"/>
                <a:ea typeface="Arial"/>
                <a:cs typeface="Arial"/>
                <a:sym typeface="Arial"/>
              </a:rPr>
              <a:t>https://www.google.com/atap/projecttango/#project</a:t>
            </a:r>
          </a:p>
        </p:txBody>
      </p:sp>
      <p:pic>
        <p:nvPicPr>
          <p:cNvPr id="457" name="Shape 457"/>
          <p:cNvPicPr preferRelativeResize="0"/>
          <p:nvPr/>
        </p:nvPicPr>
        <p:blipFill rotWithShape="1">
          <a:blip r:embed="rId3">
            <a:alphaModFix/>
          </a:blip>
          <a:srcRect/>
          <a:stretch/>
        </p:blipFill>
        <p:spPr>
          <a:xfrm>
            <a:off x="5614987" y="3914775"/>
            <a:ext cx="3349624" cy="2371725"/>
          </a:xfrm>
          <a:prstGeom prst="rect">
            <a:avLst/>
          </a:prstGeom>
          <a:noFill/>
          <a:ln>
            <a:noFill/>
          </a:ln>
        </p:spPr>
      </p:pic>
      <p:pic>
        <p:nvPicPr>
          <p:cNvPr id="458" name="Shape 458"/>
          <p:cNvPicPr preferRelativeResize="0"/>
          <p:nvPr/>
        </p:nvPicPr>
        <p:blipFill rotWithShape="1">
          <a:blip r:embed="rId4">
            <a:alphaModFix/>
          </a:blip>
          <a:srcRect/>
          <a:stretch/>
        </p:blipFill>
        <p:spPr>
          <a:xfrm>
            <a:off x="4078287" y="1873250"/>
            <a:ext cx="3605211" cy="2422525"/>
          </a:xfrm>
          <a:prstGeom prst="rect">
            <a:avLst/>
          </a:prstGeom>
          <a:noFill/>
          <a:ln>
            <a:noFill/>
          </a:ln>
        </p:spPr>
      </p:pic>
      <p:sp>
        <p:nvSpPr>
          <p:cNvPr id="459" name="Shape 459"/>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42</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0032666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p:nvPr/>
        </p:nvSpPr>
        <p:spPr>
          <a:xfrm>
            <a:off x="190500" y="1620837"/>
            <a:ext cx="8878800" cy="4032300"/>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465" name="Shape 465"/>
          <p:cNvSpPr txBox="1">
            <a:spLocks noGrp="1"/>
          </p:cNvSpPr>
          <p:nvPr>
            <p:ph type="title"/>
          </p:nvPr>
        </p:nvSpPr>
        <p:spPr>
          <a:xfrm>
            <a:off x="179387" y="476250"/>
            <a:ext cx="8785200" cy="990600"/>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 with capture</a:t>
            </a:r>
          </a:p>
        </p:txBody>
      </p:sp>
      <p:sp>
        <p:nvSpPr>
          <p:cNvPr id="466" name="Shape 466"/>
          <p:cNvSpPr txBox="1">
            <a:spLocks noGrp="1"/>
          </p:cNvSpPr>
          <p:nvPr>
            <p:ph type="body" idx="1"/>
          </p:nvPr>
        </p:nvSpPr>
        <p:spPr>
          <a:xfrm flipH="1">
            <a:off x="187412" y="1284287"/>
            <a:ext cx="5640300" cy="503099"/>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Exploiting mobile device sensors...</a:t>
            </a:r>
          </a:p>
        </p:txBody>
      </p:sp>
      <p:sp>
        <p:nvSpPr>
          <p:cNvPr id="467" name="Shape 467"/>
          <p:cNvSpPr/>
          <p:nvPr/>
        </p:nvSpPr>
        <p:spPr>
          <a:xfrm>
            <a:off x="357187" y="3084513"/>
            <a:ext cx="1638299" cy="10461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468" name="Shape 468"/>
          <p:cNvSpPr/>
          <p:nvPr/>
        </p:nvSpPr>
        <p:spPr>
          <a:xfrm>
            <a:off x="3127375" y="3084513"/>
            <a:ext cx="2166900" cy="10461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469" name="Shape 469"/>
          <p:cNvSpPr/>
          <p:nvPr/>
        </p:nvSpPr>
        <p:spPr>
          <a:xfrm>
            <a:off x="6630988" y="2319338"/>
            <a:ext cx="2333700" cy="10476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470" name="Shape 470"/>
          <p:cNvSpPr/>
          <p:nvPr/>
        </p:nvSpPr>
        <p:spPr>
          <a:xfrm>
            <a:off x="6600825" y="4017962"/>
            <a:ext cx="2363700" cy="10476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471" name="Shape 471"/>
          <p:cNvSpPr/>
          <p:nvPr/>
        </p:nvSpPr>
        <p:spPr>
          <a:xfrm>
            <a:off x="1887538" y="3360737"/>
            <a:ext cx="1362000" cy="554100"/>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472" name="Shape 472"/>
          <p:cNvSpPr/>
          <p:nvPr/>
        </p:nvSpPr>
        <p:spPr>
          <a:xfrm rot="-1875097">
            <a:off x="5132360" y="2901920"/>
            <a:ext cx="1863732" cy="554067"/>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473" name="Shape 473"/>
          <p:cNvSpPr/>
          <p:nvPr/>
        </p:nvSpPr>
        <p:spPr>
          <a:xfrm rot="10800000">
            <a:off x="7597775" y="3249575"/>
            <a:ext cx="457200" cy="881100"/>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474" name="Shape 474"/>
          <p:cNvSpPr/>
          <p:nvPr/>
        </p:nvSpPr>
        <p:spPr>
          <a:xfrm flipH="1">
            <a:off x="3948175" y="3989387"/>
            <a:ext cx="2722500" cy="8574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75" name="Shape 475"/>
          <p:cNvSpPr/>
          <p:nvPr/>
        </p:nvSpPr>
        <p:spPr>
          <a:xfrm flipH="1">
            <a:off x="955562" y="3992562"/>
            <a:ext cx="3214800" cy="8574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76" name="Shape 476"/>
          <p:cNvSpPr/>
          <p:nvPr/>
        </p:nvSpPr>
        <p:spPr>
          <a:xfrm>
            <a:off x="3128963" y="2095500"/>
            <a:ext cx="2165400" cy="841500"/>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CAPTURE</a:t>
            </a:r>
          </a:p>
        </p:txBody>
      </p:sp>
      <p:sp>
        <p:nvSpPr>
          <p:cNvPr id="477" name="Shape 477"/>
          <p:cNvSpPr/>
          <p:nvPr/>
        </p:nvSpPr>
        <p:spPr>
          <a:xfrm rot="10800000">
            <a:off x="898550" y="2286038"/>
            <a:ext cx="2384400" cy="94770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478" name="Shape 478"/>
          <p:cNvSpPr txBox="1"/>
          <p:nvPr/>
        </p:nvSpPr>
        <p:spPr>
          <a:xfrm>
            <a:off x="1355725" y="2219325"/>
            <a:ext cx="1687500" cy="3699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Environment</a:t>
            </a:r>
          </a:p>
        </p:txBody>
      </p:sp>
      <p:sp>
        <p:nvSpPr>
          <p:cNvPr id="479" name="Shape 479"/>
          <p:cNvSpPr txBox="1">
            <a:spLocks noGrp="1"/>
          </p:cNvSpPr>
          <p:nvPr>
            <p:ph type="sldNum" idx="4294967295"/>
          </p:nvPr>
        </p:nvSpPr>
        <p:spPr>
          <a:xfrm>
            <a:off x="7239000" y="6524625"/>
            <a:ext cx="1905000"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43</a:t>
            </a:fld>
            <a:endParaRPr lang="en-US" sz="1200" u="none">
              <a:solidFill>
                <a:srgbClr val="FFFFFF"/>
              </a:solidFill>
              <a:latin typeface="Verdana"/>
              <a:ea typeface="Verdana"/>
              <a:cs typeface="Verdana"/>
              <a:sym typeface="Verdana"/>
            </a:endParaRPr>
          </a:p>
        </p:txBody>
      </p:sp>
      <p:sp>
        <p:nvSpPr>
          <p:cNvPr id="480" name="Shape 480"/>
          <p:cNvSpPr txBox="1"/>
          <p:nvPr/>
        </p:nvSpPr>
        <p:spPr>
          <a:xfrm>
            <a:off x="955675" y="2894013"/>
            <a:ext cx="2976600" cy="1323900"/>
          </a:xfrm>
          <a:prstGeom prst="rect">
            <a:avLst/>
          </a:prstGeom>
          <a:solidFill>
            <a:srgbClr val="19194C"/>
          </a:solid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2000">
                <a:solidFill>
                  <a:schemeClr val="lt1"/>
                </a:solidFill>
              </a:rPr>
              <a:t>see section 4 for more </a:t>
            </a:r>
          </a:p>
          <a:p>
            <a:pPr marL="0" marR="0" lvl="0" indent="0" algn="l" rtl="0">
              <a:spcBef>
                <a:spcPts val="0"/>
              </a:spcBef>
              <a:spcAft>
                <a:spcPts val="0"/>
              </a:spcAft>
              <a:buSzPct val="25000"/>
              <a:buNone/>
            </a:pPr>
            <a:r>
              <a:rPr lang="en-US" sz="2000">
                <a:solidFill>
                  <a:schemeClr val="lt1"/>
                </a:solidFill>
              </a:rPr>
              <a:t>applications of sensor integration </a:t>
            </a:r>
          </a:p>
        </p:txBody>
      </p:sp>
    </p:spTree>
    <p:extLst>
      <p:ext uri="{BB962C8B-B14F-4D97-AF65-F5344CB8AC3E}">
        <p14:creationId xmlns:p14="http://schemas.microsoft.com/office/powerpoint/2010/main" val="4175215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Trends in mobile graphics</a:t>
            </a:r>
          </a:p>
        </p:txBody>
      </p:sp>
      <p:sp>
        <p:nvSpPr>
          <p:cNvPr id="486" name="Shape 486"/>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800" b="1" i="0" u="none" strike="noStrike" cap="none">
                <a:solidFill>
                  <a:schemeClr val="dk1"/>
                </a:solidFill>
                <a:latin typeface="Arimo"/>
                <a:ea typeface="Arimo"/>
                <a:cs typeface="Arimo"/>
                <a:sym typeface="Arimo"/>
              </a:rPr>
              <a:t>Hardware acceleration for improving frame rates, resolutions and rendering quality</a:t>
            </a:r>
          </a:p>
          <a:p>
            <a:pPr marL="742950" marR="0" lvl="1" indent="-285750" algn="l" rtl="0">
              <a:spcBef>
                <a:spcPts val="480"/>
              </a:spcBef>
              <a:spcAft>
                <a:spcPts val="0"/>
              </a:spcAft>
              <a:buClr>
                <a:srgbClr val="7CA900"/>
              </a:buClr>
              <a:buSzPct val="100000"/>
              <a:buFont typeface="Arimo"/>
              <a:buChar char="–"/>
            </a:pPr>
            <a:r>
              <a:rPr lang="en-US" sz="2400" b="0" i="0" u="none" strike="noStrike" cap="none">
                <a:solidFill>
                  <a:srgbClr val="175676"/>
                </a:solidFill>
                <a:latin typeface="Arimo"/>
                <a:ea typeface="Arimo"/>
                <a:cs typeface="Arimo"/>
                <a:sym typeface="Arimo"/>
              </a:rPr>
              <a:t>Parallel pipelines</a:t>
            </a:r>
          </a:p>
          <a:p>
            <a:pPr marL="742950" marR="0" lvl="1" indent="-285750" algn="l" rtl="0">
              <a:spcBef>
                <a:spcPts val="480"/>
              </a:spcBef>
              <a:spcAft>
                <a:spcPts val="0"/>
              </a:spcAft>
              <a:buClr>
                <a:srgbClr val="7CA900"/>
              </a:buClr>
              <a:buSzPct val="100000"/>
              <a:buFont typeface="Arimo"/>
              <a:buChar char="–"/>
            </a:pPr>
            <a:r>
              <a:rPr lang="en-US" sz="2400" b="0" i="0" u="none" strike="noStrike" cap="none">
                <a:solidFill>
                  <a:srgbClr val="175676"/>
                </a:solidFill>
                <a:latin typeface="Arimo"/>
                <a:ea typeface="Arimo"/>
                <a:cs typeface="Arimo"/>
                <a:sym typeface="Arimo"/>
              </a:rPr>
              <a:t>Real-time ray tracing</a:t>
            </a:r>
          </a:p>
          <a:p>
            <a:pPr marL="742950" marR="0" lvl="1" indent="-285750" algn="l" rtl="0">
              <a:spcBef>
                <a:spcPts val="480"/>
              </a:spcBef>
              <a:spcAft>
                <a:spcPts val="0"/>
              </a:spcAft>
              <a:buClr>
                <a:srgbClr val="7CA900"/>
              </a:buClr>
              <a:buSzPct val="100000"/>
              <a:buFont typeface="Arimo"/>
              <a:buChar char="–"/>
            </a:pPr>
            <a:r>
              <a:rPr lang="en-US" sz="2400" b="0" i="0" u="none" strike="noStrike" cap="none">
                <a:solidFill>
                  <a:srgbClr val="175676"/>
                </a:solidFill>
                <a:latin typeface="Arimo"/>
                <a:ea typeface="Arimo"/>
                <a:cs typeface="Arimo"/>
                <a:sym typeface="Arimo"/>
              </a:rPr>
              <a:t>Multi-rate approaches</a:t>
            </a:r>
          </a:p>
          <a:p>
            <a:pPr marL="742950" marR="0" lvl="1" indent="-285750" algn="l" rtl="0">
              <a:spcBef>
                <a:spcPts val="480"/>
              </a:spcBef>
              <a:spcAft>
                <a:spcPts val="0"/>
              </a:spcAft>
              <a:buClr>
                <a:srgbClr val="7CA900"/>
              </a:buClr>
              <a:buSzPct val="100000"/>
              <a:buFont typeface="Arimo"/>
              <a:buNone/>
            </a:pPr>
            <a:endParaRPr sz="2400" b="0" i="0" u="none" strike="noStrike" cap="none">
              <a:solidFill>
                <a:srgbClr val="175676"/>
              </a:solidFill>
              <a:latin typeface="Arimo"/>
              <a:ea typeface="Arimo"/>
              <a:cs typeface="Arimo"/>
              <a:sym typeface="Arimo"/>
            </a:endParaRPr>
          </a:p>
        </p:txBody>
      </p:sp>
      <p:sp>
        <p:nvSpPr>
          <p:cNvPr id="487" name="Shape 487"/>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44</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1546726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C40000"/>
                </a:solidFill>
                <a:latin typeface="Arimo"/>
                <a:ea typeface="Arimo"/>
                <a:cs typeface="Arimo"/>
                <a:sym typeface="Arimo"/>
              </a:rPr>
              <a:t>SGRT: Real-time ray tracing</a:t>
            </a:r>
          </a:p>
        </p:txBody>
      </p:sp>
      <p:sp>
        <p:nvSpPr>
          <p:cNvPr id="493" name="Shape 493"/>
          <p:cNvSpPr txBox="1">
            <a:spLocks noGrp="1"/>
          </p:cNvSpPr>
          <p:nvPr>
            <p:ph type="body" idx="1"/>
          </p:nvPr>
        </p:nvSpPr>
        <p:spPr>
          <a:xfrm>
            <a:off x="122238" y="1484312"/>
            <a:ext cx="4316412"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Samsung reconfigurable GPU based on Ray Tracing</a:t>
            </a:r>
          </a:p>
          <a:p>
            <a:pPr marL="342900" marR="0" lvl="0" indent="-342900" algn="l" rtl="0">
              <a:spcBef>
                <a:spcPts val="48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Main key features:</a:t>
            </a:r>
          </a:p>
          <a:p>
            <a:pPr marL="742950" marR="0" lvl="1" indent="-285750" algn="l" rtl="0">
              <a:spcBef>
                <a:spcPts val="400"/>
              </a:spcBef>
              <a:spcAft>
                <a:spcPts val="0"/>
              </a:spcAft>
              <a:buClr>
                <a:srgbClr val="7CA900"/>
              </a:buClr>
              <a:buSzPct val="100000"/>
              <a:buFont typeface="Arimo"/>
              <a:buChar char="–"/>
            </a:pPr>
            <a:r>
              <a:rPr lang="en-US" sz="2000" b="0" i="0" u="none" strike="noStrike" cap="none">
                <a:solidFill>
                  <a:srgbClr val="175676"/>
                </a:solidFill>
                <a:latin typeface="Arimo"/>
                <a:ea typeface="Arimo"/>
                <a:cs typeface="Arimo"/>
                <a:sym typeface="Arimo"/>
              </a:rPr>
              <a:t> an area-efficient parallel pipelined traversal unit</a:t>
            </a:r>
          </a:p>
          <a:p>
            <a:pPr marL="742950" marR="0" lvl="1" indent="-285750" algn="l" rtl="0">
              <a:spcBef>
                <a:spcPts val="400"/>
              </a:spcBef>
              <a:spcAft>
                <a:spcPts val="0"/>
              </a:spcAft>
              <a:buClr>
                <a:srgbClr val="7CA900"/>
              </a:buClr>
              <a:buSzPct val="100000"/>
              <a:buFont typeface="Arimo"/>
              <a:buChar char="–"/>
            </a:pPr>
            <a:r>
              <a:rPr lang="en-US" sz="2000" b="0" i="0" u="none" strike="noStrike" cap="none">
                <a:solidFill>
                  <a:srgbClr val="175676"/>
                </a:solidFill>
                <a:latin typeface="Arimo"/>
                <a:ea typeface="Arimo"/>
                <a:cs typeface="Arimo"/>
                <a:sym typeface="Arimo"/>
              </a:rPr>
              <a:t>flexible and high-performance kernels for shading and ray generation</a:t>
            </a:r>
          </a:p>
        </p:txBody>
      </p:sp>
      <p:pic>
        <p:nvPicPr>
          <p:cNvPr id="494" name="Shape 494"/>
          <p:cNvPicPr preferRelativeResize="0"/>
          <p:nvPr/>
        </p:nvPicPr>
        <p:blipFill rotWithShape="1">
          <a:blip r:embed="rId3">
            <a:alphaModFix/>
          </a:blip>
          <a:srcRect/>
          <a:stretch/>
        </p:blipFill>
        <p:spPr>
          <a:xfrm>
            <a:off x="4943475" y="3190875"/>
            <a:ext cx="3852863" cy="2474913"/>
          </a:xfrm>
          <a:prstGeom prst="rect">
            <a:avLst/>
          </a:prstGeom>
          <a:noFill/>
          <a:ln>
            <a:noFill/>
          </a:ln>
        </p:spPr>
      </p:pic>
      <p:pic>
        <p:nvPicPr>
          <p:cNvPr id="495" name="Shape 495"/>
          <p:cNvPicPr preferRelativeResize="0"/>
          <p:nvPr/>
        </p:nvPicPr>
        <p:blipFill rotWithShape="1">
          <a:blip r:embed="rId4">
            <a:alphaModFix/>
          </a:blip>
          <a:srcRect/>
          <a:stretch/>
        </p:blipFill>
        <p:spPr>
          <a:xfrm>
            <a:off x="4398962" y="1301750"/>
            <a:ext cx="3751262" cy="2444750"/>
          </a:xfrm>
          <a:prstGeom prst="rect">
            <a:avLst/>
          </a:prstGeom>
          <a:noFill/>
          <a:ln>
            <a:noFill/>
          </a:ln>
        </p:spPr>
      </p:pic>
      <p:sp>
        <p:nvSpPr>
          <p:cNvPr id="496" name="Shape 496"/>
          <p:cNvSpPr/>
          <p:nvPr/>
        </p:nvSpPr>
        <p:spPr>
          <a:xfrm>
            <a:off x="481012" y="5748337"/>
            <a:ext cx="7669212" cy="533399"/>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Lee, Won-Jong, et al. </a:t>
            </a:r>
            <a:r>
              <a:rPr lang="en-US" sz="1600" b="1" u="none">
                <a:solidFill>
                  <a:schemeClr val="dk1"/>
                </a:solidFill>
                <a:latin typeface="Arial"/>
                <a:ea typeface="Arial"/>
                <a:cs typeface="Arial"/>
                <a:sym typeface="Arial"/>
              </a:rPr>
              <a:t>SGRT: A mobile GPU architecture for real-time ray tracing</a:t>
            </a:r>
            <a:r>
              <a:rPr lang="en-US" sz="1600" b="0" u="none">
                <a:solidFill>
                  <a:schemeClr val="dk1"/>
                </a:solidFill>
                <a:latin typeface="Arial"/>
                <a:ea typeface="Arial"/>
                <a:cs typeface="Arial"/>
                <a:sym typeface="Arial"/>
              </a:rPr>
              <a:t>. Proceedings of the 5th High-Performance Graphics Conference, 2013.</a:t>
            </a:r>
          </a:p>
        </p:txBody>
      </p:sp>
      <p:sp>
        <p:nvSpPr>
          <p:cNvPr id="497" name="Shape 497"/>
          <p:cNvSpPr/>
          <p:nvPr/>
        </p:nvSpPr>
        <p:spPr>
          <a:xfrm>
            <a:off x="447675" y="5113337"/>
            <a:ext cx="7669213" cy="533399"/>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Shin et al., </a:t>
            </a:r>
            <a:r>
              <a:rPr lang="en-US" sz="1600" b="1" u="none">
                <a:solidFill>
                  <a:schemeClr val="dk1"/>
                </a:solidFill>
                <a:latin typeface="Arial"/>
                <a:ea typeface="Arial"/>
                <a:cs typeface="Arial"/>
                <a:sym typeface="Arial"/>
              </a:rPr>
              <a:t>Full-stream architecture for ray tracing with efficient data transmission</a:t>
            </a:r>
            <a:r>
              <a:rPr lang="en-US" sz="1600" b="0" u="none">
                <a:solidFill>
                  <a:schemeClr val="dk1"/>
                </a:solidFill>
                <a:latin typeface="Arial"/>
                <a:ea typeface="Arial"/>
                <a:cs typeface="Arial"/>
                <a:sym typeface="Arial"/>
              </a:rPr>
              <a:t>,  2014 IEEE ISCAS </a:t>
            </a:r>
          </a:p>
        </p:txBody>
      </p:sp>
      <p:sp>
        <p:nvSpPr>
          <p:cNvPr id="498" name="Shape 498"/>
          <p:cNvSpPr txBox="1">
            <a:spLocks noGrp="1"/>
          </p:cNvSpPr>
          <p:nvPr>
            <p:ph type="sldNum" idx="12"/>
          </p:nvPr>
        </p:nvSpPr>
        <p:spPr>
          <a:xfrm>
            <a:off x="7239000" y="6526212"/>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45</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90846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Shape 503"/>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C40000"/>
                </a:solidFill>
                <a:latin typeface="Arimo"/>
                <a:ea typeface="Arimo"/>
                <a:cs typeface="Arimo"/>
                <a:sym typeface="Arimo"/>
              </a:rPr>
              <a:t>Adaptive shading</a:t>
            </a:r>
          </a:p>
        </p:txBody>
      </p:sp>
      <p:sp>
        <p:nvSpPr>
          <p:cNvPr id="504" name="Shape 504"/>
          <p:cNvSpPr txBox="1">
            <a:spLocks noGrp="1"/>
          </p:cNvSpPr>
          <p:nvPr>
            <p:ph type="body" idx="1"/>
          </p:nvPr>
        </p:nvSpPr>
        <p:spPr>
          <a:xfrm>
            <a:off x="103185" y="1495199"/>
            <a:ext cx="4316412"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1600" b="0" i="0" u="none" strike="noStrike" cap="none">
                <a:solidFill>
                  <a:schemeClr val="dk1"/>
                </a:solidFill>
                <a:latin typeface="Arimo"/>
                <a:ea typeface="Arimo"/>
                <a:cs typeface="Arimo"/>
                <a:sym typeface="Arimo"/>
              </a:rPr>
              <a:t>Triangles rasterized into coarse fragments that correspond to multiple pixels of coverage</a:t>
            </a:r>
          </a:p>
          <a:p>
            <a:pPr marL="342900" marR="0" lvl="0" indent="-342900" algn="l" rtl="0">
              <a:spcBef>
                <a:spcPts val="320"/>
              </a:spcBef>
              <a:spcAft>
                <a:spcPts val="0"/>
              </a:spcAft>
              <a:buClr>
                <a:srgbClr val="7CA900"/>
              </a:buClr>
              <a:buSzPct val="100000"/>
              <a:buFont typeface="Times"/>
              <a:buChar char="•"/>
            </a:pPr>
            <a:r>
              <a:rPr lang="en-US" sz="1600" b="0" i="0" u="none" strike="noStrike" cap="none">
                <a:solidFill>
                  <a:schemeClr val="dk1"/>
                </a:solidFill>
                <a:latin typeface="Arimo"/>
                <a:ea typeface="Arimo"/>
                <a:cs typeface="Arimo"/>
                <a:sym typeface="Arimo"/>
              </a:rPr>
              <a:t>Coarse fragments are shaded, then partitioned into fine fragments for subsequent per-pixel shading</a:t>
            </a:r>
          </a:p>
        </p:txBody>
      </p:sp>
      <p:pic>
        <p:nvPicPr>
          <p:cNvPr id="505" name="Shape 505"/>
          <p:cNvPicPr preferRelativeResize="0">
            <a:picLocks noGrp="1"/>
          </p:cNvPicPr>
          <p:nvPr>
            <p:ph type="body" idx="2"/>
          </p:nvPr>
        </p:nvPicPr>
        <p:blipFill rotWithShape="1">
          <a:blip r:embed="rId3">
            <a:alphaModFix/>
          </a:blip>
          <a:srcRect/>
          <a:stretch/>
        </p:blipFill>
        <p:spPr>
          <a:xfrm>
            <a:off x="4960342" y="837279"/>
            <a:ext cx="3878857" cy="2920319"/>
          </a:xfrm>
          <a:prstGeom prst="rect">
            <a:avLst/>
          </a:prstGeom>
          <a:noFill/>
          <a:ln>
            <a:noFill/>
          </a:ln>
        </p:spPr>
      </p:pic>
      <p:sp>
        <p:nvSpPr>
          <p:cNvPr id="506" name="Shape 506"/>
          <p:cNvSpPr/>
          <p:nvPr/>
        </p:nvSpPr>
        <p:spPr>
          <a:xfrm>
            <a:off x="741358" y="4894716"/>
            <a:ext cx="7356475" cy="533399"/>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He et al.  </a:t>
            </a:r>
            <a:r>
              <a:rPr lang="en-US" sz="1400" b="1" u="none">
                <a:solidFill>
                  <a:schemeClr val="dk1"/>
                </a:solidFill>
                <a:latin typeface="Arial"/>
                <a:ea typeface="Arial"/>
                <a:cs typeface="Arial"/>
                <a:sym typeface="Arial"/>
              </a:rPr>
              <a:t>Extending the graphics pipeline with adaptive, multi-rate shading</a:t>
            </a:r>
            <a:r>
              <a:rPr lang="en-US" sz="1400" b="0" u="none">
                <a:solidFill>
                  <a:schemeClr val="dk1"/>
                </a:solidFill>
                <a:latin typeface="Arial"/>
                <a:ea typeface="Arial"/>
                <a:cs typeface="Arial"/>
                <a:sym typeface="Arial"/>
              </a:rPr>
              <a:t>. ACM Transactions on Graphics (TOG) 33.4 , 2014.</a:t>
            </a:r>
          </a:p>
        </p:txBody>
      </p:sp>
      <p:sp>
        <p:nvSpPr>
          <p:cNvPr id="507" name="Shape 507"/>
          <p:cNvSpPr txBox="1">
            <a:spLocks noGrp="1"/>
          </p:cNvSpPr>
          <p:nvPr>
            <p:ph type="sldNum" idx="12"/>
          </p:nvPr>
        </p:nvSpPr>
        <p:spPr>
          <a:xfrm>
            <a:off x="7239000" y="6526212"/>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46</a:t>
            </a:fld>
            <a:endParaRPr lang="en-US" sz="1200" u="none">
              <a:solidFill>
                <a:srgbClr val="FFFFFF"/>
              </a:solidFill>
              <a:latin typeface="Verdana"/>
              <a:ea typeface="Verdana"/>
              <a:cs typeface="Verdana"/>
              <a:sym typeface="Verdana"/>
            </a:endParaRPr>
          </a:p>
        </p:txBody>
      </p:sp>
      <p:sp>
        <p:nvSpPr>
          <p:cNvPr id="508" name="Shape 508"/>
          <p:cNvSpPr/>
          <p:nvPr/>
        </p:nvSpPr>
        <p:spPr>
          <a:xfrm>
            <a:off x="741358" y="5445594"/>
            <a:ext cx="7356475" cy="533399"/>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Clarberg, Petrik, et al. </a:t>
            </a:r>
            <a:r>
              <a:rPr lang="en-US" sz="1400" b="1" u="none">
                <a:solidFill>
                  <a:schemeClr val="dk1"/>
                </a:solidFill>
                <a:latin typeface="Arial"/>
                <a:ea typeface="Arial"/>
                <a:cs typeface="Arial"/>
                <a:sym typeface="Arial"/>
              </a:rPr>
              <a:t>AMFS: adaptive multi-frequency shading for future graphics processors.</a:t>
            </a:r>
            <a:r>
              <a:rPr lang="en-US" sz="1400" b="0" u="none">
                <a:solidFill>
                  <a:schemeClr val="dk1"/>
                </a:solidFill>
                <a:latin typeface="Arial"/>
                <a:ea typeface="Arial"/>
                <a:cs typeface="Arial"/>
                <a:sym typeface="Arial"/>
              </a:rPr>
              <a:t> ACM Transactions on Graphics (TOG) 33.4 , 2014.</a:t>
            </a:r>
          </a:p>
        </p:txBody>
      </p:sp>
      <p:pic>
        <p:nvPicPr>
          <p:cNvPr id="509" name="Shape 509"/>
          <p:cNvPicPr preferRelativeResize="0"/>
          <p:nvPr/>
        </p:nvPicPr>
        <p:blipFill rotWithShape="1">
          <a:blip r:embed="rId4">
            <a:alphaModFix/>
          </a:blip>
          <a:srcRect/>
          <a:stretch/>
        </p:blipFill>
        <p:spPr>
          <a:xfrm>
            <a:off x="481012" y="3081313"/>
            <a:ext cx="5094061" cy="1760564"/>
          </a:xfrm>
          <a:prstGeom prst="rect">
            <a:avLst/>
          </a:prstGeom>
          <a:noFill/>
          <a:ln>
            <a:noFill/>
          </a:ln>
        </p:spPr>
      </p:pic>
      <p:sp>
        <p:nvSpPr>
          <p:cNvPr id="510" name="Shape 510"/>
          <p:cNvSpPr/>
          <p:nvPr/>
        </p:nvSpPr>
        <p:spPr>
          <a:xfrm>
            <a:off x="741356" y="5984980"/>
            <a:ext cx="7356475" cy="533399"/>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400" b="0" u="none">
                <a:solidFill>
                  <a:schemeClr val="dk1"/>
                </a:solidFill>
                <a:latin typeface="Arial"/>
                <a:ea typeface="Arial"/>
                <a:cs typeface="Arial"/>
                <a:sym typeface="Arial"/>
              </a:rPr>
              <a:t>Won-Jong Lee, et al. </a:t>
            </a:r>
            <a:r>
              <a:rPr lang="en-US" sz="1400" b="1" u="none">
                <a:solidFill>
                  <a:schemeClr val="dk1"/>
                </a:solidFill>
                <a:latin typeface="Arial"/>
                <a:ea typeface="Arial"/>
                <a:cs typeface="Arial"/>
                <a:sym typeface="Arial"/>
              </a:rPr>
              <a:t>Adaptive multi-rate ray sampling on mobile ray tracing GPU.</a:t>
            </a:r>
            <a:r>
              <a:rPr lang="en-US" sz="1400" b="0" u="none">
                <a:solidFill>
                  <a:schemeClr val="dk1"/>
                </a:solidFill>
                <a:latin typeface="Arial"/>
                <a:ea typeface="Arial"/>
                <a:cs typeface="Arial"/>
                <a:sym typeface="Arial"/>
              </a:rPr>
              <a:t> In SIGGRAPH ASIA 2016 Mobile Graphics and Interactive Applications (SA '16).</a:t>
            </a:r>
          </a:p>
        </p:txBody>
      </p:sp>
    </p:spTree>
    <p:extLst>
      <p:ext uri="{BB962C8B-B14F-4D97-AF65-F5344CB8AC3E}">
        <p14:creationId xmlns:p14="http://schemas.microsoft.com/office/powerpoint/2010/main" val="16303981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Shape 515"/>
          <p:cNvSpPr/>
          <p:nvPr/>
        </p:nvSpPr>
        <p:spPr>
          <a:xfrm>
            <a:off x="190500" y="1620837"/>
            <a:ext cx="8878887" cy="4032249"/>
          </a:xfrm>
          <a:prstGeom prst="rect">
            <a:avLst/>
          </a:prstGeom>
          <a:solidFill>
            <a:srgbClr val="C000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spcAft>
                <a:spcPts val="0"/>
              </a:spcAft>
              <a:buClr>
                <a:srgbClr val="FFFF00"/>
              </a:buClr>
              <a:buSzPct val="25000"/>
              <a:buFont typeface="Times"/>
              <a:buNone/>
            </a:pPr>
            <a:r>
              <a:rPr lang="en-US" sz="2400" b="1" u="none">
                <a:solidFill>
                  <a:srgbClr val="FFFF00"/>
                </a:solidFill>
                <a:latin typeface="Arial"/>
                <a:ea typeface="Arial"/>
                <a:cs typeface="Arial"/>
                <a:sym typeface="Arial"/>
              </a:rPr>
              <a:t>MOBILE DEVICE</a:t>
            </a:r>
          </a:p>
        </p:txBody>
      </p:sp>
      <p:sp>
        <p:nvSpPr>
          <p:cNvPr id="516" name="Shape 516"/>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sz="3200" b="1" i="0" u="none" strike="noStrike" cap="none">
                <a:solidFill>
                  <a:srgbClr val="BA324F"/>
                </a:solidFill>
                <a:latin typeface="Arimo"/>
                <a:ea typeface="Arimo"/>
                <a:cs typeface="Arimo"/>
                <a:sym typeface="Arimo"/>
              </a:rPr>
              <a:t>Mobile rendering with capture</a:t>
            </a:r>
          </a:p>
        </p:txBody>
      </p:sp>
      <p:sp>
        <p:nvSpPr>
          <p:cNvPr id="517" name="Shape 517"/>
          <p:cNvSpPr txBox="1">
            <a:spLocks noGrp="1"/>
          </p:cNvSpPr>
          <p:nvPr>
            <p:ph type="body" idx="1"/>
          </p:nvPr>
        </p:nvSpPr>
        <p:spPr>
          <a:xfrm flipH="1">
            <a:off x="187324" y="1284287"/>
            <a:ext cx="5640388" cy="5032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Exploiting mobile device sensors...</a:t>
            </a:r>
          </a:p>
        </p:txBody>
      </p:sp>
      <p:sp>
        <p:nvSpPr>
          <p:cNvPr id="518" name="Shape 518"/>
          <p:cNvSpPr/>
          <p:nvPr/>
        </p:nvSpPr>
        <p:spPr>
          <a:xfrm>
            <a:off x="357187" y="3084513"/>
            <a:ext cx="1638300"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DATA</a:t>
            </a:r>
          </a:p>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ACCESS</a:t>
            </a:r>
          </a:p>
        </p:txBody>
      </p:sp>
      <p:sp>
        <p:nvSpPr>
          <p:cNvPr id="519" name="Shape 519"/>
          <p:cNvSpPr/>
          <p:nvPr/>
        </p:nvSpPr>
        <p:spPr>
          <a:xfrm>
            <a:off x="3127375" y="3084513"/>
            <a:ext cx="2166938" cy="1046162"/>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RENDERING</a:t>
            </a:r>
          </a:p>
        </p:txBody>
      </p:sp>
      <p:sp>
        <p:nvSpPr>
          <p:cNvPr id="520" name="Shape 520"/>
          <p:cNvSpPr/>
          <p:nvPr/>
        </p:nvSpPr>
        <p:spPr>
          <a:xfrm>
            <a:off x="6630988" y="2319338"/>
            <a:ext cx="2333625"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DISPLAY</a:t>
            </a:r>
          </a:p>
        </p:txBody>
      </p:sp>
      <p:sp>
        <p:nvSpPr>
          <p:cNvPr id="521" name="Shape 521"/>
          <p:cNvSpPr/>
          <p:nvPr/>
        </p:nvSpPr>
        <p:spPr>
          <a:xfrm>
            <a:off x="6600825" y="4017962"/>
            <a:ext cx="2363788" cy="1047749"/>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INTERACTION</a:t>
            </a:r>
          </a:p>
        </p:txBody>
      </p:sp>
      <p:sp>
        <p:nvSpPr>
          <p:cNvPr id="522" name="Shape 522"/>
          <p:cNvSpPr/>
          <p:nvPr/>
        </p:nvSpPr>
        <p:spPr>
          <a:xfrm>
            <a:off x="1887538" y="3360737"/>
            <a:ext cx="1362075" cy="554037"/>
          </a:xfrm>
          <a:prstGeom prst="rightArrow">
            <a:avLst>
              <a:gd name="adj1" fmla="val 50000"/>
              <a:gd name="adj2" fmla="val 49966"/>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Scene</a:t>
            </a:r>
          </a:p>
        </p:txBody>
      </p:sp>
      <p:sp>
        <p:nvSpPr>
          <p:cNvPr id="523" name="Shape 523"/>
          <p:cNvSpPr/>
          <p:nvPr/>
        </p:nvSpPr>
        <p:spPr>
          <a:xfrm rot="-1874951">
            <a:off x="5132387" y="2901950"/>
            <a:ext cx="1863725" cy="554038"/>
          </a:xfrm>
          <a:prstGeom prst="rightArrow">
            <a:avLst>
              <a:gd name="adj1" fmla="val 50000"/>
              <a:gd name="adj2" fmla="val 50022"/>
            </a:avLst>
          </a:prstGeom>
          <a:solidFill>
            <a:schemeClr val="accent1"/>
          </a:solidFill>
          <a:ln>
            <a:noFill/>
          </a:ln>
        </p:spPr>
        <p:txBody>
          <a:bodyPr lIns="91425" tIns="45700" rIns="91425" bIns="45700" anchor="ctr"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    Frame</a:t>
            </a:r>
          </a:p>
        </p:txBody>
      </p:sp>
      <p:sp>
        <p:nvSpPr>
          <p:cNvPr id="524" name="Shape 524"/>
          <p:cNvSpPr/>
          <p:nvPr/>
        </p:nvSpPr>
        <p:spPr>
          <a:xfrm rot="10800000">
            <a:off x="7597774" y="3249612"/>
            <a:ext cx="457200" cy="881062"/>
          </a:xfrm>
          <a:prstGeom prst="downArrow">
            <a:avLst>
              <a:gd name="adj1" fmla="val 50000"/>
              <a:gd name="adj2" fmla="val 49988"/>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Times"/>
              <a:buNone/>
            </a:pPr>
            <a:endParaRPr sz="1800" b="0" u="sng">
              <a:solidFill>
                <a:schemeClr val="dk1"/>
              </a:solidFill>
              <a:latin typeface="Arial"/>
              <a:ea typeface="Arial"/>
              <a:cs typeface="Arial"/>
              <a:sym typeface="Arial"/>
            </a:endParaRPr>
          </a:p>
        </p:txBody>
      </p:sp>
      <p:sp>
        <p:nvSpPr>
          <p:cNvPr id="525" name="Shape 525"/>
          <p:cNvSpPr/>
          <p:nvPr/>
        </p:nvSpPr>
        <p:spPr>
          <a:xfrm flipH="1">
            <a:off x="3948113" y="3989387"/>
            <a:ext cx="2722561"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526" name="Shape 526"/>
          <p:cNvSpPr/>
          <p:nvPr/>
        </p:nvSpPr>
        <p:spPr>
          <a:xfrm flipH="1">
            <a:off x="955674" y="3992562"/>
            <a:ext cx="3214687" cy="857250"/>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527" name="Shape 527"/>
          <p:cNvSpPr/>
          <p:nvPr/>
        </p:nvSpPr>
        <p:spPr>
          <a:xfrm>
            <a:off x="3128963" y="2095500"/>
            <a:ext cx="2165350" cy="841374"/>
          </a:xfrm>
          <a:prstGeom prst="rect">
            <a:avLst/>
          </a:prstGeom>
          <a:solidFill>
            <a:srgbClr val="6868CF"/>
          </a:solidFill>
          <a:ln w="25400" cap="flat" cmpd="sng">
            <a:solidFill>
              <a:schemeClr val="accent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SzPct val="25000"/>
              <a:buNone/>
            </a:pPr>
            <a:r>
              <a:rPr lang="en-US" sz="2400" b="1" u="none">
                <a:solidFill>
                  <a:srgbClr val="CBCBEF"/>
                </a:solidFill>
                <a:latin typeface="Open Sans"/>
                <a:ea typeface="Open Sans"/>
                <a:cs typeface="Open Sans"/>
                <a:sym typeface="Open Sans"/>
              </a:rPr>
              <a:t>CAPTURE</a:t>
            </a:r>
          </a:p>
        </p:txBody>
      </p:sp>
      <p:sp>
        <p:nvSpPr>
          <p:cNvPr id="528" name="Shape 528"/>
          <p:cNvSpPr/>
          <p:nvPr/>
        </p:nvSpPr>
        <p:spPr>
          <a:xfrm rot="10800000">
            <a:off x="898525" y="2286000"/>
            <a:ext cx="2384424" cy="947737"/>
          </a:xfrm>
          <a:prstGeom prst="bentUpArrow">
            <a:avLst>
              <a:gd name="adj1" fmla="val 25000"/>
              <a:gd name="adj2" fmla="val 25000"/>
              <a:gd name="adj3" fmla="val 25000"/>
            </a:avLst>
          </a:prstGeom>
          <a:solidFill>
            <a:schemeClr val="accent1"/>
          </a:solidFill>
          <a:ln>
            <a:noFill/>
          </a:ln>
        </p:spPr>
        <p:txBody>
          <a:bodyPr lIns="91425" tIns="45700" rIns="91425" bIns="45700" anchor="t" anchorCtr="0">
            <a:noAutofit/>
          </a:bodyPr>
          <a:lstStyle/>
          <a:p>
            <a:pPr marL="0" marR="0" lvl="0" indent="0" algn="l" rtl="0">
              <a:spcBef>
                <a:spcPts val="0"/>
              </a:spcBef>
              <a:spcAft>
                <a:spcPts val="0"/>
              </a:spcAft>
              <a:buNone/>
            </a:pPr>
            <a:endParaRPr sz="1800" u="sng">
              <a:solidFill>
                <a:schemeClr val="dk1"/>
              </a:solidFill>
              <a:latin typeface="Arial"/>
              <a:ea typeface="Arial"/>
              <a:cs typeface="Arial"/>
              <a:sym typeface="Arial"/>
            </a:endParaRPr>
          </a:p>
        </p:txBody>
      </p:sp>
      <p:sp>
        <p:nvSpPr>
          <p:cNvPr id="529" name="Shape 529"/>
          <p:cNvSpPr txBox="1"/>
          <p:nvPr/>
        </p:nvSpPr>
        <p:spPr>
          <a:xfrm>
            <a:off x="1355725" y="2219325"/>
            <a:ext cx="1687513" cy="36988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800" b="0" u="none">
                <a:solidFill>
                  <a:schemeClr val="dk1"/>
                </a:solidFill>
                <a:latin typeface="Arial"/>
                <a:ea typeface="Arial"/>
                <a:cs typeface="Arial"/>
                <a:sym typeface="Arial"/>
              </a:rPr>
              <a:t>Environment</a:t>
            </a:r>
          </a:p>
        </p:txBody>
      </p:sp>
      <p:sp>
        <p:nvSpPr>
          <p:cNvPr id="530" name="Shape 530"/>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47</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6297174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Shape 535"/>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Examples: </a:t>
            </a:r>
            <a:r>
              <a:rPr lang="en-US" sz="3200" b="1" i="0" u="none" strike="noStrike" cap="none">
                <a:solidFill>
                  <a:srgbClr val="BA324F"/>
                </a:solidFill>
                <a:latin typeface="Arimo"/>
                <a:ea typeface="Arimo"/>
                <a:cs typeface="Arimo"/>
                <a:sym typeface="Arimo"/>
              </a:rPr>
              <a:t>Physical simulations</a:t>
            </a:r>
          </a:p>
        </p:txBody>
      </p:sp>
      <p:sp>
        <p:nvSpPr>
          <p:cNvPr id="536" name="Shape 536"/>
          <p:cNvSpPr txBox="1">
            <a:spLocks noGrp="1"/>
          </p:cNvSpPr>
          <p:nvPr>
            <p:ph type="body" idx="1"/>
          </p:nvPr>
        </p:nvSpPr>
        <p:spPr>
          <a:xfrm>
            <a:off x="179388" y="1484312"/>
            <a:ext cx="8785225"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Framework for physically and chemically-based simulations of analog alternative photographic processes</a:t>
            </a:r>
          </a:p>
          <a:p>
            <a:pPr marL="342900" marR="0" lvl="0" indent="-342900" algn="l" rtl="0">
              <a:spcBef>
                <a:spcPts val="480"/>
              </a:spcBef>
              <a:spcAft>
                <a:spcPts val="0"/>
              </a:spcAft>
              <a:buClr>
                <a:srgbClr val="7CA900"/>
              </a:buClr>
              <a:buSzPct val="100000"/>
              <a:buFont typeface="Times"/>
              <a:buChar char="•"/>
            </a:pPr>
            <a:r>
              <a:rPr lang="en-US" sz="2400" b="1" i="0" u="none" strike="noStrike" cap="none">
                <a:solidFill>
                  <a:schemeClr val="dk1"/>
                </a:solidFill>
                <a:latin typeface="Arimo"/>
                <a:ea typeface="Arimo"/>
                <a:cs typeface="Arimo"/>
                <a:sym typeface="Arimo"/>
              </a:rPr>
              <a:t>Efficient fluid simulation and manual process running on iPad</a:t>
            </a:r>
          </a:p>
        </p:txBody>
      </p:sp>
      <p:sp>
        <p:nvSpPr>
          <p:cNvPr id="537" name="Shape 537"/>
          <p:cNvSpPr/>
          <p:nvPr/>
        </p:nvSpPr>
        <p:spPr>
          <a:xfrm>
            <a:off x="492125" y="5354637"/>
            <a:ext cx="6973887" cy="733425"/>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Echevarria et al. </a:t>
            </a:r>
            <a:r>
              <a:rPr lang="en-US" sz="1600" b="1" u="none">
                <a:solidFill>
                  <a:schemeClr val="dk1"/>
                </a:solidFill>
                <a:latin typeface="Arial"/>
                <a:ea typeface="Arial"/>
                <a:cs typeface="Arial"/>
                <a:sym typeface="Arial"/>
              </a:rPr>
              <a:t>Computational simulation of alternative photographic processes. </a:t>
            </a:r>
            <a:r>
              <a:rPr lang="en-US" sz="1600" b="0" u="none">
                <a:solidFill>
                  <a:schemeClr val="dk1"/>
                </a:solidFill>
                <a:latin typeface="Arial"/>
                <a:ea typeface="Arial"/>
                <a:cs typeface="Arial"/>
                <a:sym typeface="Arial"/>
              </a:rPr>
              <a:t>Computer Graphics Forum. Vol. 32. 2013.</a:t>
            </a:r>
          </a:p>
        </p:txBody>
      </p:sp>
      <p:pic>
        <p:nvPicPr>
          <p:cNvPr id="538" name="Shape 538"/>
          <p:cNvPicPr preferRelativeResize="0"/>
          <p:nvPr/>
        </p:nvPicPr>
        <p:blipFill rotWithShape="1">
          <a:blip r:embed="rId3">
            <a:alphaModFix/>
          </a:blip>
          <a:srcRect/>
          <a:stretch/>
        </p:blipFill>
        <p:spPr>
          <a:xfrm>
            <a:off x="352425" y="3032125"/>
            <a:ext cx="8653462" cy="2127249"/>
          </a:xfrm>
          <a:prstGeom prst="rect">
            <a:avLst/>
          </a:prstGeom>
          <a:noFill/>
          <a:ln>
            <a:noFill/>
          </a:ln>
        </p:spPr>
      </p:pic>
      <p:sp>
        <p:nvSpPr>
          <p:cNvPr id="539" name="Shape 539"/>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48</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164229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Shape 544"/>
          <p:cNvSpPr txBox="1">
            <a:spLocks noGrp="1"/>
          </p:cNvSpPr>
          <p:nvPr>
            <p:ph type="title"/>
          </p:nvPr>
        </p:nvSpPr>
        <p:spPr>
          <a:xfrm>
            <a:off x="179388" y="476250"/>
            <a:ext cx="8785225"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US"/>
              <a:t>Examples: </a:t>
            </a:r>
            <a:r>
              <a:rPr lang="en-US" sz="3200" b="1" i="0" u="none" strike="noStrike" cap="none">
                <a:solidFill>
                  <a:srgbClr val="BA324F"/>
                </a:solidFill>
                <a:latin typeface="Arimo"/>
                <a:ea typeface="Arimo"/>
                <a:cs typeface="Arimo"/>
                <a:sym typeface="Arimo"/>
              </a:rPr>
              <a:t>Correcting visual aberrations</a:t>
            </a:r>
          </a:p>
        </p:txBody>
      </p:sp>
      <p:sp>
        <p:nvSpPr>
          <p:cNvPr id="545" name="Shape 545"/>
          <p:cNvSpPr txBox="1">
            <a:spLocks noGrp="1"/>
          </p:cNvSpPr>
          <p:nvPr>
            <p:ph type="body" idx="1"/>
          </p:nvPr>
        </p:nvSpPr>
        <p:spPr>
          <a:xfrm>
            <a:off x="179388" y="1484312"/>
            <a:ext cx="3860799" cy="4897436"/>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Computational display technology that predistorts the presented content for an observer, so that the target image is perceived without the need for eyewear</a:t>
            </a:r>
          </a:p>
          <a:p>
            <a:pPr marL="342900" marR="0" lvl="0" indent="-342900" algn="l" rtl="0">
              <a:spcBef>
                <a:spcPts val="400"/>
              </a:spcBef>
              <a:spcAft>
                <a:spcPts val="0"/>
              </a:spcAft>
              <a:buClr>
                <a:srgbClr val="7CA900"/>
              </a:buClr>
              <a:buSzPct val="100000"/>
              <a:buFont typeface="Times"/>
              <a:buChar char="•"/>
            </a:pPr>
            <a:r>
              <a:rPr lang="en-US" sz="2000" b="1" i="0" u="none" strike="noStrike" cap="none">
                <a:solidFill>
                  <a:schemeClr val="dk1"/>
                </a:solidFill>
                <a:latin typeface="Arimo"/>
                <a:ea typeface="Arimo"/>
                <a:cs typeface="Arimo"/>
                <a:sym typeface="Arimo"/>
              </a:rPr>
              <a:t>Demonstrated in low-cost prototype mobile devices</a:t>
            </a:r>
          </a:p>
        </p:txBody>
      </p:sp>
      <p:sp>
        <p:nvSpPr>
          <p:cNvPr id="546" name="Shape 546"/>
          <p:cNvSpPr/>
          <p:nvPr/>
        </p:nvSpPr>
        <p:spPr>
          <a:xfrm>
            <a:off x="492125" y="5289550"/>
            <a:ext cx="8478838" cy="833437"/>
          </a:xfrm>
          <a:prstGeom prst="roundRect">
            <a:avLst>
              <a:gd name="adj" fmla="val 16667"/>
            </a:avLst>
          </a:prstGeom>
          <a:solidFill>
            <a:srgbClr val="FFFF00"/>
          </a:solidFill>
          <a:ln w="9525" cap="flat" cmpd="sng">
            <a:solidFill>
              <a:schemeClr val="dk1"/>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Times"/>
              <a:buNone/>
            </a:pPr>
            <a:r>
              <a:rPr lang="en-US" sz="1600" b="0" u="none">
                <a:solidFill>
                  <a:schemeClr val="dk1"/>
                </a:solidFill>
                <a:latin typeface="Arial"/>
                <a:ea typeface="Arial"/>
                <a:cs typeface="Arial"/>
                <a:sym typeface="Arial"/>
              </a:rPr>
              <a:t>Huang, Fu-Chung, et al</a:t>
            </a:r>
            <a:r>
              <a:rPr lang="en-US" sz="1600" b="1" u="none">
                <a:solidFill>
                  <a:schemeClr val="dk1"/>
                </a:solidFill>
                <a:latin typeface="Arial"/>
                <a:ea typeface="Arial"/>
                <a:cs typeface="Arial"/>
                <a:sym typeface="Arial"/>
              </a:rPr>
              <a:t>. Eyeglasses-free display: towards correcting visual aberrations with computational light field displays</a:t>
            </a:r>
            <a:r>
              <a:rPr lang="en-US" sz="1600" b="0" u="none">
                <a:solidFill>
                  <a:schemeClr val="dk1"/>
                </a:solidFill>
                <a:latin typeface="Arial"/>
                <a:ea typeface="Arial"/>
                <a:cs typeface="Arial"/>
                <a:sym typeface="Arial"/>
              </a:rPr>
              <a:t>.ACM Transactions on Graphics (TOG) 33.4, 2014.</a:t>
            </a:r>
          </a:p>
        </p:txBody>
      </p:sp>
      <p:pic>
        <p:nvPicPr>
          <p:cNvPr id="547" name="Shape 547"/>
          <p:cNvPicPr preferRelativeResize="0"/>
          <p:nvPr/>
        </p:nvPicPr>
        <p:blipFill rotWithShape="1">
          <a:blip r:embed="rId3">
            <a:alphaModFix/>
          </a:blip>
          <a:srcRect/>
          <a:stretch/>
        </p:blipFill>
        <p:spPr>
          <a:xfrm>
            <a:off x="3835400" y="2187575"/>
            <a:ext cx="5102224" cy="2870200"/>
          </a:xfrm>
          <a:prstGeom prst="rect">
            <a:avLst/>
          </a:prstGeom>
          <a:noFill/>
          <a:ln>
            <a:noFill/>
          </a:ln>
        </p:spPr>
      </p:pic>
      <p:sp>
        <p:nvSpPr>
          <p:cNvPr id="548" name="Shape 548"/>
          <p:cNvSpPr txBox="1">
            <a:spLocks noGrp="1"/>
          </p:cNvSpPr>
          <p:nvPr>
            <p:ph type="sldNum" idx="4294967295"/>
          </p:nvPr>
        </p:nvSpPr>
        <p:spPr>
          <a:xfrm>
            <a:off x="7239000" y="652462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200" u="none">
                <a:solidFill>
                  <a:srgbClr val="FFFFFF"/>
                </a:solidFill>
                <a:latin typeface="Verdana"/>
                <a:ea typeface="Verdana"/>
                <a:cs typeface="Verdana"/>
                <a:sym typeface="Verdana"/>
              </a:rPr>
              <a:t>49</a:t>
            </a:fld>
            <a:endParaRPr lang="en-US" sz="1200" u="none">
              <a:solidFill>
                <a:srgbClr val="FFFFFF"/>
              </a:solidFill>
              <a:latin typeface="Verdana"/>
              <a:ea typeface="Verdana"/>
              <a:cs typeface="Verdana"/>
              <a:sym typeface="Verdana"/>
            </a:endParaRPr>
          </a:p>
        </p:txBody>
      </p:sp>
    </p:spTree>
    <p:extLst>
      <p:ext uri="{BB962C8B-B14F-4D97-AF65-F5344CB8AC3E}">
        <p14:creationId xmlns:p14="http://schemas.microsoft.com/office/powerpoint/2010/main" val="32220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itolo 1"/>
          <p:cNvSpPr>
            <a:spLocks noGrp="1"/>
          </p:cNvSpPr>
          <p:nvPr>
            <p:ph type="title"/>
          </p:nvPr>
        </p:nvSpPr>
        <p:spPr/>
        <p:txBody>
          <a:bodyPr/>
          <a:lstStyle/>
          <a:p>
            <a:r>
              <a:rPr lang="en-US" altLang="en-US" smtClean="0"/>
              <a:t>Architectures</a:t>
            </a:r>
            <a:endParaRPr lang="en-US" altLang="en-US" dirty="0" smtClean="0"/>
          </a:p>
        </p:txBody>
      </p:sp>
      <p:sp>
        <p:nvSpPr>
          <p:cNvPr id="3" name="Segnaposto contenuto 2"/>
          <p:cNvSpPr>
            <a:spLocks noGrp="1"/>
          </p:cNvSpPr>
          <p:nvPr>
            <p:ph idx="1"/>
          </p:nvPr>
        </p:nvSpPr>
        <p:spPr/>
        <p:txBody>
          <a:bodyPr>
            <a:normAutofit lnSpcReduction="10000"/>
          </a:bodyPr>
          <a:lstStyle/>
          <a:p>
            <a:r>
              <a:rPr lang="en-US" dirty="0" smtClean="0"/>
              <a:t>x86 (CISC 32/64bit)</a:t>
            </a:r>
          </a:p>
          <a:p>
            <a:pPr lvl="1"/>
            <a:r>
              <a:rPr lang="en-US" dirty="0" smtClean="0"/>
              <a:t>Intel Atom  </a:t>
            </a:r>
            <a:r>
              <a:rPr lang="it-IT" dirty="0" smtClean="0"/>
              <a:t>Z3740/Z3770, X3/X5/X7</a:t>
            </a:r>
          </a:p>
          <a:p>
            <a:pPr lvl="1"/>
            <a:r>
              <a:rPr lang="en-US" dirty="0" smtClean="0"/>
              <a:t>AMD Amur / Styx (announced) </a:t>
            </a:r>
          </a:p>
          <a:p>
            <a:pPr lvl="1"/>
            <a:r>
              <a:rPr lang="en-US" dirty="0" smtClean="0"/>
              <a:t>Present in few smartphones, more common in tablets</a:t>
            </a:r>
          </a:p>
          <a:p>
            <a:pPr lvl="1"/>
            <a:r>
              <a:rPr lang="en-US" dirty="0" smtClean="0">
                <a:solidFill>
                  <a:srgbClr val="FF0000"/>
                </a:solidFill>
              </a:rPr>
              <a:t>Less efficient</a:t>
            </a:r>
            <a:endParaRPr lang="en-US" dirty="0" smtClean="0"/>
          </a:p>
          <a:p>
            <a:r>
              <a:rPr lang="en-US" dirty="0" smtClean="0"/>
              <a:t>ARM</a:t>
            </a:r>
          </a:p>
          <a:p>
            <a:pPr lvl="1"/>
            <a:r>
              <a:rPr lang="en-US" dirty="0" smtClean="0"/>
              <a:t>RISC 32/64bit</a:t>
            </a:r>
          </a:p>
          <a:p>
            <a:pPr lvl="2"/>
            <a:r>
              <a:rPr lang="en-US" dirty="0" smtClean="0"/>
              <a:t>With SIMD add-ons</a:t>
            </a:r>
          </a:p>
          <a:p>
            <a:pPr lvl="1"/>
            <a:r>
              <a:rPr lang="en-US" dirty="0" smtClean="0"/>
              <a:t>Most common chip for smartphones</a:t>
            </a:r>
          </a:p>
          <a:p>
            <a:pPr lvl="1"/>
            <a:r>
              <a:rPr lang="en-US" dirty="0" smtClean="0">
                <a:solidFill>
                  <a:srgbClr val="00B050"/>
                </a:solidFill>
              </a:rPr>
              <a:t>More efficient &amp; smaller area</a:t>
            </a:r>
            <a:endParaRPr lang="en-US" dirty="0" smtClean="0"/>
          </a:p>
          <a:p>
            <a:r>
              <a:rPr lang="en-US" dirty="0" smtClean="0"/>
              <a:t>MIPS</a:t>
            </a:r>
          </a:p>
          <a:p>
            <a:pPr lvl="1"/>
            <a:r>
              <a:rPr lang="en-US" dirty="0" smtClean="0"/>
              <a:t>RISC 32/64bit</a:t>
            </a:r>
          </a:p>
          <a:p>
            <a:pPr lvl="1"/>
            <a:r>
              <a:rPr lang="en-US" dirty="0" smtClean="0"/>
              <a:t>Including some SIMD instructions</a:t>
            </a:r>
          </a:p>
          <a:p>
            <a:pPr lvl="1"/>
            <a:r>
              <a:rPr lang="en-US" dirty="0" smtClean="0">
                <a:solidFill>
                  <a:srgbClr val="FF0000"/>
                </a:solidFill>
              </a:rPr>
              <a:t>Acquired by Imagination, Inc. @2014</a:t>
            </a:r>
          </a:p>
        </p:txBody>
      </p:sp>
      <p:sp>
        <p:nvSpPr>
          <p:cNvPr id="2" name="Slide Number Placeholder 1"/>
          <p:cNvSpPr>
            <a:spLocks noGrp="1"/>
          </p:cNvSpPr>
          <p:nvPr>
            <p:ph type="sldNum" sz="quarter" idx="10"/>
          </p:nvPr>
        </p:nvSpPr>
        <p:spPr/>
        <p:txBody>
          <a:bodyPr/>
          <a:lstStyle/>
          <a:p>
            <a:fld id="{CDD5A0C4-374E-4A5F-AA4B-DD54C2904D20}" type="slidenum">
              <a:rPr lang="it-IT" smtClean="0"/>
              <a:pPr/>
              <a:t>5</a:t>
            </a:fld>
            <a:endParaRPr lang="it-IT" dirty="0"/>
          </a:p>
        </p:txBody>
      </p:sp>
    </p:spTree>
    <p:extLst>
      <p:ext uri="{BB962C8B-B14F-4D97-AF65-F5344CB8AC3E}">
        <p14:creationId xmlns:p14="http://schemas.microsoft.com/office/powerpoint/2010/main" val="27316950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a:spLocks noGrp="1"/>
          </p:cNvSpPr>
          <p:nvPr>
            <p:ph type="title"/>
          </p:nvPr>
        </p:nvSpPr>
        <p:spPr>
          <a:xfrm>
            <a:off x="179387" y="476250"/>
            <a:ext cx="8785200" cy="990600"/>
          </a:xfrm>
          <a:prstGeom prst="rect">
            <a:avLst/>
          </a:prstGeom>
        </p:spPr>
        <p:txBody>
          <a:bodyPr lIns="91425" tIns="91425" rIns="91425" bIns="91425" anchor="ctr" anchorCtr="0">
            <a:noAutofit/>
          </a:bodyPr>
          <a:lstStyle/>
          <a:p>
            <a:pPr lvl="0">
              <a:spcBef>
                <a:spcPts val="0"/>
              </a:spcBef>
              <a:buNone/>
            </a:pPr>
            <a:r>
              <a:rPr lang="en-US"/>
              <a:t>Conclusions</a:t>
            </a:r>
          </a:p>
        </p:txBody>
      </p:sp>
      <p:sp>
        <p:nvSpPr>
          <p:cNvPr id="555" name="Shape 555"/>
          <p:cNvSpPr txBox="1">
            <a:spLocks noGrp="1"/>
          </p:cNvSpPr>
          <p:nvPr>
            <p:ph type="body" idx="1"/>
          </p:nvPr>
        </p:nvSpPr>
        <p:spPr>
          <a:xfrm>
            <a:off x="179387" y="1484312"/>
            <a:ext cx="8785200" cy="4897500"/>
          </a:xfrm>
          <a:prstGeom prst="rect">
            <a:avLst/>
          </a:prstGeom>
        </p:spPr>
        <p:txBody>
          <a:bodyPr lIns="91425" tIns="91425" rIns="91425" bIns="91425" anchor="t" anchorCtr="0">
            <a:noAutofit/>
          </a:bodyPr>
          <a:lstStyle/>
          <a:p>
            <a:pPr marL="457200" lvl="0" indent="-228600">
              <a:spcBef>
                <a:spcPts val="0"/>
              </a:spcBef>
            </a:pPr>
            <a:r>
              <a:rPr lang="en-US"/>
              <a:t>Heterogeneous applications</a:t>
            </a:r>
          </a:p>
          <a:p>
            <a:pPr marL="914400" lvl="1" indent="-228600" rtl="0">
              <a:spcBef>
                <a:spcPts val="0"/>
              </a:spcBef>
            </a:pPr>
            <a:r>
              <a:rPr lang="en-US"/>
              <a:t>driven by bandwidth and processing power</a:t>
            </a:r>
          </a:p>
          <a:p>
            <a:pPr marL="457200" lvl="0" indent="-228600" rtl="0">
              <a:spcBef>
                <a:spcPts val="0"/>
              </a:spcBef>
            </a:pPr>
            <a:r>
              <a:rPr lang="en-US"/>
              <a:t>Trends</a:t>
            </a:r>
          </a:p>
          <a:p>
            <a:pPr marL="914400" lvl="1" indent="-228600" rtl="0">
              <a:spcBef>
                <a:spcPts val="0"/>
              </a:spcBef>
            </a:pPr>
            <a:r>
              <a:rPr lang="en-US"/>
              <a:t>desktop software solutions tend to be ported to the mobile world</a:t>
            </a:r>
          </a:p>
          <a:p>
            <a:pPr marL="1371600" lvl="2" indent="-228600" rtl="0">
              <a:spcBef>
                <a:spcPts val="0"/>
              </a:spcBef>
            </a:pPr>
            <a:r>
              <a:rPr lang="en-US"/>
              <a:t>gaming</a:t>
            </a:r>
          </a:p>
          <a:p>
            <a:pPr marL="1371600" lvl="2" indent="-228600" rtl="0">
              <a:spcBef>
                <a:spcPts val="0"/>
              </a:spcBef>
            </a:pPr>
            <a:r>
              <a:rPr lang="en-US"/>
              <a:t>modelling and 3D animation</a:t>
            </a:r>
          </a:p>
          <a:p>
            <a:pPr marL="1371600" lvl="2" indent="-228600" rtl="0">
              <a:spcBef>
                <a:spcPts val="0"/>
              </a:spcBef>
            </a:pPr>
            <a:r>
              <a:rPr lang="en-US"/>
              <a:t>complex illumination models</a:t>
            </a:r>
          </a:p>
          <a:p>
            <a:pPr marL="457200" lvl="0" indent="-228600" rtl="0">
              <a:spcBef>
                <a:spcPts val="0"/>
              </a:spcBef>
            </a:pPr>
            <a:r>
              <a:rPr lang="en-US"/>
              <a:t>Sensor integration open new scenarios</a:t>
            </a:r>
          </a:p>
          <a:p>
            <a:pPr marL="914400" lvl="1" indent="-228600" rtl="0">
              <a:spcBef>
                <a:spcPts val="0"/>
              </a:spcBef>
            </a:pPr>
            <a:r>
              <a:rPr lang="en-US"/>
              <a:t>examples: live acquisition, mHealth (using sensors and cameras for tracking and processing signals) </a:t>
            </a:r>
          </a:p>
          <a:p>
            <a:pPr marL="457200" lvl="0" indent="0">
              <a:spcBef>
                <a:spcPts val="0"/>
              </a:spcBef>
              <a:buNone/>
            </a:pPr>
            <a:endParaRPr/>
          </a:p>
          <a:p>
            <a:pPr lvl="0">
              <a:spcBef>
                <a:spcPts val="0"/>
              </a:spcBef>
              <a:buNone/>
            </a:pPr>
            <a:r>
              <a:rPr lang="en-US"/>
              <a:t>	</a:t>
            </a:r>
          </a:p>
        </p:txBody>
      </p:sp>
      <p:sp>
        <p:nvSpPr>
          <p:cNvPr id="556" name="Shape 556"/>
          <p:cNvSpPr txBox="1">
            <a:spLocks noGrp="1"/>
          </p:cNvSpPr>
          <p:nvPr>
            <p:ph type="sldNum" idx="4294967295"/>
          </p:nvPr>
        </p:nvSpPr>
        <p:spPr>
          <a:xfrm>
            <a:off x="7239000" y="6524625"/>
            <a:ext cx="1905000" cy="228600"/>
          </a:xfrm>
          <a:prstGeom prst="rect">
            <a:avLst/>
          </a:prstGeom>
        </p:spPr>
        <p:txBody>
          <a:bodyPr lIns="91425" tIns="45700" rIns="91425" bIns="45700" anchor="t" anchorCtr="0">
            <a:noAutofit/>
          </a:bodyPr>
          <a:lstStyle/>
          <a:p>
            <a:pPr lvl="0">
              <a:spcBef>
                <a:spcPts val="0"/>
              </a:spcBef>
              <a:buClr>
                <a:srgbClr val="000000"/>
              </a:buClr>
              <a:buSzPct val="25000"/>
              <a:buFont typeface="Arial"/>
              <a:buNone/>
            </a:pPr>
            <a:fld id="{00000000-1234-1234-1234-123412341234}" type="slidenum">
              <a:rPr lang="en-US"/>
              <a:t>50</a:t>
            </a:fld>
            <a:endParaRPr lang="en-US"/>
          </a:p>
        </p:txBody>
      </p:sp>
    </p:spTree>
    <p:extLst>
      <p:ext uri="{BB962C8B-B14F-4D97-AF65-F5344CB8AC3E}">
        <p14:creationId xmlns:p14="http://schemas.microsoft.com/office/powerpoint/2010/main" val="42065818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smtClean="0"/>
              <a:t>Graphics </a:t>
            </a:r>
            <a:r>
              <a:rPr lang="it-IT" dirty="0" err="1" smtClean="0"/>
              <a:t>development</a:t>
            </a:r>
            <a:r>
              <a:rPr lang="it-IT" dirty="0" smtClean="0"/>
              <a:t> for mobile </a:t>
            </a:r>
            <a:r>
              <a:rPr lang="it-IT" dirty="0" err="1" smtClean="0"/>
              <a:t>systems</a:t>
            </a:r>
            <a:endParaRPr lang="en-GB" dirty="0"/>
          </a:p>
        </p:txBody>
      </p:sp>
      <p:sp>
        <p:nvSpPr>
          <p:cNvPr id="6" name="Segnaposto testo 5"/>
          <p:cNvSpPr>
            <a:spLocks noGrp="1"/>
          </p:cNvSpPr>
          <p:nvPr>
            <p:ph type="body" idx="1"/>
          </p:nvPr>
        </p:nvSpPr>
        <p:spPr/>
        <p:txBody>
          <a:bodyPr/>
          <a:lstStyle/>
          <a:p>
            <a:r>
              <a:rPr lang="it-IT" dirty="0" err="1" smtClean="0"/>
              <a:t>Next</a:t>
            </a:r>
            <a:r>
              <a:rPr lang="it-IT" dirty="0" smtClean="0"/>
              <a:t> Session</a:t>
            </a:r>
            <a:endParaRPr lang="en-GB" dirty="0"/>
          </a:p>
        </p:txBody>
      </p:sp>
      <p:sp>
        <p:nvSpPr>
          <p:cNvPr id="4" name="Segnaposto numero diapositiva 3"/>
          <p:cNvSpPr>
            <a:spLocks noGrp="1"/>
          </p:cNvSpPr>
          <p:nvPr>
            <p:ph type="sldNum" sz="quarter" idx="10"/>
          </p:nvPr>
        </p:nvSpPr>
        <p:spPr/>
        <p:txBody>
          <a:bodyPr/>
          <a:lstStyle/>
          <a:p>
            <a:pPr>
              <a:defRPr/>
            </a:pPr>
            <a:fld id="{B7C7F1F4-5DD8-473C-BAEE-74D672781BB5}" type="slidenum">
              <a:rPr lang="it-IT" smtClean="0"/>
              <a:pPr>
                <a:defRPr/>
              </a:pPr>
              <a:t>51</a:t>
            </a:fld>
            <a:endParaRPr lang="it-IT" dirty="0"/>
          </a:p>
        </p:txBody>
      </p:sp>
    </p:spTree>
    <p:extLst>
      <p:ext uri="{BB962C8B-B14F-4D97-AF65-F5344CB8AC3E}">
        <p14:creationId xmlns:p14="http://schemas.microsoft.com/office/powerpoint/2010/main" val="422316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p:txBody>
          <a:bodyPr/>
          <a:lstStyle/>
          <a:p>
            <a:pPr>
              <a:defRPr/>
            </a:pPr>
            <a:r>
              <a:rPr lang="en-US" altLang="en-US" smtClean="0"/>
              <a:t>Architectures – RISC vs. CISC but…</a:t>
            </a:r>
          </a:p>
        </p:txBody>
      </p:sp>
      <p:sp>
        <p:nvSpPr>
          <p:cNvPr id="38915" name="Segnaposto contenuto 2"/>
          <p:cNvSpPr>
            <a:spLocks noGrp="1"/>
          </p:cNvSpPr>
          <p:nvPr>
            <p:ph idx="1"/>
          </p:nvPr>
        </p:nvSpPr>
        <p:spPr/>
        <p:txBody>
          <a:bodyPr/>
          <a:lstStyle/>
          <a:p>
            <a:r>
              <a:rPr lang="en-US" altLang="en-US" sz="2000" dirty="0" smtClean="0"/>
              <a:t>CISC (Complex Instruction Set Computer)</a:t>
            </a:r>
          </a:p>
          <a:p>
            <a:pPr lvl="1"/>
            <a:r>
              <a:rPr lang="en-US" altLang="en-US" sz="1800" dirty="0" smtClean="0"/>
              <a:t>Fast program execution (optimized complex paths)</a:t>
            </a:r>
          </a:p>
          <a:p>
            <a:pPr lvl="1"/>
            <a:r>
              <a:rPr lang="en-US" altLang="en-US" sz="1800" dirty="0" smtClean="0"/>
              <a:t>Complex instructions (i.e. memory-to-memory instructions)</a:t>
            </a:r>
          </a:p>
          <a:p>
            <a:pPr lvl="1"/>
            <a:endParaRPr lang="en-US" altLang="en-US" sz="1800" dirty="0" smtClean="0"/>
          </a:p>
          <a:p>
            <a:r>
              <a:rPr lang="en-US" altLang="en-US" sz="2000" dirty="0" smtClean="0"/>
              <a:t>RISC (Reduced Instruction Set Computer)</a:t>
            </a:r>
          </a:p>
          <a:p>
            <a:pPr lvl="1"/>
            <a:r>
              <a:rPr lang="en-US" altLang="en-US" sz="1800" dirty="0" smtClean="0"/>
              <a:t>Fast instructions (fixed cycles per instruction)</a:t>
            </a:r>
          </a:p>
          <a:p>
            <a:pPr lvl="1"/>
            <a:r>
              <a:rPr lang="en-US" altLang="en-US" sz="1800" dirty="0" smtClean="0"/>
              <a:t>Simple instructions (fixed/reduced cost per instruction)</a:t>
            </a:r>
          </a:p>
          <a:p>
            <a:pPr lvl="1"/>
            <a:endParaRPr lang="en-US" altLang="en-US" sz="1800" dirty="0" smtClean="0"/>
          </a:p>
          <a:p>
            <a:r>
              <a:rPr lang="en-US" altLang="en-US" sz="2000" dirty="0" smtClean="0"/>
              <a:t>FISC (Fast Instruction Set Computer)</a:t>
            </a:r>
          </a:p>
          <a:p>
            <a:pPr lvl="1"/>
            <a:r>
              <a:rPr lang="en-US" altLang="en-US" sz="1800" dirty="0" smtClean="0"/>
              <a:t>Current RISC processors integrate many improvements from CISC: superscalar, branch prediction, SIMD, </a:t>
            </a:r>
            <a:r>
              <a:rPr lang="en-US" altLang="en-US" sz="1800" b="1" dirty="0" smtClean="0"/>
              <a:t>out-of-order</a:t>
            </a:r>
          </a:p>
          <a:p>
            <a:pPr lvl="1"/>
            <a:r>
              <a:rPr lang="en-US" altLang="en-US" sz="1800" dirty="0" smtClean="0"/>
              <a:t>Philosophy </a:t>
            </a:r>
            <a:r>
              <a:rPr lang="en-US" altLang="en-US" sz="1800" dirty="0" smtClean="0">
                <a:sym typeface="Wingdings" pitchFamily="2" charset="2"/>
              </a:rPr>
              <a:t> fixed/reduced cycle count/</a:t>
            </a:r>
            <a:r>
              <a:rPr lang="en-US" altLang="en-US" sz="1800" dirty="0" err="1" smtClean="0">
                <a:sym typeface="Wingdings" pitchFamily="2" charset="2"/>
              </a:rPr>
              <a:t>instr</a:t>
            </a:r>
            <a:endParaRPr lang="en-US" altLang="en-US" sz="1800" dirty="0" smtClean="0"/>
          </a:p>
          <a:p>
            <a:pPr lvl="1"/>
            <a:r>
              <a:rPr lang="en-US" altLang="en-US" sz="1800" dirty="0" smtClean="0"/>
              <a:t>Discussion (Post-RISC):</a:t>
            </a:r>
          </a:p>
          <a:p>
            <a:pPr lvl="2"/>
            <a:r>
              <a:rPr lang="en-US" altLang="en-US" sz="1600" dirty="0" smtClean="0"/>
              <a:t>http://archive.arstechnica.com/cpu/4q99/risc-cisc/rvc-5.html</a:t>
            </a:r>
          </a:p>
          <a:p>
            <a:pPr lvl="1"/>
            <a:endParaRPr lang="en-US" altLang="en-US" sz="1800" dirty="0" smtClean="0"/>
          </a:p>
        </p:txBody>
      </p:sp>
      <p:sp>
        <p:nvSpPr>
          <p:cNvPr id="2" name="Slide Number Placeholder 1"/>
          <p:cNvSpPr>
            <a:spLocks noGrp="1"/>
          </p:cNvSpPr>
          <p:nvPr>
            <p:ph type="sldNum" sz="quarter" idx="10"/>
          </p:nvPr>
        </p:nvSpPr>
        <p:spPr/>
        <p:txBody>
          <a:bodyPr/>
          <a:lstStyle/>
          <a:p>
            <a:fld id="{CDD5A0C4-374E-4A5F-AA4B-DD54C2904D20}" type="slidenum">
              <a:rPr lang="it-IT" smtClean="0"/>
              <a:pPr/>
              <a:t>6</a:t>
            </a:fld>
            <a:endParaRPr lang="it-IT" dirty="0"/>
          </a:p>
        </p:txBody>
      </p:sp>
    </p:spTree>
    <p:extLst>
      <p:ext uri="{BB962C8B-B14F-4D97-AF65-F5344CB8AC3E}">
        <p14:creationId xmlns:p14="http://schemas.microsoft.com/office/powerpoint/2010/main" val="26090670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Titolo 1"/>
          <p:cNvSpPr>
            <a:spLocks noGrp="1"/>
          </p:cNvSpPr>
          <p:nvPr>
            <p:ph type="title"/>
          </p:nvPr>
        </p:nvSpPr>
        <p:spPr/>
        <p:txBody>
          <a:bodyPr/>
          <a:lstStyle/>
          <a:p>
            <a:r>
              <a:rPr lang="en-US" altLang="en-US" dirty="0" smtClean="0"/>
              <a:t>Landscape has changed a bit</a:t>
            </a:r>
            <a:r>
              <a:rPr lang="mr-IN" altLang="en-US" dirty="0" smtClean="0"/>
              <a:t>…</a:t>
            </a:r>
            <a:endParaRPr lang="en-US" altLang="en-US" dirty="0" smtClean="0"/>
          </a:p>
        </p:txBody>
      </p:sp>
      <p:sp>
        <p:nvSpPr>
          <p:cNvPr id="3" name="Segnaposto contenuto 2"/>
          <p:cNvSpPr>
            <a:spLocks noGrp="1"/>
          </p:cNvSpPr>
          <p:nvPr>
            <p:ph idx="1"/>
          </p:nvPr>
        </p:nvSpPr>
        <p:spPr>
          <a:xfrm>
            <a:off x="179389" y="1484313"/>
            <a:ext cx="4572000" cy="4897437"/>
          </a:xfrm>
        </p:spPr>
        <p:txBody>
          <a:bodyPr>
            <a:normAutofit/>
          </a:bodyPr>
          <a:lstStyle/>
          <a:p>
            <a:r>
              <a:rPr lang="en-US" dirty="0" smtClean="0"/>
              <a:t>Status by 2014-2015:</a:t>
            </a:r>
          </a:p>
          <a:p>
            <a:pPr lvl="1"/>
            <a:r>
              <a:rPr lang="en-US" dirty="0" smtClean="0"/>
              <a:t>Intel Atom X3/X5/X7 announced (March 2015)</a:t>
            </a:r>
          </a:p>
          <a:p>
            <a:pPr lvl="1"/>
            <a:r>
              <a:rPr lang="en-US" dirty="0" smtClean="0"/>
              <a:t>AMD announces Amur / Styx (20nm, Oct. 2014) </a:t>
            </a:r>
          </a:p>
          <a:p>
            <a:pPr lvl="1"/>
            <a:r>
              <a:rPr lang="en-US" dirty="0" err="1" smtClean="0"/>
              <a:t>Nvidia</a:t>
            </a:r>
            <a:r>
              <a:rPr lang="en-US" dirty="0" smtClean="0"/>
              <a:t> launches </a:t>
            </a:r>
            <a:r>
              <a:rPr lang="en-US" dirty="0" err="1" smtClean="0"/>
              <a:t>Tegra</a:t>
            </a:r>
            <a:r>
              <a:rPr lang="en-US" dirty="0" smtClean="0"/>
              <a:t> X1 (March 2015)</a:t>
            </a:r>
          </a:p>
          <a:p>
            <a:pPr lvl="1"/>
            <a:r>
              <a:rPr lang="en-US" dirty="0" smtClean="0"/>
              <a:t>ARM the only EU big technology company</a:t>
            </a:r>
          </a:p>
          <a:p>
            <a:pPr lvl="1"/>
            <a:r>
              <a:rPr lang="en-US" dirty="0" smtClean="0"/>
              <a:t>Imagination announces </a:t>
            </a:r>
            <a:r>
              <a:rPr lang="en-US" dirty="0" err="1" smtClean="0"/>
              <a:t>Furian</a:t>
            </a:r>
            <a:r>
              <a:rPr lang="en-US" dirty="0" smtClean="0"/>
              <a:t> (sub 14nm, March 2017) Imagination’s chips are in iPhones &amp; iPads</a:t>
            </a:r>
          </a:p>
        </p:txBody>
      </p:sp>
      <p:sp>
        <p:nvSpPr>
          <p:cNvPr id="2" name="Slide Number Placeholder 1"/>
          <p:cNvSpPr>
            <a:spLocks noGrp="1"/>
          </p:cNvSpPr>
          <p:nvPr>
            <p:ph type="sldNum" sz="quarter" idx="10"/>
          </p:nvPr>
        </p:nvSpPr>
        <p:spPr/>
        <p:txBody>
          <a:bodyPr/>
          <a:lstStyle/>
          <a:p>
            <a:fld id="{CDD5A0C4-374E-4A5F-AA4B-DD54C2904D20}" type="slidenum">
              <a:rPr lang="it-IT" smtClean="0"/>
              <a:pPr/>
              <a:t>7</a:t>
            </a:fld>
            <a:endParaRPr lang="it-IT" dirty="0"/>
          </a:p>
        </p:txBody>
      </p:sp>
      <p:sp>
        <p:nvSpPr>
          <p:cNvPr id="5" name="Marcador de contenido 4"/>
          <p:cNvSpPr>
            <a:spLocks noGrp="1"/>
          </p:cNvSpPr>
          <p:nvPr>
            <p:ph sz="half" idx="4294967295"/>
          </p:nvPr>
        </p:nvSpPr>
        <p:spPr>
          <a:xfrm>
            <a:off x="4751388" y="1484313"/>
            <a:ext cx="4392612" cy="4897437"/>
          </a:xfrm>
        </p:spPr>
        <p:txBody>
          <a:bodyPr/>
          <a:lstStyle/>
          <a:p>
            <a:r>
              <a:rPr lang="en-US" dirty="0" smtClean="0"/>
              <a:t>Nowadays:</a:t>
            </a:r>
          </a:p>
          <a:p>
            <a:pPr lvl="1"/>
            <a:r>
              <a:rPr lang="en-US" dirty="0" smtClean="0"/>
              <a:t>Intel quits mobile Apr/May 2016</a:t>
            </a:r>
          </a:p>
          <a:p>
            <a:pPr lvl="1"/>
            <a:r>
              <a:rPr lang="en-US" dirty="0" smtClean="0"/>
              <a:t>AMD cancels 20nm chips (Jul. 2015)</a:t>
            </a:r>
          </a:p>
          <a:p>
            <a:pPr lvl="1"/>
            <a:r>
              <a:rPr lang="en-US" dirty="0" err="1" smtClean="0"/>
              <a:t>Nvidia</a:t>
            </a:r>
            <a:r>
              <a:rPr lang="en-US" dirty="0" smtClean="0"/>
              <a:t> cancels Shield tablet (Aug. 2016)</a:t>
            </a:r>
          </a:p>
          <a:p>
            <a:pPr lvl="1"/>
            <a:r>
              <a:rPr lang="en-US" dirty="0"/>
              <a:t>ARM acquired by Softbank (Sep. 2016</a:t>
            </a:r>
            <a:r>
              <a:rPr lang="en-US" dirty="0" smtClean="0"/>
              <a:t>)</a:t>
            </a:r>
          </a:p>
          <a:p>
            <a:pPr lvl="1"/>
            <a:r>
              <a:rPr lang="en-US" dirty="0" smtClean="0"/>
              <a:t>Apple tells Imagination that their IP will not be needed in 18-24 months (Apr. 2017)</a:t>
            </a:r>
          </a:p>
          <a:p>
            <a:pPr lvl="1"/>
            <a:endParaRPr lang="en-US" dirty="0" smtClean="0"/>
          </a:p>
          <a:p>
            <a:pPr lvl="1"/>
            <a:endParaRPr lang="en-US" dirty="0"/>
          </a:p>
        </p:txBody>
      </p:sp>
    </p:spTree>
    <p:extLst>
      <p:ext uri="{BB962C8B-B14F-4D97-AF65-F5344CB8AC3E}">
        <p14:creationId xmlns:p14="http://schemas.microsoft.com/office/powerpoint/2010/main" val="4090519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fade">
                                      <p:cBhvr>
                                        <p:cTn id="42" dur="1000"/>
                                        <p:tgtEl>
                                          <p:spTgt spid="5">
                                            <p:txEl>
                                              <p:pRg st="5" end="5"/>
                                            </p:txEl>
                                          </p:spTgt>
                                        </p:tgtEl>
                                      </p:cBhvr>
                                    </p:animEffect>
                                    <p:anim calcmode="lin" valueType="num">
                                      <p:cBhvr>
                                        <p:cTn id="4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a:defRPr/>
            </a:pPr>
            <a:r>
              <a:rPr lang="en-US" altLang="en-US" dirty="0" smtClean="0"/>
              <a:t>Architectures (nowadays)</a:t>
            </a:r>
          </a:p>
        </p:txBody>
      </p:sp>
      <p:sp>
        <p:nvSpPr>
          <p:cNvPr id="3" name="Slide Number Placeholder 2"/>
          <p:cNvSpPr>
            <a:spLocks noGrp="1"/>
          </p:cNvSpPr>
          <p:nvPr>
            <p:ph type="sldNum" sz="quarter" idx="10"/>
          </p:nvPr>
        </p:nvSpPr>
        <p:spPr/>
        <p:txBody>
          <a:bodyPr/>
          <a:lstStyle/>
          <a:p>
            <a:pPr>
              <a:defRPr/>
            </a:pPr>
            <a:fld id="{CDD5A0C4-374E-4A5F-AA4B-DD54C2904D20}" type="slidenum">
              <a:rPr lang="it-IT" smtClean="0"/>
              <a:pPr>
                <a:defRPr/>
              </a:pPr>
              <a:t>8</a:t>
            </a:fld>
            <a:endParaRPr lang="it-IT" dirty="0"/>
          </a:p>
        </p:txBody>
      </p:sp>
      <p:pic>
        <p:nvPicPr>
          <p:cNvPr id="31747" name="Picture 7" descr="http://hothardware.com/articleimages/Item1836/Intel-3rd-Gen-Core-Mobile-Processor-Ar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900000">
            <a:off x="5829300" y="4116388"/>
            <a:ext cx="2943225" cy="190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9" descr="http://withimagination.imgtec.com/wp-content/uploads/2013/10/Mobile-SoC-memory-hierarch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900000">
            <a:off x="254000" y="3786188"/>
            <a:ext cx="3055938" cy="214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11" descr="http://www.arm.com/images/ARM1176JZF-S_chip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2938" y="1270000"/>
            <a:ext cx="2789237"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rot="20700000">
            <a:off x="969169" y="3351060"/>
            <a:ext cx="914400" cy="566737"/>
          </a:xfrm>
          <a:prstGeom prst="rect">
            <a:avLst/>
          </a:prstGeom>
          <a:noFill/>
        </p:spPr>
        <p:txBody>
          <a:bodyPr wrap="none" rtlCol="0" anchor="ctr">
            <a:normAutofit/>
          </a:bodyPr>
          <a:lstStyle/>
          <a:p>
            <a:pPr algn="ctr"/>
            <a:r>
              <a:rPr lang="en-US" sz="2000" b="1" u="none" dirty="0" smtClean="0"/>
              <a:t>MIPS</a:t>
            </a:r>
          </a:p>
        </p:txBody>
      </p:sp>
      <p:sp>
        <p:nvSpPr>
          <p:cNvPr id="8" name="TextBox 7"/>
          <p:cNvSpPr txBox="1"/>
          <p:nvPr/>
        </p:nvSpPr>
        <p:spPr>
          <a:xfrm>
            <a:off x="4120355" y="1048477"/>
            <a:ext cx="914400" cy="566737"/>
          </a:xfrm>
          <a:prstGeom prst="rect">
            <a:avLst/>
          </a:prstGeom>
          <a:noFill/>
        </p:spPr>
        <p:txBody>
          <a:bodyPr wrap="none" rtlCol="0" anchor="ctr">
            <a:normAutofit/>
          </a:bodyPr>
          <a:lstStyle/>
          <a:p>
            <a:pPr algn="ctr"/>
            <a:r>
              <a:rPr lang="en-US" sz="2000" b="1" u="none" dirty="0" smtClean="0"/>
              <a:t>ARM</a:t>
            </a:r>
          </a:p>
        </p:txBody>
      </p:sp>
      <p:sp>
        <p:nvSpPr>
          <p:cNvPr id="10" name="TextBox 9"/>
          <p:cNvSpPr txBox="1"/>
          <p:nvPr/>
        </p:nvSpPr>
        <p:spPr>
          <a:xfrm rot="900000">
            <a:off x="7085012" y="3717705"/>
            <a:ext cx="914400" cy="566737"/>
          </a:xfrm>
          <a:prstGeom prst="rect">
            <a:avLst/>
          </a:prstGeom>
          <a:noFill/>
        </p:spPr>
        <p:txBody>
          <a:bodyPr wrap="none" rtlCol="0" anchor="ctr">
            <a:normAutofit/>
          </a:bodyPr>
          <a:lstStyle/>
          <a:p>
            <a:pPr algn="ctr"/>
            <a:r>
              <a:rPr lang="en-US" sz="2000" b="1" u="none" dirty="0" smtClean="0"/>
              <a:t>x86</a:t>
            </a:r>
          </a:p>
        </p:txBody>
      </p:sp>
      <p:pic>
        <p:nvPicPr>
          <p:cNvPr id="4" name="Imagen 3"/>
          <p:cNvPicPr>
            <a:picLocks noChangeAspect="1"/>
          </p:cNvPicPr>
          <p:nvPr/>
        </p:nvPicPr>
        <p:blipFill>
          <a:blip r:embed="rId6"/>
          <a:stretch>
            <a:fillRect/>
          </a:stretch>
        </p:blipFill>
        <p:spPr>
          <a:xfrm rot="769687">
            <a:off x="5990828" y="3641891"/>
            <a:ext cx="3169576" cy="2876678"/>
          </a:xfrm>
          <a:prstGeom prst="rect">
            <a:avLst/>
          </a:prstGeom>
        </p:spPr>
      </p:pic>
      <p:sp>
        <p:nvSpPr>
          <p:cNvPr id="5" name="CuadroTexto 4"/>
          <p:cNvSpPr txBox="1"/>
          <p:nvPr/>
        </p:nvSpPr>
        <p:spPr>
          <a:xfrm>
            <a:off x="246089" y="5616666"/>
            <a:ext cx="3524669" cy="370681"/>
          </a:xfrm>
          <a:prstGeom prst="rect">
            <a:avLst/>
          </a:prstGeom>
          <a:solidFill>
            <a:srgbClr val="EAEAEA">
              <a:alpha val="59000"/>
            </a:srgbClr>
          </a:solidFill>
        </p:spPr>
        <p:txBody>
          <a:bodyPr wrap="none" rtlCol="0">
            <a:normAutofit lnSpcReduction="10000"/>
          </a:bodyPr>
          <a:lstStyle/>
          <a:p>
            <a:r>
              <a:rPr lang="en-US" sz="2000" u="none" dirty="0" smtClean="0">
                <a:solidFill>
                  <a:srgbClr val="FF0000"/>
                </a:solidFill>
              </a:rPr>
              <a:t>Acquired by Imagination, </a:t>
            </a:r>
            <a:r>
              <a:rPr lang="en-US" sz="2000" u="none" dirty="0" err="1" smtClean="0">
                <a:solidFill>
                  <a:srgbClr val="FF0000"/>
                </a:solidFill>
              </a:rPr>
              <a:t>inc</a:t>
            </a:r>
            <a:endParaRPr lang="en-US" sz="2000" u="none" dirty="0" smtClean="0">
              <a:solidFill>
                <a:srgbClr val="FF0000"/>
              </a:solidFill>
            </a:endParaRPr>
          </a:p>
        </p:txBody>
      </p:sp>
    </p:spTree>
    <p:extLst>
      <p:ext uri="{BB962C8B-B14F-4D97-AF65-F5344CB8AC3E}">
        <p14:creationId xmlns:p14="http://schemas.microsoft.com/office/powerpoint/2010/main" val="1823559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pPr>
              <a:defRPr/>
            </a:pPr>
            <a:r>
              <a:rPr lang="en-US" altLang="en-US" dirty="0" smtClean="0"/>
              <a:t>Architectures – ARM</a:t>
            </a:r>
          </a:p>
        </p:txBody>
      </p:sp>
      <p:sp>
        <p:nvSpPr>
          <p:cNvPr id="48131" name="Segnaposto contenuto 2"/>
          <p:cNvSpPr>
            <a:spLocks noGrp="1"/>
          </p:cNvSpPr>
          <p:nvPr>
            <p:ph idx="1"/>
          </p:nvPr>
        </p:nvSpPr>
        <p:spPr/>
        <p:txBody>
          <a:bodyPr/>
          <a:lstStyle/>
          <a:p>
            <a:r>
              <a:rPr lang="en-US" altLang="en-US" sz="1800" dirty="0" smtClean="0"/>
              <a:t>ARM Ltd.</a:t>
            </a:r>
          </a:p>
          <a:p>
            <a:pPr lvl="1"/>
            <a:r>
              <a:rPr lang="en-US" altLang="en-US" sz="1600" dirty="0" smtClean="0"/>
              <a:t>RISC processor (32/64 bit)</a:t>
            </a:r>
          </a:p>
          <a:p>
            <a:pPr lvl="1"/>
            <a:r>
              <a:rPr lang="en-US" altLang="en-US" sz="1600" dirty="0" smtClean="0"/>
              <a:t>IP (intellectual property) – Instruction Set / ref. implementation</a:t>
            </a:r>
          </a:p>
          <a:p>
            <a:pPr lvl="1"/>
            <a:r>
              <a:rPr lang="en-US" altLang="en-US" sz="1600" dirty="0" smtClean="0"/>
              <a:t>CPU / GPU (Mali)</a:t>
            </a:r>
          </a:p>
          <a:p>
            <a:r>
              <a:rPr lang="en-US" altLang="en-US" sz="1800" dirty="0" smtClean="0"/>
              <a:t>Licenses (instruction set OR ref. design)</a:t>
            </a:r>
          </a:p>
          <a:p>
            <a:pPr lvl="1"/>
            <a:r>
              <a:rPr lang="en-US" altLang="en-US" sz="1600" b="1" dirty="0" smtClean="0"/>
              <a:t>Instruction Set </a:t>
            </a:r>
            <a:r>
              <a:rPr lang="en-US" altLang="en-US" sz="1600" dirty="0" smtClean="0"/>
              <a:t>license -&gt; custom made design (</a:t>
            </a:r>
            <a:r>
              <a:rPr lang="en-US" altLang="en-US" sz="1600" dirty="0" err="1" smtClean="0"/>
              <a:t>SnapDragon</a:t>
            </a:r>
            <a:r>
              <a:rPr lang="en-US" altLang="en-US" sz="1600" dirty="0" smtClean="0"/>
              <a:t>, Samsung in </a:t>
            </a:r>
            <a:r>
              <a:rPr lang="en-US" altLang="en-US" sz="1600" dirty="0" err="1" smtClean="0"/>
              <a:t>Galaxys</a:t>
            </a:r>
            <a:r>
              <a:rPr lang="en-US" altLang="en-US" sz="1600" dirty="0" smtClean="0"/>
              <a:t>, Apple in </a:t>
            </a:r>
            <a:r>
              <a:rPr lang="en-US" altLang="en-US" sz="1600" dirty="0" err="1" smtClean="0"/>
              <a:t>iPones</a:t>
            </a:r>
            <a:r>
              <a:rPr lang="en-US" altLang="en-US" sz="1600" dirty="0" smtClean="0"/>
              <a:t> &amp; iPads)</a:t>
            </a:r>
          </a:p>
          <a:p>
            <a:pPr lvl="2"/>
            <a:r>
              <a:rPr lang="en-US" altLang="en-US" sz="1400" dirty="0" smtClean="0"/>
              <a:t>Optimizations (particular paths, improved core freq. control,…)</a:t>
            </a:r>
          </a:p>
          <a:p>
            <a:pPr lvl="1"/>
            <a:r>
              <a:rPr lang="en-US" altLang="en-US" sz="1600" b="1" dirty="0" smtClean="0"/>
              <a:t>Reference design </a:t>
            </a:r>
            <a:r>
              <a:rPr lang="en-US" altLang="en-US" sz="1600" dirty="0" smtClean="0"/>
              <a:t>(Cortex A9, Cortex A15, Cortex A53/A57…)</a:t>
            </a:r>
          </a:p>
          <a:p>
            <a:r>
              <a:rPr lang="en-US" altLang="en-US" sz="1800" dirty="0" smtClean="0"/>
              <a:t>Licensees (instruction set OR ref. design)</a:t>
            </a:r>
          </a:p>
          <a:p>
            <a:pPr lvl="1"/>
            <a:r>
              <a:rPr lang="en-US" altLang="en-US" sz="1600" dirty="0" smtClean="0"/>
              <a:t>Apple, Qualcomm, Samsung, </a:t>
            </a:r>
            <a:r>
              <a:rPr lang="en-US" altLang="en-US" sz="1600" dirty="0" err="1" smtClean="0"/>
              <a:t>Nvidia</a:t>
            </a:r>
            <a:r>
              <a:rPr lang="en-US" altLang="en-US" sz="1600" dirty="0" smtClean="0"/>
              <a:t>, AMD, </a:t>
            </a:r>
            <a:r>
              <a:rPr lang="en-US" altLang="en-US" sz="1600" dirty="0" err="1" smtClean="0"/>
              <a:t>MediaTek</a:t>
            </a:r>
            <a:r>
              <a:rPr lang="en-US" altLang="en-US" sz="1600" dirty="0" smtClean="0"/>
              <a:t>, Amazon (through Annapurna Labs, Inc.)…</a:t>
            </a:r>
          </a:p>
          <a:p>
            <a:pPr lvl="1"/>
            <a:r>
              <a:rPr lang="en-US" altLang="en-US" sz="1600" dirty="0" smtClean="0"/>
              <a:t>Few IS licenses, mostly adopting reference design</a:t>
            </a:r>
          </a:p>
          <a:p>
            <a:r>
              <a:rPr lang="en-US" altLang="en-US" sz="1800" dirty="0" smtClean="0"/>
              <a:t>Manufacturers</a:t>
            </a:r>
          </a:p>
          <a:p>
            <a:pPr lvl="1"/>
            <a:r>
              <a:rPr lang="en-US" altLang="en-US" sz="1600" dirty="0" smtClean="0"/>
              <a:t>Contracted by Licensees</a:t>
            </a:r>
          </a:p>
          <a:p>
            <a:pPr lvl="2"/>
            <a:r>
              <a:rPr lang="en-US" altLang="en-US" sz="1400" dirty="0" err="1" smtClean="0"/>
              <a:t>GlobalFoundries</a:t>
            </a:r>
            <a:r>
              <a:rPr lang="en-US" altLang="en-US" sz="1400" dirty="0" smtClean="0"/>
              <a:t>, United Microelectronics, TSM…</a:t>
            </a:r>
            <a:endParaRPr lang="en-US" altLang="en-US" sz="1600" dirty="0" smtClean="0"/>
          </a:p>
        </p:txBody>
      </p:sp>
      <p:sp>
        <p:nvSpPr>
          <p:cNvPr id="2" name="Slide Number Placeholder 1"/>
          <p:cNvSpPr>
            <a:spLocks noGrp="1"/>
          </p:cNvSpPr>
          <p:nvPr>
            <p:ph type="sldNum" sz="quarter" idx="10"/>
          </p:nvPr>
        </p:nvSpPr>
        <p:spPr/>
        <p:txBody>
          <a:bodyPr/>
          <a:lstStyle/>
          <a:p>
            <a:pPr>
              <a:defRPr/>
            </a:pPr>
            <a:fld id="{CDD5A0C4-374E-4A5F-AA4B-DD54C2904D20}" type="slidenum">
              <a:rPr lang="it-IT" smtClean="0"/>
              <a:pPr>
                <a:defRPr/>
              </a:pPr>
              <a:t>9</a:t>
            </a:fld>
            <a:endParaRPr lang="it-IT" dirty="0"/>
          </a:p>
        </p:txBody>
      </p:sp>
    </p:spTree>
    <p:extLst>
      <p:ext uri="{BB962C8B-B14F-4D97-AF65-F5344CB8AC3E}">
        <p14:creationId xmlns:p14="http://schemas.microsoft.com/office/powerpoint/2010/main" val="3464843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rs4-vic-template">
  <a:themeElements>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zione vuota">
      <a:majorFont>
        <a:latin typeface="Myriad Pro Bold Cond"/>
        <a:ea typeface="ＭＳ Ｐゴシック"/>
        <a:cs typeface=""/>
      </a:majorFont>
      <a:minorFont>
        <a:latin typeface="Myriad Pr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none" rtlCol="0">
        <a:normAutofit/>
      </a:bodyPr>
      <a:lstStyle>
        <a:defPPr>
          <a:buFont typeface="Arial" pitchFamily="34" charset="0"/>
          <a:buChar char="•"/>
          <a:defRPr sz="2000" dirty="0" smtClean="0"/>
        </a:defPPr>
      </a:lstStyle>
    </a:txDef>
  </a:objectDefaults>
  <a:extraClrSchemeLst>
    <a:extraClrScheme>
      <a:clrScheme name="Presentazione vuo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zione vuo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zione vuo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zione vuo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zione vuo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zione vuo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zione vuota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zione vuo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zione vuo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zione vuo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zione vuo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zione vuo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template_vic</Template>
  <TotalTime>36267</TotalTime>
  <Words>3568</Words>
  <Application>Microsoft Office PowerPoint</Application>
  <PresentationFormat>Presentazione su schermo (4:3)</PresentationFormat>
  <Paragraphs>729</Paragraphs>
  <Slides>51</Slides>
  <Notes>44</Notes>
  <HiddenSlides>0</HiddenSlides>
  <MMClips>0</MMClips>
  <ScaleCrop>false</ScaleCrop>
  <HeadingPairs>
    <vt:vector size="4" baseType="variant">
      <vt:variant>
        <vt:lpstr>Tema</vt:lpstr>
      </vt:variant>
      <vt:variant>
        <vt:i4>1</vt:i4>
      </vt:variant>
      <vt:variant>
        <vt:lpstr>Titoli diapositive</vt:lpstr>
      </vt:variant>
      <vt:variant>
        <vt:i4>51</vt:i4>
      </vt:variant>
    </vt:vector>
  </HeadingPairs>
  <TitlesOfParts>
    <vt:vector size="52" baseType="lpstr">
      <vt:lpstr>crs4-vic-template</vt:lpstr>
      <vt:lpstr>Part 2</vt:lpstr>
      <vt:lpstr>Presentazione standard di PowerPoint</vt:lpstr>
      <vt:lpstr>Brief history of mobile graphics hardware</vt:lpstr>
      <vt:lpstr>Architectures (beginning 2015)</vt:lpstr>
      <vt:lpstr>Architectures</vt:lpstr>
      <vt:lpstr>Architectures – RISC vs. CISC but…</vt:lpstr>
      <vt:lpstr>Landscape has changed a bit…</vt:lpstr>
      <vt:lpstr>Architectures (nowadays)</vt:lpstr>
      <vt:lpstr>Architectures – ARM</vt:lpstr>
      <vt:lpstr>Architectures – ARM…</vt:lpstr>
      <vt:lpstr>Architecture types</vt:lpstr>
      <vt:lpstr>Architectures</vt:lpstr>
      <vt:lpstr>Graphics pipeline trends</vt:lpstr>
      <vt:lpstr>Tiled Rendering</vt:lpstr>
      <vt:lpstr>Architectures – GPU</vt:lpstr>
      <vt:lpstr>Architectures – GPU</vt:lpstr>
      <vt:lpstr>Architectures – GPU</vt:lpstr>
      <vt:lpstr>Data/texture compression</vt:lpstr>
      <vt:lpstr>Other optimizations</vt:lpstr>
      <vt:lpstr>Trends</vt:lpstr>
      <vt:lpstr>Presentazione standard di PowerPoint</vt:lpstr>
      <vt:lpstr>Applications</vt:lpstr>
      <vt:lpstr>Mobile 3D interactive graphics</vt:lpstr>
      <vt:lpstr>Remote rendering</vt:lpstr>
      <vt:lpstr>Remote rendering</vt:lpstr>
      <vt:lpstr>Mixed Mobile/Remote rendering</vt:lpstr>
      <vt:lpstr>Mixed Mobile/Remote rendering</vt:lpstr>
      <vt:lpstr>Mixed Mobile/Remote rendering</vt:lpstr>
      <vt:lpstr>Mixed Mobile/Remote rendering</vt:lpstr>
      <vt:lpstr>Mixed Mobile/Remote rendering</vt:lpstr>
      <vt:lpstr>Mixed Mobile/Remote rendering</vt:lpstr>
      <vt:lpstr>Mixed Mobile/Remote rendering</vt:lpstr>
      <vt:lpstr>Mixed Mobile/Remote rendering</vt:lpstr>
      <vt:lpstr>Mixed Mobile/Remote rendering</vt:lpstr>
      <vt:lpstr>Mobile visualization systems</vt:lpstr>
      <vt:lpstr>Mobile visualization systems</vt:lpstr>
      <vt:lpstr>Mobile rendering</vt:lpstr>
      <vt:lpstr>Mobile rendering</vt:lpstr>
      <vt:lpstr>Mobile rendering</vt:lpstr>
      <vt:lpstr>Mobile rendering with capture</vt:lpstr>
      <vt:lpstr>Mobile rendering with capture</vt:lpstr>
      <vt:lpstr>Mobile rendering with capture</vt:lpstr>
      <vt:lpstr>Mobile rendering with capture</vt:lpstr>
      <vt:lpstr>Trends in mobile graphics</vt:lpstr>
      <vt:lpstr>SGRT: Real-time ray tracing</vt:lpstr>
      <vt:lpstr>Adaptive shading</vt:lpstr>
      <vt:lpstr>Mobile rendering with capture</vt:lpstr>
      <vt:lpstr>Examples: Physical simulations</vt:lpstr>
      <vt:lpstr>Examples: Correcting visual aberrations</vt:lpstr>
      <vt:lpstr>Conclusions</vt:lpstr>
      <vt:lpstr>Graphics development for mobile systems</vt:lpstr>
    </vt:vector>
  </TitlesOfParts>
  <Company>none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Agus Gobbetti Marton Pintore Vazquez - EG2017 Tutorial 4: Mobile Graphics</dc:title>
  <dc:creator>Agus;Gobbetti;Marton;Pintore;Vázquez</dc:creator>
  <cp:lastModifiedBy>Fabio Marton</cp:lastModifiedBy>
  <cp:revision>568</cp:revision>
  <cp:lastPrinted>2012-07-18T11:03:20Z</cp:lastPrinted>
  <dcterms:created xsi:type="dcterms:W3CDTF">2012-07-24T10:33:53Z</dcterms:created>
  <dcterms:modified xsi:type="dcterms:W3CDTF">2017-04-21T14:29:14Z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