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9"/>
  </p:notesMasterIdLst>
  <p:handoutMasterIdLst>
    <p:handoutMasterId r:id="rId10"/>
  </p:handoutMasterIdLst>
  <p:sldIdLst>
    <p:sldId id="776" r:id="rId2"/>
    <p:sldId id="777" r:id="rId3"/>
    <p:sldId id="780" r:id="rId4"/>
    <p:sldId id="781" r:id="rId5"/>
    <p:sldId id="783" r:id="rId6"/>
    <p:sldId id="782" r:id="rId7"/>
    <p:sldId id="784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BDE0"/>
    <a:srgbClr val="175676"/>
    <a:srgbClr val="BA324F"/>
    <a:srgbClr val="6D326D"/>
    <a:srgbClr val="586F7C"/>
    <a:srgbClr val="2E1F27"/>
    <a:srgbClr val="840032"/>
    <a:srgbClr val="4AA3E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8978" autoAdjust="0"/>
  </p:normalViewPr>
  <p:slideViewPr>
    <p:cSldViewPr snapToGrid="0">
      <p:cViewPr>
        <p:scale>
          <a:sx n="75" d="100"/>
          <a:sy n="75" d="100"/>
        </p:scale>
        <p:origin x="-1622" y="-37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42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dsdsfsf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47D72AA-5B44-4AF9-9603-C7FE4BF66A9D}" type="datetimeFigureOut">
              <a:rPr lang="it-IT"/>
              <a:pPr>
                <a:defRPr/>
              </a:pPr>
              <a:t>21/04/2017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175FED-6D57-49AF-B155-DCEF67A088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52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We report on the 3DNSITE system, a web-based client-server 3D visualization tool for </a:t>
            </a:r>
          </a:p>
          <a:p>
            <a:pPr lvl="0"/>
            <a:r>
              <a:rPr lang="en-US" noProof="0" dirty="0" smtClean="0"/>
              <a:t>streaming and visualizing large tridimensional hybrid data (</a:t>
            </a:r>
            <a:r>
              <a:rPr lang="en-US" noProof="0" dirty="0" err="1" smtClean="0"/>
              <a:t>georeferenced</a:t>
            </a:r>
            <a:r>
              <a:rPr lang="en-US" noProof="0" dirty="0" smtClean="0"/>
              <a:t> point </a:t>
            </a:r>
          </a:p>
          <a:p>
            <a:pPr lvl="0"/>
            <a:r>
              <a:rPr lang="en-US" noProof="0" dirty="0" smtClean="0"/>
              <a:t>clouds and photographs with associated viewpoints and camera parameters)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A95E51C-0D52-4B53-94C1-814EBC9CDD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86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n-US" sz="10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42044"/>
            <a:ext cx="9144000" cy="1628775"/>
          </a:xfrm>
          <a:prstGeom prst="rect">
            <a:avLst/>
          </a:prstGeom>
          <a:solidFill>
            <a:srgbClr val="4ABD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5" name="Immagine 13" descr="crs4-logo-white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6063"/>
            <a:ext cx="353853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1249363" y="987425"/>
            <a:ext cx="23971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sz="1400" u="none" smtClean="0">
                <a:solidFill>
                  <a:srgbClr val="FFFFFF"/>
                </a:solidFill>
                <a:latin typeface="Verdana" pitchFamily="34" charset="0"/>
                <a:cs typeface="+mn-cs"/>
              </a:rPr>
              <a:t>Visual Computing Group</a:t>
            </a:r>
            <a:endParaRPr lang="it-IT" sz="1400" u="none" smtClean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Rettangolo 5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ABDE0"/>
          </a:solidFill>
          <a:ln>
            <a:noFill/>
          </a:ln>
          <a:extLst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it-IT" altLang="it-IT" sz="2400" u="none" smtClean="0">
              <a:solidFill>
                <a:srgbClr val="000000"/>
              </a:solidFill>
            </a:endParaRPr>
          </a:p>
        </p:txBody>
      </p:sp>
      <p:pic>
        <p:nvPicPr>
          <p:cNvPr id="12" name="Immagine 10" descr="crs4-logo-white-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88113"/>
            <a:ext cx="1084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628800"/>
            <a:ext cx="8784976" cy="1143000"/>
          </a:xfrm>
        </p:spPr>
        <p:txBody>
          <a:bodyPr/>
          <a:lstStyle>
            <a:lvl1pPr algn="ctr">
              <a:defRPr sz="3600" baseline="0">
                <a:solidFill>
                  <a:srgbClr val="BA324F"/>
                </a:solidFill>
                <a:effectLst/>
                <a:latin typeface="MS Reference Sans Serif" charset="0"/>
                <a:ea typeface="MS Reference Sans Serif" charset="0"/>
                <a:cs typeface="MS Reference Sans Serif" charset="0"/>
              </a:defRPr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780928"/>
            <a:ext cx="8799388" cy="3543672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tx2"/>
                </a:solidFill>
                <a:latin typeface="Geneva" charset="0"/>
                <a:ea typeface="Geneva" charset="0"/>
                <a:cs typeface="Geneva" charset="0"/>
              </a:defRPr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sottotitolo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  <a:endParaRPr lang="en-US" noProof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200" u="none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858C530-3EF6-467A-BBD3-EAABF64E0A8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77963"/>
            <a:ext cx="1333325" cy="13333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83" y="6495257"/>
            <a:ext cx="333332" cy="3333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86" y="77963"/>
            <a:ext cx="2743513" cy="139104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9" y="6465055"/>
            <a:ext cx="749298" cy="3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79512" y="1484785"/>
            <a:ext cx="5112568" cy="4896544"/>
          </a:xfrm>
        </p:spPr>
        <p:txBody>
          <a:bodyPr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5436096" y="1484785"/>
            <a:ext cx="3528392" cy="4896544"/>
          </a:xfrm>
        </p:spPr>
        <p:txBody>
          <a:bodyPr/>
          <a:lstStyle>
            <a:lvl1pPr>
              <a:defRPr u="none"/>
            </a:lvl1pPr>
          </a:lstStyle>
          <a:p>
            <a:pPr lvl="0"/>
            <a:endParaRPr lang="en-US" noProof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9906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8FDBBAE4-304D-414C-8C19-A7740314F49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213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 con riferi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79512" y="1484785"/>
            <a:ext cx="5112568" cy="4896544"/>
          </a:xfrm>
        </p:spPr>
        <p:txBody>
          <a:bodyPr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9906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7" name="Segnaposto testo 3"/>
          <p:cNvSpPr>
            <a:spLocks noGrp="1"/>
          </p:cNvSpPr>
          <p:nvPr>
            <p:ph type="body" sz="half" idx="10"/>
          </p:nvPr>
        </p:nvSpPr>
        <p:spPr>
          <a:xfrm>
            <a:off x="5436096" y="5445224"/>
            <a:ext cx="3528392" cy="943000"/>
          </a:xfrm>
        </p:spPr>
        <p:txBody>
          <a:bodyPr/>
          <a:lstStyle>
            <a:lvl1pPr marL="0" indent="0" algn="ctr">
              <a:buNone/>
              <a:defRPr sz="1400" u="none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9" name="Segnaposto contenuto 5"/>
          <p:cNvSpPr>
            <a:spLocks noGrp="1"/>
          </p:cNvSpPr>
          <p:nvPr>
            <p:ph sz="quarter" idx="4"/>
          </p:nvPr>
        </p:nvSpPr>
        <p:spPr>
          <a:xfrm>
            <a:off x="5436095" y="1484785"/>
            <a:ext cx="3528393" cy="3960440"/>
          </a:xfrm>
        </p:spPr>
        <p:txBody>
          <a:bodyPr/>
          <a:lstStyle>
            <a:lvl1pPr>
              <a:buNone/>
              <a:defRPr sz="2400" u="none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AA836182-B8FC-4D0D-B4CA-9792D958183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424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>
                <a:solidFill>
                  <a:srgbClr val="BA324F"/>
                </a:solidFill>
                <a:latin typeface="MS Reference Sans Serif" charset="0"/>
                <a:ea typeface="MS Reference Sans Serif" charset="0"/>
                <a:cs typeface="MS Reference Sans Serif" charset="0"/>
              </a:defRPr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none" baseline="0"/>
            </a:lvl1pPr>
            <a:lvl2pPr>
              <a:defRPr u="none">
                <a:solidFill>
                  <a:srgbClr val="175676"/>
                </a:solidFill>
              </a:defRPr>
            </a:lvl2pPr>
            <a:lvl3pPr>
              <a:defRPr u="none" baseline="0">
                <a:solidFill>
                  <a:srgbClr val="175676"/>
                </a:solidFill>
              </a:defRPr>
            </a:lvl3pPr>
            <a:lvl4pPr>
              <a:defRPr u="none">
                <a:solidFill>
                  <a:srgbClr val="175676"/>
                </a:solidFill>
              </a:defRPr>
            </a:lvl4pPr>
            <a:lvl5pPr>
              <a:defRPr u="none">
                <a:solidFill>
                  <a:srgbClr val="175676"/>
                </a:solidFill>
              </a:defRPr>
            </a:lvl5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err="1" smtClean="0"/>
              <a:t>Secondo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B7C7F1F4-5DD8-473C-BAEE-74D672781BB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933"/>
            <a:ext cx="2959100" cy="4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362075"/>
          </a:xfrm>
        </p:spPr>
        <p:txBody>
          <a:bodyPr anchor="t"/>
          <a:lstStyle>
            <a:lvl1pPr algn="l">
              <a:defRPr sz="3600" b="1" u="none" cap="all">
                <a:latin typeface="MS Reference Sans Serif" charset="0"/>
                <a:ea typeface="MS Reference Sans Serif" charset="0"/>
                <a:cs typeface="MS Reference Sans Serif" charset="0"/>
              </a:defRPr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772400" cy="1500187"/>
          </a:xfrm>
        </p:spPr>
        <p:txBody>
          <a:bodyPr anchor="b"/>
          <a:lstStyle>
            <a:lvl1pPr marL="0" indent="0">
              <a:buNone/>
              <a:defRPr sz="2000" u="none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263FA5AF-18D2-49A6-A6F5-72FF9F3C902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96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it-IT" noProof="0" dirty="0" smtClean="0"/>
              <a:t>Fare clic per modificare lo stile del 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248472" cy="4896544"/>
          </a:xfrm>
        </p:spPr>
        <p:txBody>
          <a:bodyPr/>
          <a:lstStyle>
            <a:lvl1pPr>
              <a:defRPr sz="2400" u="none"/>
            </a:lvl1pPr>
            <a:lvl2pPr>
              <a:defRPr sz="2000" u="none"/>
            </a:lvl2pPr>
            <a:lvl3pPr>
              <a:defRPr sz="1800" u="none"/>
            </a:lvl3pPr>
            <a:lvl4pPr>
              <a:defRPr sz="1600" u="none"/>
            </a:lvl4pPr>
            <a:lvl5pPr>
              <a:defRPr sz="1600" u="none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en-US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392488" cy="4896544"/>
          </a:xfrm>
        </p:spPr>
        <p:txBody>
          <a:bodyPr/>
          <a:lstStyle>
            <a:lvl1pPr>
              <a:defRPr sz="2400" u="none"/>
            </a:lvl1pPr>
            <a:lvl2pPr>
              <a:defRPr sz="2000" u="none"/>
            </a:lvl2pPr>
            <a:lvl3pPr>
              <a:defRPr sz="1800" u="none"/>
            </a:lvl3pPr>
            <a:lvl4pPr>
              <a:defRPr sz="1600" u="none"/>
            </a:lvl4pPr>
            <a:lvl5pPr>
              <a:defRPr sz="16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B824C913-DA60-4E90-9636-382A26259AE4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967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176FF69B-07D0-40CB-92AD-4B61D5E5E95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417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CDD5A0C4-374E-4A5F-AA4B-DD54C2904D20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20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286001" cy="958428"/>
          </a:xfrm>
        </p:spPr>
        <p:txBody>
          <a:bodyPr anchor="b"/>
          <a:lstStyle>
            <a:lvl1pPr algn="l">
              <a:defRPr sz="2000" b="1" u="none" baseline="0"/>
            </a:lvl1pPr>
          </a:lstStyle>
          <a:p>
            <a:r>
              <a:rPr lang="it-IT" noProof="0" dirty="0" smtClean="0"/>
              <a:t>Fare clic per modificare lo stile del 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476672"/>
            <a:ext cx="5389438" cy="5832648"/>
          </a:xfrm>
        </p:spPr>
        <p:txBody>
          <a:bodyPr/>
          <a:lstStyle>
            <a:lvl1pPr>
              <a:defRPr sz="2800" u="none"/>
            </a:lvl1pPr>
            <a:lvl2pPr>
              <a:defRPr sz="2400" u="none"/>
            </a:lvl2pPr>
            <a:lvl3pPr>
              <a:defRPr sz="2000" u="none"/>
            </a:lvl3pPr>
            <a:lvl4pPr>
              <a:defRPr sz="1800" u="none"/>
            </a:lvl4pPr>
            <a:lvl5pPr>
              <a:defRPr sz="1800" u="none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874220"/>
          </a:xfrm>
        </p:spPr>
        <p:txBody>
          <a:bodyPr/>
          <a:lstStyle>
            <a:lvl1pPr marL="0" indent="0">
              <a:buNone/>
              <a:defRPr sz="1400" u="none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D3D0545D-3DE0-40F1-A7A3-1D47CC9AA08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907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5373216"/>
            <a:ext cx="7128792" cy="422722"/>
          </a:xfrm>
        </p:spPr>
        <p:txBody>
          <a:bodyPr anchor="b"/>
          <a:lstStyle>
            <a:lvl1pPr algn="ctr">
              <a:defRPr sz="2000" b="1" u="none" baseline="0"/>
            </a:lvl1pPr>
          </a:lstStyle>
          <a:p>
            <a:r>
              <a:rPr lang="it-IT" noProof="0" dirty="0" smtClean="0"/>
              <a:t>Fare clic per modificare lo stile del titolo</a:t>
            </a:r>
            <a:endParaRPr lang="en-US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31640" y="620688"/>
            <a:ext cx="6552728" cy="4752528"/>
          </a:xfrm>
        </p:spPr>
        <p:txBody>
          <a:bodyPr/>
          <a:lstStyle>
            <a:lvl1pPr marL="0" indent="0">
              <a:buNone/>
              <a:defRPr sz="3200" u="none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43608" y="5805264"/>
            <a:ext cx="7128792" cy="510952"/>
          </a:xfrm>
        </p:spPr>
        <p:txBody>
          <a:bodyPr/>
          <a:lstStyle>
            <a:lvl1pPr marL="0" indent="0" algn="ctr">
              <a:buNone/>
              <a:defRPr sz="1400" u="none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72F3060C-58F3-49F4-9306-2096443CD9C7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387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43608" y="5805264"/>
            <a:ext cx="7128792" cy="510952"/>
          </a:xfrm>
        </p:spPr>
        <p:txBody>
          <a:bodyPr/>
          <a:lstStyle>
            <a:lvl1pPr marL="0" indent="0" algn="l">
              <a:buNone/>
              <a:defRPr sz="1200" u="none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C450A173-25BB-42E5-903C-44DF96C9B5B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47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tangolo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ABDE0"/>
          </a:solidFill>
          <a:ln>
            <a:noFill/>
          </a:ln>
          <a:extLst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it-IT" altLang="it-IT" sz="2400" u="none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76250"/>
            <a:ext cx="8785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here to change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7852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 smtClean="0"/>
              <a:t>Click here to change styles</a:t>
            </a:r>
          </a:p>
          <a:p>
            <a:pPr lvl="1"/>
            <a:r>
              <a:rPr lang="en-US" altLang="it-IT" dirty="0" smtClean="0"/>
              <a:t>Second level</a:t>
            </a:r>
          </a:p>
          <a:p>
            <a:pPr lvl="2"/>
            <a:r>
              <a:rPr lang="en-US" altLang="it-IT" dirty="0" smtClean="0"/>
              <a:t>Third level</a:t>
            </a:r>
          </a:p>
          <a:p>
            <a:pPr lvl="3"/>
            <a:r>
              <a:rPr lang="en-US" altLang="it-IT" dirty="0" smtClean="0"/>
              <a:t>Fourth level</a:t>
            </a:r>
          </a:p>
          <a:p>
            <a:pPr lvl="4"/>
            <a:r>
              <a:rPr lang="en-US" altLang="it-IT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629776C-41AE-4D9C-9400-074A64C323B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" name="Rettangolo 6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4ABDE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it-IT" sz="1200" u="none" dirty="0" smtClean="0">
                <a:solidFill>
                  <a:srgbClr val="FFFFFF"/>
                </a:solidFill>
                <a:latin typeface="Verdana" pitchFamily="34" charset="0"/>
              </a:rPr>
              <a:t>Mobile Graphics Tutorial</a:t>
            </a:r>
            <a:r>
              <a:rPr lang="en-US" altLang="it-IT" sz="1200" u="none" baseline="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mr-IN" altLang="it-IT" sz="1200" u="none" baseline="0" dirty="0" smtClean="0">
                <a:solidFill>
                  <a:srgbClr val="FFFFFF"/>
                </a:solidFill>
                <a:latin typeface="Verdana" pitchFamily="34" charset="0"/>
              </a:rPr>
              <a:t>–</a:t>
            </a:r>
            <a:r>
              <a:rPr lang="en-US" altLang="it-IT" sz="1200" u="none" baseline="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it-IT" sz="1200" u="none" baseline="0" dirty="0" err="1" smtClean="0">
                <a:solidFill>
                  <a:srgbClr val="FFFFFF"/>
                </a:solidFill>
                <a:latin typeface="Verdana" pitchFamily="34" charset="0"/>
              </a:rPr>
              <a:t>EuroGraphics</a:t>
            </a:r>
            <a:r>
              <a:rPr lang="en-US" altLang="it-IT" sz="1200" u="none" baseline="0" dirty="0" smtClean="0">
                <a:solidFill>
                  <a:srgbClr val="FFFFFF"/>
                </a:solidFill>
                <a:latin typeface="Verdana" pitchFamily="34" charset="0"/>
              </a:rPr>
              <a:t> 2017</a:t>
            </a:r>
            <a:endParaRPr lang="it-IT" altLang="it-IT" sz="1200" u="none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3" name="Immagine 10" descr="crs4-logo-white-gree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88113"/>
            <a:ext cx="1084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83" y="6495257"/>
            <a:ext cx="333332" cy="33333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9" y="6465055"/>
            <a:ext cx="749298" cy="379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effectLst/>
          <a:latin typeface="MS Reference Sans Serif" charset="0"/>
          <a:ea typeface="MS Reference Sans Serif" charset="0"/>
          <a:cs typeface="MS Reference Sans Serif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Font typeface="Times" pitchFamily="18" charset="0"/>
        <a:buChar char="•"/>
        <a:defRPr sz="2400" b="1">
          <a:solidFill>
            <a:schemeClr val="tx1"/>
          </a:solidFill>
          <a:latin typeface="Geneva" charset="0"/>
          <a:ea typeface="Geneva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Char char="–"/>
        <a:defRPr sz="2000">
          <a:solidFill>
            <a:srgbClr val="175676"/>
          </a:solidFill>
          <a:latin typeface="Geneva" charset="0"/>
          <a:ea typeface="Geneva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Font typeface="Times" pitchFamily="18" charset="0"/>
        <a:buChar char="•"/>
        <a:defRPr>
          <a:solidFill>
            <a:srgbClr val="175676"/>
          </a:solidFill>
          <a:latin typeface="Geneva" charset="0"/>
          <a:ea typeface="Geneva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Char char="–"/>
        <a:defRPr>
          <a:solidFill>
            <a:srgbClr val="175676"/>
          </a:solidFill>
          <a:latin typeface="Geneva" charset="0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Char char="»"/>
        <a:defRPr>
          <a:solidFill>
            <a:srgbClr val="175676"/>
          </a:solidFill>
          <a:latin typeface="Geneva" charset="0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s4.it/vic/eg2017-tutorial-mobile-graphi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388" y="1625187"/>
            <a:ext cx="8785225" cy="116840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EG 2017 Tutorial 4</a:t>
            </a:r>
            <a:br>
              <a:rPr lang="en-US" sz="3200" dirty="0" smtClean="0"/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Graphics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Sottotitolo 2"/>
          <p:cNvSpPr>
            <a:spLocks noGrp="1"/>
          </p:cNvSpPr>
          <p:nvPr>
            <p:ph type="subTitle" idx="1"/>
          </p:nvPr>
        </p:nvSpPr>
        <p:spPr>
          <a:xfrm>
            <a:off x="179388" y="3194244"/>
            <a:ext cx="8569076" cy="317704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Marco </a:t>
            </a:r>
            <a:r>
              <a:rPr lang="en-US" sz="2000" dirty="0" err="1" smtClean="0"/>
              <a:t>Agus</a:t>
            </a:r>
            <a:r>
              <a:rPr lang="en-US" sz="2000" dirty="0" smtClean="0"/>
              <a:t>, KAUST &amp; CRS4</a:t>
            </a:r>
          </a:p>
          <a:p>
            <a:pPr eaLnBrk="1" hangingPunct="1"/>
            <a:r>
              <a:rPr lang="en-US" sz="2000" dirty="0" smtClean="0"/>
              <a:t>Enrico Gobbetti, CRS4</a:t>
            </a:r>
          </a:p>
          <a:p>
            <a:pPr eaLnBrk="1" hangingPunct="1"/>
            <a:r>
              <a:rPr lang="en-US" sz="2000" dirty="0" smtClean="0"/>
              <a:t>Fabio </a:t>
            </a:r>
            <a:r>
              <a:rPr lang="en-US" sz="2000" dirty="0" err="1" smtClean="0"/>
              <a:t>Marton</a:t>
            </a:r>
            <a:r>
              <a:rPr lang="en-US" sz="2000" dirty="0" smtClean="0"/>
              <a:t>, CRS4</a:t>
            </a:r>
            <a:endParaRPr lang="en-US" sz="2000" dirty="0"/>
          </a:p>
          <a:p>
            <a:pPr eaLnBrk="1" hangingPunct="1"/>
            <a:r>
              <a:rPr lang="en-US" sz="2000" dirty="0" smtClean="0"/>
              <a:t>Giovanni </a:t>
            </a:r>
            <a:r>
              <a:rPr lang="en-US" sz="2000" dirty="0" err="1" smtClean="0"/>
              <a:t>Pintore</a:t>
            </a:r>
            <a:r>
              <a:rPr lang="en-US" sz="2000" dirty="0" smtClean="0"/>
              <a:t>, CRS4</a:t>
            </a:r>
          </a:p>
          <a:p>
            <a:pPr eaLnBrk="1" hangingPunct="1"/>
            <a:r>
              <a:rPr lang="en-US" sz="2000" dirty="0" smtClean="0"/>
              <a:t>Pere-Pau Vázquez, UPC</a:t>
            </a:r>
            <a:endParaRPr lang="en-US" sz="2000" dirty="0"/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April 2017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27642" y="445197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7809" y="74636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81493" y="772548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10" name="Picture 2" descr="C:\Users\mbalsa\Dropbox\CRS4\events\2013-6_WEB3D_san_sebastian\images\photos\DSC_1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96" y="2818498"/>
            <a:ext cx="2376264" cy="358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easer-museum-tablet.jpg" descr="J:\presentation\2014-eg-exploremaps\img\teaser-museum-table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8542" y="3175819"/>
            <a:ext cx="2396300" cy="155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79" y="4806383"/>
            <a:ext cx="2988243" cy="15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524625"/>
            <a:ext cx="1905000" cy="228600"/>
          </a:xfrm>
        </p:spPr>
        <p:txBody>
          <a:bodyPr/>
          <a:lstStyle/>
          <a:p>
            <a:pPr>
              <a:defRPr/>
            </a:pPr>
            <a:fld id="{973FF9DE-FEB1-43C0-93FF-2DAEA338AD3A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62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 to this tutorial!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6814-D8B1-4D36-A3CB-AC8922861EEA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5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Subject: Mobile Graphics</a:t>
            </a:r>
            <a:endParaRPr lang="it-IT" dirty="0"/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you need to know to get an introduction to the field of mobile graphics:</a:t>
            </a:r>
          </a:p>
          <a:p>
            <a:pPr lvl="1"/>
            <a:r>
              <a:rPr lang="en-US" altLang="en-US" dirty="0" smtClean="0"/>
              <a:t>Scope and definition of “mobile graphics”</a:t>
            </a:r>
          </a:p>
          <a:p>
            <a:pPr lvl="1"/>
            <a:r>
              <a:rPr lang="en-US" altLang="en-US" dirty="0" smtClean="0"/>
              <a:t>Brief overview of current trends in terms of available hardware</a:t>
            </a:r>
            <a:r>
              <a:rPr lang="it-IT" altLang="en-US" dirty="0"/>
              <a:t> </a:t>
            </a:r>
            <a:r>
              <a:rPr lang="it-IT" altLang="en-US" dirty="0" err="1" smtClean="0"/>
              <a:t>architectures</a:t>
            </a:r>
            <a:r>
              <a:rPr lang="it-IT" altLang="en-US" dirty="0" smtClean="0"/>
              <a:t> and </a:t>
            </a:r>
            <a:r>
              <a:rPr lang="it-IT" altLang="en-US" dirty="0" err="1" smtClean="0"/>
              <a:t>research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apps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built</a:t>
            </a:r>
            <a:r>
              <a:rPr lang="it-IT" altLang="en-US" dirty="0" smtClean="0"/>
              <a:t> of top of </a:t>
            </a:r>
            <a:r>
              <a:rPr lang="it-IT" altLang="en-US" dirty="0" err="1" smtClean="0"/>
              <a:t>them</a:t>
            </a:r>
            <a:endParaRPr lang="it-IT" altLang="en-US" dirty="0" smtClean="0"/>
          </a:p>
          <a:p>
            <a:pPr lvl="1"/>
            <a:r>
              <a:rPr lang="it-IT" altLang="en-US" dirty="0" err="1" smtClean="0"/>
              <a:t>Quick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overview</a:t>
            </a:r>
            <a:r>
              <a:rPr lang="it-IT" altLang="en-US" dirty="0" smtClean="0"/>
              <a:t> of </a:t>
            </a:r>
            <a:r>
              <a:rPr lang="it-IT" altLang="en-US" dirty="0" err="1" smtClean="0"/>
              <a:t>development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environments</a:t>
            </a:r>
            <a:endParaRPr lang="it-IT" altLang="en-US" dirty="0" smtClean="0"/>
          </a:p>
          <a:p>
            <a:pPr lvl="1"/>
            <a:r>
              <a:rPr lang="en-US" altLang="en-US" dirty="0" smtClean="0"/>
              <a:t>Capture, with focus on data fusion techniques</a:t>
            </a:r>
          </a:p>
          <a:p>
            <a:pPr lvl="1"/>
            <a:r>
              <a:rPr lang="en-US" altLang="en-US" dirty="0" smtClean="0"/>
              <a:t>Rendering, with focus on rendering massive/complex surface and volume models</a:t>
            </a:r>
          </a:p>
          <a:p>
            <a:pPr lvl="1"/>
            <a:endParaRPr lang="en-US" altLang="en-US" dirty="0"/>
          </a:p>
          <a:p>
            <a:r>
              <a:rPr lang="en-US" altLang="en-US" dirty="0" smtClean="0"/>
              <a:t>TUTORIAL NOTES AVAILABLE AT</a:t>
            </a:r>
            <a:br>
              <a:rPr lang="en-US" altLang="en-US" dirty="0" smtClean="0"/>
            </a:br>
            <a:r>
              <a:rPr lang="en-US" altLang="en-US" dirty="0" smtClean="0">
                <a:hlinkClick r:id="rId2"/>
              </a:rPr>
              <a:t>www.crs4.it/vic/eg2017-tutorial-mobile-graphics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6814-D8B1-4D36-A3CB-AC8922861EEA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it-IT" dirty="0"/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Marco </a:t>
            </a:r>
            <a:r>
              <a:rPr lang="en-US" altLang="en-US" dirty="0" err="1" smtClean="0"/>
              <a:t>Agus</a:t>
            </a:r>
            <a:endParaRPr lang="en-US" altLang="en-US" dirty="0"/>
          </a:p>
          <a:p>
            <a:pPr lvl="1"/>
            <a:r>
              <a:rPr lang="en-US" altLang="en-US" dirty="0" smtClean="0"/>
              <a:t>Research Engineer at KAUST (Saudi Arabia) and Researcher at CRS4 (Italy)</a:t>
            </a:r>
          </a:p>
          <a:p>
            <a:r>
              <a:rPr lang="en-US" altLang="en-US" dirty="0" smtClean="0"/>
              <a:t>Enrico Gobbetti</a:t>
            </a:r>
          </a:p>
          <a:p>
            <a:pPr lvl="1"/>
            <a:r>
              <a:rPr lang="en-US" altLang="en-US" dirty="0" smtClean="0"/>
              <a:t>Director of Visual Computing at CRS4 (Italy)</a:t>
            </a:r>
          </a:p>
          <a:p>
            <a:r>
              <a:rPr lang="en-US" altLang="en-US" dirty="0" smtClean="0"/>
              <a:t>Fabio </a:t>
            </a:r>
            <a:r>
              <a:rPr lang="en-US" altLang="en-US" dirty="0" err="1" smtClean="0"/>
              <a:t>Marton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Researcher at CRS4</a:t>
            </a:r>
          </a:p>
          <a:p>
            <a:r>
              <a:rPr lang="en-US" altLang="en-US" dirty="0" smtClean="0"/>
              <a:t>Giovanni </a:t>
            </a:r>
            <a:r>
              <a:rPr lang="en-US" altLang="en-US" dirty="0" err="1" smtClean="0"/>
              <a:t>Pintore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Researcher at CRS4</a:t>
            </a:r>
          </a:p>
          <a:p>
            <a:r>
              <a:rPr lang="en-US" dirty="0" smtClean="0"/>
              <a:t>Pere-Pau Vázquez</a:t>
            </a:r>
            <a:endParaRPr lang="en-US" dirty="0"/>
          </a:p>
          <a:p>
            <a:pPr lvl="1"/>
            <a:r>
              <a:rPr lang="en-US" dirty="0" smtClean="0"/>
              <a:t>Professor at UPC, Spain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6814-D8B1-4D36-A3CB-AC8922861EEA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6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6814-D8B1-4D36-A3CB-AC8922861EEA}" type="slidenum">
              <a:rPr lang="it-IT" smtClean="0"/>
              <a:pPr/>
              <a:t>5</a:t>
            </a:fld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196441" y="1948681"/>
            <a:ext cx="3538538" cy="1084262"/>
            <a:chOff x="107950" y="2084695"/>
            <a:chExt cx="3538538" cy="1084262"/>
          </a:xfrm>
        </p:grpSpPr>
        <p:sp>
          <p:nvSpPr>
            <p:cNvPr id="3" name="Rettangolo 2"/>
            <p:cNvSpPr/>
            <p:nvPr/>
          </p:nvSpPr>
          <p:spPr bwMode="auto">
            <a:xfrm>
              <a:off x="107950" y="2084695"/>
              <a:ext cx="3538538" cy="10842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5" name="Immagine 13" descr="crs4-logo-white-gree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84695"/>
              <a:ext cx="3538538" cy="1084262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80" y="2006403"/>
            <a:ext cx="1333325" cy="13333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71" y="1948681"/>
            <a:ext cx="2743513" cy="13910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0" y="4508128"/>
            <a:ext cx="3538539" cy="9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6441" y="558113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H2020/Reflective7 - Grant 665091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55" y="4212709"/>
            <a:ext cx="32956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5507481" y="5581134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Projects VIGEC / VIDEOLAB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it-IT" dirty="0"/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329185"/>
              </p:ext>
            </p:extLst>
          </p:nvPr>
        </p:nvGraphicFramePr>
        <p:xfrm>
          <a:off x="179388" y="1484313"/>
          <a:ext cx="8728638" cy="4820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2431"/>
                <a:gridCol w="5978013"/>
                <a:gridCol w="12781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13:30-13:35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Introduction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Enrico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13:35-13:45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Evolution of Mobile 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13.45-14:00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Mobile Graphics Trends</a:t>
                      </a:r>
                      <a:r>
                        <a:rPr lang="en-US" baseline="0" dirty="0" smtClean="0"/>
                        <a:t> /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Pere-Pau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14.00-14:15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 Mobile Graphics Trends</a:t>
                      </a:r>
                      <a:r>
                        <a:rPr lang="en-US" baseline="0" dirty="0" smtClean="0"/>
                        <a:t> /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14:15-14:40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Graphics Development for Mobile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14:40-15:00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r>
                        <a:rPr lang="en-US" baseline="0" dirty="0" smtClean="0"/>
                        <a:t> Mobile Metric Capture and Reconstruction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Enrico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15:00-15:30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15:30-15:35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 Scalable Mobile Visualization / Introduction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Enrico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15:35-15:50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</a:t>
                      </a:r>
                      <a:r>
                        <a:rPr lang="en-US" baseline="0" dirty="0" smtClean="0"/>
                        <a:t> Scalable Mobile Visualization / Massive Meshes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Fabio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15:50-15:55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 </a:t>
                      </a:r>
                      <a:r>
                        <a:rPr lang="en-US" baseline="0" dirty="0" smtClean="0"/>
                        <a:t>Scalable Mobile Visualization / Lighting </a:t>
                      </a:r>
                      <a:r>
                        <a:rPr lang="en-US" baseline="0" dirty="0" err="1" smtClean="0"/>
                        <a:t>Precomput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Fabio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15:55-16:10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r>
                        <a:rPr lang="en-US" baseline="0" dirty="0" smtClean="0"/>
                        <a:t> Scalable Mobile Visualization / Smart Shading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Pere-Pau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16:10-16:25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5.5 </a:t>
                      </a:r>
                      <a:r>
                        <a:rPr lang="en-US" baseline="0" dirty="0" smtClean="0"/>
                        <a:t>Scalable Mobile Visualization / Volumes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Pere-Pau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16:25-16:30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 Closing and Q&amp;A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6814-D8B1-4D36-A3CB-AC8922861EEA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6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mobile graphics</a:t>
            </a:r>
            <a:endParaRPr lang="it-IT" dirty="0"/>
          </a:p>
        </p:txBody>
      </p:sp>
      <p:sp>
        <p:nvSpPr>
          <p:cNvPr id="6147" name="Segnaposto contenu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en-US" dirty="0" err="1" smtClean="0"/>
              <a:t>Next</a:t>
            </a:r>
            <a:r>
              <a:rPr lang="it-IT" altLang="en-US" dirty="0" smtClean="0"/>
              <a:t> Session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6814-D8B1-4D36-A3CB-AC8922861EEA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86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s4-vic-template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Myriad Pro Bold Cond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none" rtlCol="0">
        <a:normAutofit/>
      </a:bodyPr>
      <a:lstStyle>
        <a:defPPr>
          <a:buFont typeface="Arial" pitchFamily="34" charset="0"/>
          <a:buChar char="•"/>
          <a:defRPr sz="2000" dirty="0" smtClean="0"/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template_vic</Template>
  <TotalTime>34990</TotalTime>
  <Words>278</Words>
  <Application>Microsoft Office PowerPoint</Application>
  <PresentationFormat>Presentazione su schermo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crs4-vic-template</vt:lpstr>
      <vt:lpstr>EG 2017 Tutorial 4 Mobile Graphics</vt:lpstr>
      <vt:lpstr>Welcome to this tutorial!</vt:lpstr>
      <vt:lpstr>Subject: Mobile Graphics</vt:lpstr>
      <vt:lpstr>Speakers</vt:lpstr>
      <vt:lpstr>Funding</vt:lpstr>
      <vt:lpstr>Schedule</vt:lpstr>
      <vt:lpstr>Evolution of mobile graphics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Agus Gobbetti Marton Pintore Vazquez - EG2017 Tutorial 4: Mobile Graphics</dc:title>
  <dc:creator>Agus;Gobbetti;Marton;Pintore;Vázquez</dc:creator>
  <cp:lastModifiedBy>Fabio Marton</cp:lastModifiedBy>
  <cp:revision>546</cp:revision>
  <cp:lastPrinted>2012-07-18T11:03:20Z</cp:lastPrinted>
  <dcterms:created xsi:type="dcterms:W3CDTF">2012-07-24T10:33:53Z</dcterms:created>
  <dcterms:modified xsi:type="dcterms:W3CDTF">2017-04-21T14:26:34Z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